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charts/chart1.xml" ContentType="application/vnd.openxmlformats-officedocument.drawingml.chart+xml"/>
  <Override PartName="/word/theme/themeOverride1.xml" ContentType="application/vnd.openxmlformats-officedocument.themeOverride+xml"/>
  <Override PartName="/word/charts/chart2.xml" ContentType="application/vnd.openxmlformats-officedocument.drawingml.chart+xml"/>
  <Override PartName="/word/theme/themeOverride2.xml" ContentType="application/vnd.openxmlformats-officedocument.themeOverride+xml"/>
  <Override PartName="/word/footer1.xml" ContentType="application/vnd.openxmlformats-officedocument.wordprocessingml.footer+xml"/>
  <Override PartName="/word/charts/chart3.xml" ContentType="application/vnd.openxmlformats-officedocument.drawingml.chart+xml"/>
  <Override PartName="/word/theme/themeOverride3.xml" ContentType="application/vnd.openxmlformats-officedocument.themeOverride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charts/chart4.xml" ContentType="application/vnd.openxmlformats-officedocument.drawingml.chart+xml"/>
  <Override PartName="/word/theme/themeOverride4.xml" ContentType="application/vnd.openxmlformats-officedocument.themeOverride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F0753A8" w14:textId="77777777" w:rsidR="00B90965" w:rsidRDefault="00B90965">
      <w:pPr>
        <w:rPr>
          <w:rFonts w:asciiTheme="majorHAnsi" w:hAnsiTheme="majorHAnsi" w:cstheme="minorHAnsi"/>
          <w:lang w:val="mk-MK"/>
        </w:rPr>
      </w:pPr>
      <w:r>
        <w:rPr>
          <w:rFonts w:asciiTheme="majorHAnsi" w:hAnsiTheme="majorHAnsi" w:cstheme="minorHAnsi"/>
          <w:lang w:val="mk-MK"/>
        </w:rPr>
        <w:t xml:space="preserve"> </w:t>
      </w:r>
    </w:p>
    <w:sdt>
      <w:sdtPr>
        <w:rPr>
          <w:rFonts w:asciiTheme="majorHAnsi" w:hAnsiTheme="majorHAnsi" w:cstheme="minorHAnsi"/>
          <w:lang w:val="mk-MK"/>
        </w:rPr>
        <w:id w:val="-1097946918"/>
        <w:docPartObj>
          <w:docPartGallery w:val="Cover Pages"/>
          <w:docPartUnique/>
        </w:docPartObj>
      </w:sdtPr>
      <w:sdtEndPr>
        <w:rPr>
          <w:rFonts w:eastAsia="Times New Roman"/>
          <w:b/>
          <w:bCs/>
          <w:spacing w:val="-2"/>
          <w:sz w:val="28"/>
          <w:szCs w:val="28"/>
        </w:rPr>
      </w:sdtEndPr>
      <w:sdtContent>
        <w:p w14:paraId="27211A9E" w14:textId="77777777" w:rsidR="00C85B89" w:rsidRPr="00FA4FCF" w:rsidRDefault="00C85B89">
          <w:pPr>
            <w:rPr>
              <w:rFonts w:asciiTheme="majorHAnsi" w:hAnsiTheme="majorHAnsi" w:cstheme="minorHAnsi"/>
              <w:lang w:val="mk-MK"/>
            </w:rPr>
          </w:pPr>
        </w:p>
        <w:p w14:paraId="3C06D6EC" w14:textId="77777777" w:rsidR="00C85B89" w:rsidRPr="00FA4FCF" w:rsidRDefault="00000000">
          <w:pPr>
            <w:rPr>
              <w:rFonts w:asciiTheme="majorHAnsi" w:eastAsia="Times New Roman" w:hAnsiTheme="majorHAnsi" w:cstheme="minorHAnsi"/>
              <w:b/>
              <w:bCs/>
              <w:spacing w:val="-2"/>
              <w:sz w:val="28"/>
              <w:szCs w:val="28"/>
              <w:lang w:val="mk-MK"/>
            </w:rPr>
          </w:pPr>
          <w:bookmarkStart w:id="0" w:name="1_kvartal_-__2022"/>
          <w:bookmarkEnd w:id="0"/>
          <w:r>
            <w:rPr>
              <w:rFonts w:asciiTheme="majorHAnsi" w:hAnsiTheme="majorHAnsi" w:cstheme="minorHAnsi"/>
              <w:noProof/>
              <w:lang w:val="mk-MK"/>
            </w:rPr>
            <w:pict w14:anchorId="7F6DA596">
              <v:shapetype id="_x0000_t202" coordsize="21600,21600" o:spt="202" path="m,l,21600r21600,l21600,xe">
                <v:stroke joinstyle="miter"/>
                <v:path gradientshapeok="t" o:connecttype="rect"/>
              </v:shapetype>
              <v:shape id="Text Box 113" o:spid="_x0000_s2056" type="#_x0000_t202" style="position:absolute;margin-left:103.2pt;margin-top:304.8pt;width:453pt;height:273pt;z-index:487595520;visibility:visible;mso-width-percent:734;mso-position-horizontal-relative:page;mso-position-vertical-relative:page;mso-width-percent:734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rFA2XwIAAC4FAAAOAAAAZHJzL2Uyb0RvYy54bWysVE1v2zAMvQ/YfxB0X500azsYcYqsRYcB&#10;RVssHXpWZCk2JosapcTOfv0o2U6KbJcOu8i0+Pj1SGp+3TWG7RT6GmzBp2cTzpSVUNZ2U/Dvz3cf&#10;PnHmg7ClMGBVwffK8+vF+3fz1uXqHCowpUJGTqzPW1fwKgSXZ5mXlWqEPwOnLCk1YCMC/eImK1G0&#10;5L0x2flkcpm1gKVDkMp7ur3tlXyR/GutZHjU2qvATMEpt5BOTOc6ntliLvINClfVckhD/EMWjagt&#10;BT24uhVBsC3Wf7hqaongQYczCU0GWtdSpRqomunkpJpVJZxKtRA53h1o8v/PrXzYrdwTstB9ho4a&#10;GAlpnc89XcZ6Oo1N/FKmjPRE4f5Am+oCk3R5cXUxm05IJUk3+3h5FX/IT3Y0d+jDFwUNi0LBkfqS&#10;6BK7ex966AiJ0Szc1cak3hjL2oJfzi4myeCgIefGRqxKXR7cHFNPUtgbFTHGflOa1WWqIF6k+VI3&#10;BtlO0GQIKZUNqfjkl9ARpSmJtxgO+GNWbzHu6xgjgw0H46a2gKn6k7TLH2PKuscT56/qjmLo1t3Q&#10;0jWUe+o0Qr8E3sm7mrpxL3x4EkhTTx2kTQ6PdGgDxDoMEmcV4K+/3Uc8DSNpOWtpiwruf24FKs7M&#10;V0tjGlduFHAU1qNgt80NEP1TeiOcTCIZYDCjqBGaF1rwZYxCKmElxSr4ehRvQr/L9EBItVwmEC2W&#10;E+HerpyMrmM34mw9dy8C3TCAgWb3Acb9EvnJHPbYaGlhuQ2g6zSkkdCexYFoWso05sMDErf+9X9C&#10;HZ+5xW8AAAD//wMAUEsDBBQABgAIAAAAIQDyBhJE3wAAAA0BAAAPAAAAZHJzL2Rvd25yZXYueG1s&#10;TI/bSsQwEIbvBd8hzIJ3btLSDVqbLougCAqyhwdIm7Et20xKk+123970Su/m8PHPN8V2tj2bcPSd&#10;IwXJWgBDqp3pqFFwOr49PgHzQZPRvSNUcEMP2/L+rtC5cVfa43QIDYsh5HOtoA1hyDn3dYtW+7Ub&#10;kOLux41Wh9iODTejvsZw2/NUCMmt7iheaPWAry3W58PFKviw2deU8d3nkU7faf9edVLKm1IPq3n3&#10;AizgHP5gWPSjOpTRqXIXMp71ClIhs4gqkOJZAluIJEnjqFqqzUYCLwv+/4vyFwAA//8DAFBLAQIt&#10;ABQABgAIAAAAIQC2gziS/gAAAOEBAAATAAAAAAAAAAAAAAAAAAAAAABbQ29udGVudF9UeXBlc10u&#10;eG1sUEsBAi0AFAAGAAgAAAAhADj9If/WAAAAlAEAAAsAAAAAAAAAAAAAAAAALwEAAF9yZWxzLy5y&#10;ZWxzUEsBAi0AFAAGAAgAAAAhAKmsUDZfAgAALgUAAA4AAAAAAAAAAAAAAAAALgIAAGRycy9lMm9E&#10;b2MueG1sUEsBAi0AFAAGAAgAAAAhAPIGEkTfAAAADQEAAA8AAAAAAAAAAAAAAAAAuQQAAGRycy9k&#10;b3ducmV2LnhtbFBLBQYAAAAABAAEAPMAAADFBQAAAAA=&#10;" filled="f" stroked="f" strokeweight=".5pt">
                <v:textbox inset="0,0,0,0">
                  <w:txbxContent>
                    <w:p w14:paraId="77BB8A3B" w14:textId="77777777" w:rsidR="000E1099" w:rsidRDefault="00000000">
                      <w:pPr>
                        <w:pStyle w:val="NoSpacing"/>
                        <w:jc w:val="right"/>
                        <w:rPr>
                          <w:caps/>
                          <w:color w:val="17365D" w:themeColor="text2" w:themeShade="BF"/>
                          <w:sz w:val="52"/>
                          <w:szCs w:val="52"/>
                        </w:rPr>
                      </w:pPr>
                      <w:sdt>
                        <w:sdtPr>
                          <w:rPr>
                            <w:caps/>
                            <w:color w:val="17365D" w:themeColor="text2" w:themeShade="BF"/>
                            <w:sz w:val="58"/>
                            <w:szCs w:val="58"/>
                          </w:rPr>
                          <w:alias w:val="Title"/>
                          <w:tag w:val=""/>
                          <w:id w:val="-1315561441"/>
            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            <w:text w:multiLine="1"/>
                        </w:sdtPr>
                        <w:sdtContent>
                          <w:r w:rsidR="000E1099">
                            <w:rPr>
                              <w:caps/>
                              <w:color w:val="17365D" w:themeColor="text2" w:themeShade="BF"/>
                              <w:sz w:val="58"/>
                              <w:szCs w:val="58"/>
                              <w:lang w:val="en-GB"/>
                            </w:rPr>
                            <w:t>RAPORTI (К</w:t>
                          </w:r>
                          <w:proofErr w:type="gramStart"/>
                          <w:r w:rsidR="000E1099">
                            <w:rPr>
                              <w:caps/>
                              <w:color w:val="17365D" w:themeColor="text2" w:themeShade="BF"/>
                              <w:sz w:val="58"/>
                              <w:szCs w:val="58"/>
                              <w:lang w:val="en-GB"/>
                            </w:rPr>
                            <w:t>1,К</w:t>
                          </w:r>
                          <w:proofErr w:type="gramEnd"/>
                          <w:r w:rsidR="000E1099">
                            <w:rPr>
                              <w:caps/>
                              <w:color w:val="17365D" w:themeColor="text2" w:themeShade="BF"/>
                              <w:sz w:val="58"/>
                              <w:szCs w:val="58"/>
                              <w:lang w:val="en-GB"/>
                            </w:rPr>
                            <w:t>2 DHE К3) PËR REALIZIM TË BUXHETIT TË KOMUNËS SË KËRCOVËS</w:t>
                          </w:r>
                        </w:sdtContent>
                      </w:sdt>
                    </w:p>
                    <w:sdt>
                      <w:sdtPr>
                        <w:rPr>
                          <w:smallCaps/>
                          <w:color w:val="C00000"/>
                          <w:sz w:val="36"/>
                          <w:szCs w:val="36"/>
                        </w:rPr>
                        <w:alias w:val="Subtitle"/>
                        <w:tag w:val=""/>
                        <w:id w:val="1615247542"/>
            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            <w:text/>
                      </w:sdtPr>
                      <w:sdtContent>
                        <w:p w14:paraId="70B2E2EE" w14:textId="4684EDEC" w:rsidR="000E1099" w:rsidRDefault="000E1099">
                          <w:pPr>
                            <w:pStyle w:val="NoSpacing"/>
                            <w:jc w:val="right"/>
                            <w:rPr>
                              <w:smallCaps/>
                              <w:color w:val="1F497D" w:themeColor="text2"/>
                              <w:sz w:val="36"/>
                              <w:szCs w:val="36"/>
                            </w:rPr>
                          </w:pPr>
                          <w:r>
                            <w:rPr>
                              <w:smallCaps/>
                              <w:color w:val="C00000"/>
                              <w:sz w:val="36"/>
                              <w:szCs w:val="36"/>
                            </w:rPr>
                            <w:t xml:space="preserve">KUARTALI I </w:t>
                          </w:r>
                          <w:r w:rsidR="00C11030">
                            <w:rPr>
                              <w:smallCaps/>
                              <w:color w:val="C00000"/>
                              <w:sz w:val="36"/>
                              <w:szCs w:val="36"/>
                            </w:rPr>
                            <w:t>PARË</w:t>
                          </w:r>
                          <w:r w:rsidRPr="00C85B89">
                            <w:rPr>
                              <w:smallCaps/>
                              <w:color w:val="C00000"/>
                              <w:sz w:val="36"/>
                              <w:szCs w:val="36"/>
                            </w:rPr>
                            <w:t>:</w:t>
                          </w:r>
                          <w:r>
                            <w:rPr>
                              <w:smallCaps/>
                              <w:color w:val="C00000"/>
                              <w:sz w:val="36"/>
                              <w:szCs w:val="36"/>
                              <w:lang w:val="mk-MK"/>
                            </w:rPr>
                            <w:t xml:space="preserve"> ЈА</w:t>
                          </w:r>
                          <w:r>
                            <w:rPr>
                              <w:smallCaps/>
                              <w:color w:val="C00000"/>
                              <w:sz w:val="36"/>
                              <w:szCs w:val="36"/>
                            </w:rPr>
                            <w:t>NAR</w:t>
                          </w:r>
                          <w:r>
                            <w:rPr>
                              <w:smallCaps/>
                              <w:color w:val="C00000"/>
                              <w:sz w:val="36"/>
                              <w:szCs w:val="36"/>
                              <w:lang w:val="mk-MK"/>
                            </w:rPr>
                            <w:t>-</w:t>
                          </w:r>
                          <w:r>
                            <w:rPr>
                              <w:smallCaps/>
                              <w:color w:val="C00000"/>
                              <w:sz w:val="36"/>
                              <w:szCs w:val="36"/>
                            </w:rPr>
                            <w:t>MARS</w:t>
                          </w:r>
                          <w:r w:rsidRPr="00C85B89">
                            <w:rPr>
                              <w:smallCaps/>
                              <w:color w:val="C00000"/>
                              <w:sz w:val="36"/>
                              <w:szCs w:val="36"/>
                              <w:lang w:val="mk-MK"/>
                            </w:rPr>
                            <w:t xml:space="preserve"> 202</w:t>
                          </w:r>
                          <w:r w:rsidR="00E9229C">
                            <w:rPr>
                              <w:smallCaps/>
                              <w:color w:val="C00000"/>
                              <w:sz w:val="36"/>
                              <w:szCs w:val="36"/>
                              <w:lang w:val="mk-MK"/>
                            </w:rPr>
                            <w:t>6</w:t>
                          </w:r>
                        </w:p>
                      </w:sdtContent>
                    </w:sdt>
                  </w:txbxContent>
                </v:textbox>
                <w10:wrap type="square" anchorx="page" anchory="page"/>
              </v:shape>
            </w:pict>
          </w:r>
          <w:r>
            <w:rPr>
              <w:rFonts w:asciiTheme="majorHAnsi" w:hAnsiTheme="majorHAnsi" w:cstheme="minorHAnsi"/>
              <w:noProof/>
              <w:lang w:val="mk-MK"/>
            </w:rPr>
            <w:pict w14:anchorId="2C766148">
              <v:shape id="Text Box 112" o:spid="_x0000_s2055" type="#_x0000_t202" style="position:absolute;margin-left:89.4pt;margin-top:752.4pt;width:455.4pt;height:38pt;z-index:487596544;visibility:visible;mso-position-horizontal-relative:pag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a4cyYgIAADQFAAAOAAAAZHJzL2Uyb0RvYy54bWysVN9v2jAQfp+0/8Hy+whtB0OooWJUTJNQ&#10;W41OfTaOXaI5Pu9sSNhfv7OTAGJ76bQX5+L77td3d769ayrD9gp9CTbnV4MhZ8pKKEr7mvPvz8sP&#10;E858ELYQBqzK+UF5fjd7/+62dlN1DVswhUJGTqyf1i7n2xDcNMu83KpK+AE4ZUmpASsR6BdfswJF&#10;Td4rk10Ph+OsBiwcglTe0+19q+Sz5F9rJcOj1l4FZnJOuYV0Yjo38cxmt2L6isJtS9mlIf4hi0qU&#10;loIeXd2LINgOyz9cVaVE8KDDQEKVgdalVKkGquZqeFHNeiucSrUQOd4dafL/z6182K/dE7LQfIaG&#10;GhgJqZ2ferqM9TQaq/ilTBnpicLDkTbVBCbpcvRpcjOakEqS7uPkejxMvGYna4c+fFFQsSjkHKkt&#10;iS2xX/lAEQnaQ2IwC8vSmNQaY1md8/HNaJgMjhqyMDZiVWpy5+aUeZLCwaiIMfab0qwsUgHxIo2X&#10;Whhke0GDIaRUNqTak19CR5SmJN5i2OFPWb3FuK2jjww2HI2r0gKm6i/SLn70KesWT0Se1R3F0Gwa&#10;KvyssRsoDtRvhHYVvJPLkpqyEj48CaTZpz7SPodHOrQBIh86ibMt4K+/3Uc8jSRpOatpl3Luf+4E&#10;Ks7MV0vDGhevF7AXNr1gd9UCqAtX9FI4mUQywGB6USNUL7Tm8xiFVMJKipXzTS8uQrvR9ExINZ8n&#10;EK2XE2Fl105G17EpccSemxeBrpvDQBP8AP2WienFOLbYaGlhvgugyzSrkdeWxY5vWs00wt0zEnf/&#10;/D+hTo/d7DcAAAD//wMAUEsDBBQABgAIAAAAIQDcAQwH4gAAAA4BAAAPAAAAZHJzL2Rvd25yZXYu&#10;eG1sTI9LT8MwEITvSPwHa5G4UbtAgwlxKkSFEFIP9AFnJ1mSqLEdxc6j/Ho2J7jN7I5mv03Wk2nY&#10;gJ2vnVWwXAhgaHNX1LZUcDy83khgPmhb6MZZVHBGD+v08iLRceFGu8NhH0pGJdbHWkEVQhtz7vMK&#10;jfYL16Kl3bfrjA5ku5IXnR6p3DT8VoiIG11bulDpFl8qzE/73ij4+Mk+o+1Xfx4375thh6e3frW8&#10;U+r6anp+AhZwCn9hmPEJHVJiylxvC88a8g+S0AOJlbgnNUeEfIyAZfNMCgk8Tfj/N9JfAAAA//8D&#10;AFBLAQItABQABgAIAAAAIQC2gziS/gAAAOEBAAATAAAAAAAAAAAAAAAAAAAAAABbQ29udGVudF9U&#10;eXBlc10ueG1sUEsBAi0AFAAGAAgAAAAhADj9If/WAAAAlAEAAAsAAAAAAAAAAAAAAAAALwEAAF9y&#10;ZWxzLy5yZWxzUEsBAi0AFAAGAAgAAAAhANhrhzJiAgAANAUAAA4AAAAAAAAAAAAAAAAALgIAAGRy&#10;cy9lMm9Eb2MueG1sUEsBAi0AFAAGAAgAAAAhANwBDAfiAAAADgEAAA8AAAAAAAAAAAAAAAAAvAQA&#10;AGRycy9kb3ducmV2LnhtbFBLBQYAAAAABAAEAPMAAADLBQAAAAA=&#10;" filled="f" stroked="f" strokeweight=".5pt">
                <v:textbox inset="0,0,0,0">
                  <w:txbxContent>
                    <w:p w14:paraId="5EED900F" w14:textId="77777777" w:rsidR="000E1099" w:rsidRDefault="00000000">
                      <w:pPr>
                        <w:pStyle w:val="NoSpacing"/>
                        <w:jc w:val="right"/>
                        <w:rPr>
                          <w:caps/>
                          <w:color w:val="262626" w:themeColor="text1" w:themeTint="D9"/>
                          <w:sz w:val="20"/>
                          <w:szCs w:val="20"/>
                        </w:rPr>
                      </w:pPr>
                      <w:sdt>
                        <w:sdtPr>
                          <w:rPr>
                            <w:caps/>
                            <w:color w:val="262626" w:themeColor="text1" w:themeTint="D9"/>
                            <w:sz w:val="20"/>
                            <w:szCs w:val="20"/>
                          </w:rPr>
                          <w:alias w:val="Company"/>
                          <w:tag w:val=""/>
                          <w:id w:val="-661235724"/>
                          <w:showingPlcHdr/>
                          <w:dataBinding w:prefixMappings="xmlns:ns0='http://schemas.openxmlformats.org/officeDocument/2006/extended-properties' " w:xpath="/ns0:Properties[1]/ns0:Company[1]" w:storeItemID="{6668398D-A668-4E3E-A5EB-62B293D839F1}"/>
                          <w:text/>
                        </w:sdtPr>
                        <w:sdtContent>
                          <w:r w:rsidR="000E1099">
                            <w:rPr>
                              <w:caps/>
                              <w:color w:val="262626" w:themeColor="text1" w:themeTint="D9"/>
                              <w:sz w:val="20"/>
                              <w:szCs w:val="20"/>
                            </w:rPr>
                            <w:t xml:space="preserve">     </w:t>
                          </w:r>
                        </w:sdtContent>
                      </w:sdt>
                    </w:p>
                    <w:p w14:paraId="5ABC6637" w14:textId="77777777" w:rsidR="000E1099" w:rsidRDefault="00000000">
                      <w:pPr>
                        <w:pStyle w:val="NoSpacing"/>
                        <w:jc w:val="right"/>
                        <w:rPr>
                          <w:caps/>
                          <w:color w:val="262626" w:themeColor="text1" w:themeTint="D9"/>
                          <w:sz w:val="20"/>
                          <w:szCs w:val="20"/>
                        </w:rPr>
                      </w:pPr>
                      <w:sdt>
                        <w:sdtPr>
                          <w:rPr>
                            <w:color w:val="262626" w:themeColor="text1" w:themeTint="D9"/>
                            <w:sz w:val="20"/>
                            <w:szCs w:val="20"/>
                          </w:rPr>
                          <w:alias w:val="Address"/>
                          <w:tag w:val=""/>
                          <w:id w:val="171227497"/>
                          <w:showingPlcHdr/>
                          <w:dataBinding w:prefixMappings="xmlns:ns0='http://schemas.microsoft.com/office/2006/coverPageProps' " w:xpath="/ns0:CoverPageProperties[1]/ns0:CompanyAddress[1]" w:storeItemID="{55AF091B-3C7A-41E3-B477-F2FDAA23CFDA}"/>
                          <w:text/>
                        </w:sdtPr>
                        <w:sdtContent>
                          <w:r w:rsidR="000E1099">
                            <w:rPr>
                              <w:color w:val="262626" w:themeColor="text1" w:themeTint="D9"/>
                              <w:sz w:val="20"/>
                              <w:szCs w:val="20"/>
                            </w:rPr>
                            <w:t xml:space="preserve">     </w:t>
                          </w:r>
                        </w:sdtContent>
                      </w:sdt>
                    </w:p>
                  </w:txbxContent>
                </v:textbox>
                <w10:wrap type="square" anchorx="page" anchory="page"/>
              </v:shape>
            </w:pict>
          </w:r>
          <w:r>
            <w:rPr>
              <w:rFonts w:asciiTheme="majorHAnsi" w:hAnsiTheme="majorHAnsi" w:cstheme="minorHAnsi"/>
              <w:noProof/>
              <w:lang w:val="mk-MK"/>
            </w:rPr>
            <w:pict w14:anchorId="547ECF50">
              <v:shape id="Text Box 111" o:spid="_x0000_s2054" type="#_x0000_t202" style="position:absolute;margin-left:0;margin-top:0;width:288.25pt;height:287.5pt;z-index:487597568;visibility:visible;mso-width-percent:734;mso-height-percent:363;mso-left-percent:150;mso-top-percent:91;mso-position-horizontal-relative:page;mso-position-vertical-relative:page;mso-width-percent:734;mso-height-percent:363;mso-left-percent:150;mso-top-percent:91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R7kmYwIAADUFAAAOAAAAZHJzL2Uyb0RvYy54bWysVEtv2zAMvg/YfxB0X5wHkg5GnSJrkWFA&#10;0RZLh54VWWqMyaJGKbGzXz9KtpOu26XDLjItvj9+1OVVWxt2UOgrsAWfjMacKSuhrOxzwb89rj98&#10;5MwHYUthwKqCH5XnV8v37y4bl6sp7MCUChkFsT5vXMF3Ibg8y7zcqVr4EThlSakBaxHoF5+zEkVD&#10;0WuTTcfjRdYAlg5BKu/p9qZT8mWKr7WS4V5rrwIzBafaQjoxndt4ZstLkT+jcLtK9mWIf6iiFpWl&#10;pKdQNyIItsfqj1B1JRE86DCSUGegdSVV6oG6mYxfdbPZCadSLwSOdyeY/P8LK+8OG/eALLSfoKUB&#10;RkAa53NPl7GfVmMdv1QpIz1BeDzBptrAJF3OFovxxcWcM0m62WI+mc4TsNnZ3aEPnxXULAoFR5pL&#10;gkscbn2glGQ6mMRsFtaVMWk2xrKm4IsZhfxNQx7GxhuVptyHOZeepHA0KtoY+1VpVpWpg3iR+KWu&#10;DbKDIGYIKZUNqfkUl6yjlaYi3uLY25+reotz18eQGWw4OdeVBUzdvyq7/D6UrDt7AvJF31EM7bal&#10;xgs+HSa7hfJIA0fodsE7ua5oKLfChweBRH6aMS10uKdDGyDwoZc42wH+/Nt9tCdOkpazhpap4P7H&#10;XqDizHyxxNa4eYOAg7AdBLuvr4GmMKGnwskkkgMGM4gaoX6iPV/FLKQSVlKugm8H8Tp0K03vhFSr&#10;VTKi/XIi3NqNkzF0HEqk2GP7JND1PAxE4TsY1kzkr+jY2Sa+uNU+ECkTVyOuHYo93rSbicL9OxKX&#10;/+V/sjq/dstfAAAA//8DAFBLAwQUAAYACAAAACEA242cdt4AAAAFAQAADwAAAGRycy9kb3ducmV2&#10;LnhtbEyPQU/DMAyF70j8h8hIXNCWbpDBStMJgSaNcWJDIG5pY9qKxqmabCv/fh4XuFjPetZ7n7PF&#10;4Fqxxz40njRMxgkIpNLbhioNb9vl6A5EiIasaT2hhh8MsMjPzzKTWn+gV9xvYiU4hEJqNNQxdqmU&#10;oazRmTD2HRJ7X753JvLaV9L25sDhrpXTJJlJZxrihtp0+Fhj+b3ZOQ0363e8eiqul59qrT5Wk+l8&#10;9fI81/ryYni4BxFxiH/HcMJndMiZqfA7skG0GviR+DvZU7czBaI4CZWAzDP5nz4/AgAA//8DAFBL&#10;AQItABQABgAIAAAAIQC2gziS/gAAAOEBAAATAAAAAAAAAAAAAAAAAAAAAABbQ29udGVudF9UeXBl&#10;c10ueG1sUEsBAi0AFAAGAAgAAAAhADj9If/WAAAAlAEAAAsAAAAAAAAAAAAAAAAALwEAAF9yZWxz&#10;Ly5yZWxzUEsBAi0AFAAGAAgAAAAhAGNHuSZjAgAANQUAAA4AAAAAAAAAAAAAAAAALgIAAGRycy9l&#10;Mm9Eb2MueG1sUEsBAi0AFAAGAAgAAAAhANuNnHbeAAAABQEAAA8AAAAAAAAAAAAAAAAAvQQAAGRy&#10;cy9kb3ducmV2LnhtbFBLBQYAAAAABAAEAPMAAADIBQAAAAA=&#10;" filled="f" stroked="f" strokeweight=".5pt">
                <v:textbox style="mso-fit-shape-to-text:t" inset="0,0,0,0">
                  <w:txbxContent>
                    <w:sdt>
                      <w:sdtPr>
                        <w:rPr>
                          <w:caps/>
                          <w:color w:val="17365D" w:themeColor="text2" w:themeShade="BF"/>
                          <w:sz w:val="40"/>
                          <w:szCs w:val="40"/>
                        </w:rPr>
                        <w:alias w:val="Publish Date"/>
                        <w:tag w:val=""/>
                        <w:id w:val="400952559"/>
                        <w:dataBinding w:prefixMappings="xmlns:ns0='http://schemas.microsoft.com/office/2006/coverPageProps' " w:xpath="/ns0:CoverPageProperties[1]/ns0:PublishDate[1]" w:storeItemID="{55AF091B-3C7A-41E3-B477-F2FDAA23CFDA}"/>
                        <w:date>
                          <w:dateFormat w:val="MMMM d, yyyy"/>
                          <w:lid w:val="en-US"/>
                          <w:storeMappedDataAs w:val="dateTime"/>
                          <w:calendar w:val="gregorian"/>
                        </w:date>
                      </w:sdtPr>
                      <w:sdtContent>
                        <w:p w14:paraId="046DE476" w14:textId="55B018B9" w:rsidR="000E1099" w:rsidRDefault="000E1099">
                          <w:pPr>
                            <w:pStyle w:val="NoSpacing"/>
                            <w:jc w:val="right"/>
                            <w:rPr>
                              <w:caps/>
                              <w:color w:val="17365D" w:themeColor="text2" w:themeShade="BF"/>
                              <w:sz w:val="40"/>
                              <w:szCs w:val="40"/>
                            </w:rPr>
                          </w:pPr>
                          <w:proofErr w:type="gramStart"/>
                          <w:r>
                            <w:rPr>
                              <w:caps/>
                              <w:color w:val="17365D" w:themeColor="text2" w:themeShade="BF"/>
                              <w:sz w:val="40"/>
                              <w:szCs w:val="40"/>
                            </w:rPr>
                            <w:t>PRILL ,</w:t>
                          </w:r>
                          <w:proofErr w:type="gramEnd"/>
                          <w:r>
                            <w:rPr>
                              <w:caps/>
                              <w:color w:val="17365D" w:themeColor="text2" w:themeShade="BF"/>
                              <w:sz w:val="40"/>
                              <w:szCs w:val="40"/>
                            </w:rPr>
                            <w:t xml:space="preserve"> 202</w:t>
                          </w:r>
                          <w:r w:rsidR="00E9229C">
                            <w:rPr>
                              <w:caps/>
                              <w:color w:val="17365D" w:themeColor="text2" w:themeShade="BF"/>
                              <w:sz w:val="40"/>
                              <w:szCs w:val="40"/>
                              <w:lang w:val="mk-MK"/>
                            </w:rPr>
                            <w:t>6</w:t>
                          </w:r>
                        </w:p>
                      </w:sdtContent>
                    </w:sdt>
                  </w:txbxContent>
                </v:textbox>
                <w10:wrap type="square" anchorx="page" anchory="page"/>
              </v:shape>
            </w:pict>
          </w:r>
          <w:r>
            <w:rPr>
              <w:rFonts w:asciiTheme="majorHAnsi" w:hAnsiTheme="majorHAnsi" w:cstheme="minorHAnsi"/>
              <w:noProof/>
              <w:lang w:val="mk-MK"/>
            </w:rPr>
            <w:pict w14:anchorId="1FE406D5">
              <v:group id="Group 114" o:spid="_x0000_s2051" style="position:absolute;margin-left:0;margin-top:0;width:18pt;height:10in;z-index:487594496;mso-width-percent:29;mso-height-percent:909;mso-left-percent:45;mso-position-horizontal-relative:page;mso-position-vertical:center;mso-position-vertical-relative:page;mso-width-percent:29;mso-height-percent:909;mso-left-percent:45" coordsize="2286,9144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PLGdIwMAAMUKAAAOAAAAZHJzL2Uyb0RvYy54bWzsVltP2zAUfp+0/2D5fSSpaCkRKarKQJMq&#10;QMDEs3GcJprj49luU/brd+xcgFLxwKZJk3gJvpzr1+98+OR0W0uyEcZWoDKaHMSUCMUhr9Qqo9/v&#10;zr9MKbGOqZxJUCKjj8LS09nnTyeNTsUISpC5MASDKJs2OqOlczqNIstLUTN7AFoovCzA1Mzh1qyi&#10;3LAGo9cyGsXxJGrA5NoAF9bi6Vl7SWchflEI7q6KwgpHZEaxNhe+Jnwf/DeanbB0ZZguK96Vwd5R&#10;Rc0qhUmHUGfMMbI21atQdcUNWCjcAYc6gqKouAg9YDdJvNPNhYG1Dr2s0malB5gQ2h2c3h2WX24u&#10;jL7V1waRaPQKsQg738u2MLX/i1WSbYDscYBMbB3heDgaTScxAsvx6jg5PIxxEzDlJQL/yo2XX992&#10;jPq00YtiGo30sE8I2D9D4LZkWgRgbYoIXBtS5cjeZEyJYjXS9AaJw9RKCuIPAzTBcgDKphYxew9K&#10;06PpKB4HlIZmWaqNdRcCauIXGTWYP/CJbZbWYX407U18Uguyys8rKcPGD4tYSEM2DGnOOBfKjXzV&#10;6PXCUipvr8B7ttf+BKHu2wkr9yiFt5PqRhSIjP+ZQzFhKncTJe1VyXLR5h8jB/r2Bo9QSwjoIxeY&#10;f4jdBdjXRNI10dl7VxGGenCO3yqsbXHwCJlBucG5rhSYfQGkGzK39j1ILTQepQfIH5E3BlpJsZqf&#10;V/jTLZl118yghuBQoC66K/wUEpqMQreipATza9+5t0di4y0lDWpSRu3PNTOCEvlNIeXDgKGIhc3h&#10;+GiEOczzm4fnN2pdLwD5kKACax6W3t7JflkYqO9RPuc+K14xxTF3Rrkz/WbhWq1EAeZiPg9mKFya&#10;uaW61dwH96h6at5t75nRHX8d6sMl9GPG0h0at7beU8F87aCoAsefcO3wxpH3qvRPZn+yb/YnO7Pv&#10;S7Z6CfyHJQoWJWqEmFuN0+qh8Hzz1aKkeKFoS39TJ6bHyRg103sitfdIY6evLZN7Qe6V4K+JRc/2&#10;D7H4EIv/WyzCswHfSuH/Tfeu84+x5/swpU+vz9lvAAAA//8DAFBLAwQUAAYACAAAACEAvdF3w9oA&#10;AAAFAQAADwAAAGRycy9kb3ducmV2LnhtbEyPzU7DMBCE70h9B2srcaN2f1RBGqeqkOgNASkHenPi&#10;JYmw11HstuHtWbjQy0qjGc1+k29H78QZh9gF0jCfKRBIdbAdNRreD0939yBiMmSNC4QavjHCtpjc&#10;5Caz4UJveC5TI7iEYmY0tCn1mZSxbtGbOAs9EnufYfAmsRwaaQdz4XLv5EKptfSmI/7Qmh4fW6y/&#10;ypPXQPJg97588R/L9FAujq+Ve95XWt9Ox90GRMIx/YfhF5/RoWCmKpzIRuE08JD0d9lbrllVnFmt&#10;lAJZ5PKavvgBAAD//wMAUEsBAi0AFAAGAAgAAAAhALaDOJL+AAAA4QEAABMAAAAAAAAAAAAAAAAA&#10;AAAAAFtDb250ZW50X1R5cGVzXS54bWxQSwECLQAUAAYACAAAACEAOP0h/9YAAACUAQAACwAAAAAA&#10;AAAAAAAAAAAvAQAAX3JlbHMvLnJlbHNQSwECLQAUAAYACAAAACEAxDyxnSMDAADFCgAADgAAAAAA&#10;AAAAAAAAAAAuAgAAZHJzL2Uyb0RvYy54bWxQSwECLQAUAAYACAAAACEAvdF3w9oAAAAFAQAADwAA&#10;AAAAAAAAAAAAAAB9BQAAZHJzL2Rvd25yZXYueG1sUEsFBgAAAAAEAAQA8wAAAIQGAAAAAA==&#10;">
                <v:rect id="Rectangle 115" o:spid="_x0000_s2053" style="position:absolute;width:2286;height:87820;visibility:visibl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t/dNrvwAAANwAAAAPAAAAZHJzL2Rvd25yZXYueG1sRE/bisIw&#10;EH1f2H8Is+Dbmrp4oxpFhMU+iODlA4ZmbIrJpDRR698bQfBtDuc682XnrLhRG2rPCgb9DARx6XXN&#10;lYLT8f93CiJEZI3WMyl4UIDl4vtrjrn2d97T7RArkUI45KjAxNjkUobSkMPQ9w1x4s6+dRgTbCup&#10;W7yncGflX5aNpcOaU4PBhtaGysvh6hTYDK802U93Z7OpeDIMhd1eCqV6P91qBiJSFz/it7vQaf5g&#10;BK9n0gVy8QQAAP//AwBQSwECLQAUAAYACAAAACEA2+H2y+4AAACFAQAAEwAAAAAAAAAAAAAAAAAA&#10;AAAAW0NvbnRlbnRfVHlwZXNdLnhtbFBLAQItABQABgAIAAAAIQBa9CxbvwAAABUBAAALAAAAAAAA&#10;AAAAAAAAAB8BAABfcmVscy8ucmVsc1BLAQItABQABgAIAAAAIQBt/dNrvwAAANwAAAAPAAAAAAAA&#10;AAAAAAAAAAcCAABkcnMvZG93bnJldi54bWxQSwUGAAAAAAMAAwC3AAAA8wIAAAAA&#10;" fillcolor="#c0504d [3205]" stroked="f" strokeweight="2pt"/>
                <v:rect id="Rectangle 116" o:spid="_x0000_s2052" style="position:absolute;top:89154;width:2286;height:2286;visibility:visibl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em6BwgAAANwAAAAPAAAAZHJzL2Rvd25yZXYueG1sRE/fa8Iw&#10;EH4f+D+EE3ybqYJldEaZguKjczK2t6M5m7LmEprU1v31y0Dw7T6+n7dcD7YRV2pD7VjBbJqBIC6d&#10;rrlScP7YPb+ACBFZY+OYFNwowHo1elpioV3P73Q9xUqkEA4FKjAx+kLKUBqyGKbOEyfu4lqLMcG2&#10;krrFPoXbRs6zLJcWa04NBj1tDZU/p84q8Pvz8ftiNr7Pb5+L/VB1X791p9RkPLy9gog0xIf47j7o&#10;NH+Ww/8z6QK5+gMAAP//AwBQSwECLQAUAAYACAAAACEA2+H2y+4AAACFAQAAEwAAAAAAAAAAAAAA&#10;AAAAAAAAW0NvbnRlbnRfVHlwZXNdLnhtbFBLAQItABQABgAIAAAAIQBa9CxbvwAAABUBAAALAAAA&#10;AAAAAAAAAAAAAB8BAABfcmVscy8ucmVsc1BLAQItABQABgAIAAAAIQCgem6BwgAAANwAAAAPAAAA&#10;AAAAAAAAAAAAAAcCAABkcnMvZG93bnJldi54bWxQSwUGAAAAAAMAAwC3AAAA9gIAAAAA&#10;" fillcolor="#4f81bd [3204]" stroked="f" strokeweight="2pt">
                  <o:lock v:ext="edit" aspectratio="t"/>
                </v:rect>
                <w10:wrap anchorx="page" anchory="page"/>
              </v:group>
            </w:pict>
          </w:r>
          <w:r w:rsidR="00C85B89" w:rsidRPr="00FA4FCF">
            <w:rPr>
              <w:rFonts w:asciiTheme="majorHAnsi" w:eastAsia="Times New Roman" w:hAnsiTheme="majorHAnsi" w:cstheme="minorHAnsi"/>
              <w:b/>
              <w:bCs/>
              <w:spacing w:val="-2"/>
              <w:sz w:val="28"/>
              <w:szCs w:val="28"/>
              <w:lang w:val="mk-MK"/>
            </w:rPr>
            <w:br w:type="page"/>
          </w:r>
        </w:p>
      </w:sdtContent>
    </w:sdt>
    <w:p w14:paraId="6D6FE610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78D9D4D7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tbl>
      <w:tblPr>
        <w:tblStyle w:val="TableGrid"/>
        <w:tblW w:w="0" w:type="auto"/>
        <w:shd w:val="clear" w:color="auto" w:fill="DBE5F1" w:themeFill="accent1" w:themeFillTint="33"/>
        <w:tblLook w:val="04A0" w:firstRow="1" w:lastRow="0" w:firstColumn="1" w:lastColumn="0" w:noHBand="0" w:noVBand="1"/>
      </w:tblPr>
      <w:tblGrid>
        <w:gridCol w:w="10345"/>
      </w:tblGrid>
      <w:tr w:rsidR="00C57E29" w:rsidRPr="00FA4FCF" w14:paraId="6C6949F4" w14:textId="77777777" w:rsidTr="009E33B3">
        <w:tc>
          <w:tcPr>
            <w:tcW w:w="10345" w:type="dxa"/>
            <w:shd w:val="clear" w:color="auto" w:fill="DBE5F1" w:themeFill="accent1" w:themeFillTint="33"/>
          </w:tcPr>
          <w:p w14:paraId="57C74500" w14:textId="77777777" w:rsidR="00C57E29" w:rsidRPr="00FA4FCF" w:rsidRDefault="00C57E29" w:rsidP="00C57E29">
            <w:pPr>
              <w:pStyle w:val="Heading1"/>
              <w:rPr>
                <w:rFonts w:asciiTheme="majorHAnsi" w:hAnsiTheme="majorHAnsi" w:cstheme="minorHAnsi"/>
                <w:lang w:val="mk-MK"/>
              </w:rPr>
            </w:pPr>
          </w:p>
          <w:p w14:paraId="12AEE573" w14:textId="59C821F4" w:rsidR="00C57E29" w:rsidRPr="00E9229C" w:rsidRDefault="009B5B56" w:rsidP="00641B0B">
            <w:pPr>
              <w:pStyle w:val="Heading2"/>
              <w:jc w:val="center"/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</w:pPr>
            <w:r>
              <w:rPr>
                <w:rFonts w:cstheme="minorHAnsi"/>
                <w:b/>
                <w:bCs/>
                <w:color w:val="002060"/>
                <w:sz w:val="30"/>
                <w:szCs w:val="30"/>
              </w:rPr>
              <w:t>REZYME PËR REALIZIMIN E BUXHETIT TË KOMUNËS SË</w:t>
            </w:r>
            <w:r w:rsidR="00172218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 xml:space="preserve"> </w:t>
            </w:r>
            <w:r w:rsidR="00172218">
              <w:rPr>
                <w:rFonts w:cstheme="minorHAnsi"/>
                <w:b/>
                <w:bCs/>
                <w:color w:val="002060"/>
                <w:sz w:val="30"/>
                <w:szCs w:val="30"/>
              </w:rPr>
              <w:t xml:space="preserve">KËRCOVËS </w:t>
            </w:r>
            <w:r>
              <w:rPr>
                <w:rFonts w:cstheme="minorHAnsi"/>
                <w:b/>
                <w:bCs/>
                <w:color w:val="002060"/>
                <w:sz w:val="30"/>
                <w:szCs w:val="30"/>
              </w:rPr>
              <w:t>PËR</w:t>
            </w:r>
            <w:r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 xml:space="preserve"> </w:t>
            </w:r>
            <w:r w:rsidR="00551CDB">
              <w:rPr>
                <w:rFonts w:cstheme="minorHAnsi"/>
                <w:b/>
                <w:bCs/>
                <w:color w:val="002060"/>
                <w:sz w:val="30"/>
                <w:szCs w:val="30"/>
              </w:rPr>
              <w:t>KUARTALI E PARË</w:t>
            </w:r>
            <w:r w:rsidR="00C57E29" w:rsidRPr="00FA4FCF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 xml:space="preserve">  202</w:t>
            </w:r>
            <w:r w:rsidR="00E9229C">
              <w:rPr>
                <w:rFonts w:cstheme="minorHAnsi"/>
                <w:b/>
                <w:bCs/>
                <w:color w:val="002060"/>
                <w:sz w:val="30"/>
                <w:szCs w:val="30"/>
                <w:lang w:val="mk-MK"/>
              </w:rPr>
              <w:t>6</w:t>
            </w:r>
          </w:p>
          <w:p w14:paraId="5AA51516" w14:textId="77777777" w:rsidR="00CC3811" w:rsidRPr="00FA4FCF" w:rsidRDefault="00CC3811" w:rsidP="00CC3811">
            <w:pPr>
              <w:rPr>
                <w:rFonts w:asciiTheme="majorHAnsi" w:hAnsiTheme="majorHAnsi" w:cstheme="minorHAnsi"/>
                <w:b/>
                <w:bCs/>
                <w:lang w:val="mk-MK"/>
              </w:rPr>
            </w:pPr>
          </w:p>
          <w:p w14:paraId="0A26E28F" w14:textId="77777777" w:rsidR="00CC3811" w:rsidRPr="00FA4FCF" w:rsidRDefault="00CC3811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lang w:val="mk-MK"/>
              </w:rPr>
            </w:pPr>
          </w:p>
          <w:p w14:paraId="10CE3B34" w14:textId="77777777" w:rsidR="00CC3811" w:rsidRPr="00FA4FCF" w:rsidRDefault="009B5B56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  <w:t>REALIZIMI I BUXHETIT TË KOMUNËS</w:t>
            </w:r>
            <w:r w:rsidR="009E33B3" w:rsidRPr="00FA4FCF"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  <w:t xml:space="preserve"> </w:t>
            </w:r>
          </w:p>
          <w:p w14:paraId="52C1F6A8" w14:textId="77777777" w:rsidR="00C57E29" w:rsidRPr="00FA4FCF" w:rsidRDefault="00C57E29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sz w:val="24"/>
                <w:szCs w:val="24"/>
                <w:lang w:val="mk-MK"/>
              </w:rPr>
            </w:pPr>
          </w:p>
          <w:p w14:paraId="762070C8" w14:textId="5F9F327C" w:rsidR="00C57E29" w:rsidRPr="00FA4FCF" w:rsidRDefault="009B5B56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Realizimi i gjithsej të hyrave të komunës 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në kuartalin e </w:t>
            </w:r>
            <w:r w:rsidR="00551CD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 n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ga viti 202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6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është 20.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84</w:t>
            </w:r>
            <w:r w:rsidR="0017221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172218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  <w:t xml:space="preserve"> </w:t>
            </w:r>
            <w:r w:rsidR="00E9712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 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15</w:t>
            </w:r>
            <w:r w:rsidR="00E9712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27</w:t>
            </w:r>
            <w:r w:rsidR="0017221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periudhën 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njejtë nga viti 202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</w:p>
          <w:p w14:paraId="55939C1F" w14:textId="77777777" w:rsidR="00C57E29" w:rsidRPr="00FA4FCF" w:rsidRDefault="00C57E29" w:rsidP="009E33B3">
            <w:pPr>
              <w:adjustRightInd w:val="0"/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sz w:val="24"/>
                <w:szCs w:val="24"/>
                <w:lang w:val="mk-MK"/>
              </w:rPr>
            </w:pPr>
          </w:p>
          <w:p w14:paraId="1AD927A8" w14:textId="0BA7B930" w:rsidR="00C57E29" w:rsidRPr="002C5DBC" w:rsidRDefault="002C5DBC" w:rsidP="009E33B3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Realizimi i</w:t>
            </w:r>
            <w:r w:rsidR="009B5B56"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buxhetit themelor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i</w:t>
            </w:r>
            <w:r w:rsidR="009B5B56"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komunës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në pjesën e të hyrave në kuartalin </w:t>
            </w:r>
            <w:r w:rsidR="00F415E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 të vitit 202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E9712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është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E9712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93</w:t>
            </w:r>
            <w:r w:rsidR="00F415E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F415EB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  <w:t xml:space="preserve"> </w:t>
            </w:r>
            <w:r w:rsidR="009A651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37</w:t>
            </w:r>
            <w:r w:rsidR="00E9712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56</w:t>
            </w:r>
            <w:r w:rsidR="00F415E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. </w:t>
            </w:r>
          </w:p>
          <w:p w14:paraId="17D31C12" w14:textId="77777777" w:rsidR="00CC3811" w:rsidRPr="00FA4FCF" w:rsidRDefault="00CC3811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8E88F52" w14:textId="7CC4B745" w:rsidR="00C57E29" w:rsidRPr="00FA4FCF" w:rsidRDefault="002C5DBC" w:rsidP="009E33B3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Realizimi </w:t>
            </w:r>
            <w:r w:rsidR="00B228E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i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të hyra</w:t>
            </w:r>
            <w:r w:rsidR="008A465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ve tatimore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komunale është 1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8.33</w:t>
            </w:r>
            <w:r w:rsidR="00F415E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F415EB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  <w:t xml:space="preserve">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për 4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E9229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30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</w:p>
          <w:p w14:paraId="2CCEF9C8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B5141F4" w14:textId="029D5B3D" w:rsidR="002C5DBC" w:rsidRPr="00FA4FCF" w:rsidRDefault="002C5DBC" w:rsidP="002C5DBC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Realizimi </w:t>
            </w:r>
            <w:r w:rsidR="00B228E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i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 hyrave kapitale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komunale ës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htë 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13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.9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  <w:t xml:space="preserve">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  <w:t>84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34</w:t>
            </w:r>
            <w:r w:rsidR="00F415E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2024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</w:p>
          <w:p w14:paraId="175BEE62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CD4D6AE" w14:textId="13081410" w:rsidR="00C57E29" w:rsidRPr="00FA4FCF" w:rsidRDefault="002C5DBC" w:rsidP="009E33B3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Pjesëmarrja e dotacioneve </w:t>
            </w:r>
            <w:r w:rsidR="000B7C3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nga pushteti qëndror në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realizimin në buxhetin e komunë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s në kuartalin 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parë është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61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%.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</w:p>
          <w:p w14:paraId="4C3CAA13" w14:textId="4E0C65F0" w:rsidR="009D31A0" w:rsidRPr="009D31A0" w:rsidRDefault="009D31A0" w:rsidP="009D31A0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Komuna realizoi të hyra nga aktivitetet vetëfinanciare në shum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prej 2.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354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644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,00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 realizimin 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krahasim me planin 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95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%.</w:t>
            </w:r>
            <w:r w:rsidR="00C57E29" w:rsidRPr="00DC7D9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E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njëjta është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zvogluar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  <w:t xml:space="preserve">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14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07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A643E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. </w:t>
            </w:r>
          </w:p>
          <w:p w14:paraId="4E558513" w14:textId="77777777" w:rsidR="009D31A0" w:rsidRPr="009D31A0" w:rsidRDefault="009D31A0" w:rsidP="009D31A0">
            <w:pPr>
              <w:pStyle w:val="ListParagraph"/>
              <w:ind w:left="522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1DF1281" w14:textId="55077C91" w:rsidR="009D31A0" w:rsidRPr="002C5DBC" w:rsidRDefault="009D31A0" w:rsidP="009D31A0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/>
                <w:noProof/>
                <w:color w:val="C00000"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Komuna 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kuartalin e 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 të vitit 202</w:t>
            </w:r>
            <w:r w:rsidR="005C30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realizoi d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onacione në shumë prej </w:t>
            </w:r>
            <w:r w:rsidR="005C30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5C30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730</w:t>
            </w:r>
            <w:r w:rsidR="00551CD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5C304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649</w:t>
            </w:r>
            <w:r w:rsidR="001658C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</w:t>
            </w:r>
            <w:r w:rsidRPr="002C5DB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denar.</w:t>
            </w:r>
          </w:p>
          <w:p w14:paraId="25D5A838" w14:textId="77777777" w:rsidR="002C5DBC" w:rsidRPr="002C5DBC" w:rsidRDefault="002C5DBC" w:rsidP="002C5DBC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10A33F84" w14:textId="20A88F5F" w:rsidR="00B228EB" w:rsidRPr="00B53B41" w:rsidRDefault="002C5DBC" w:rsidP="009E33B3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5525CC"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  <w:lang w:val="mk-MK"/>
              </w:rPr>
              <w:t xml:space="preserve"> 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 m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i lart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n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krahasim me planifikimin n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pjes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 e t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hyrave komunale v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rehet tek </w:t>
            </w:r>
            <w:r w:rsidR="00882426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zërat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: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711111 (tatinmi personal ) 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15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54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%, 711112 (tatimi personal nga personat t</w:t>
            </w:r>
            <w:r w:rsidR="00E54103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e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punsuar ne shoqeri private) 2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20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713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311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E54103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(Tatim 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qarkullues pыr patundshmëri</w:t>
            </w:r>
            <w:r w:rsidR="0032523D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)</w:t>
            </w:r>
            <w:r w:rsidR="008B0C78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22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93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</w:t>
            </w:r>
            <w:r w:rsidR="008B0C78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717137</w:t>
            </w:r>
            <w:r w:rsidR="0032523D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(rregullim </w:t>
            </w:r>
            <w:r w:rsidR="00396F00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i</w:t>
            </w:r>
            <w:r w:rsidR="0032523D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tokës ndërtimore)</w:t>
            </w:r>
            <w:r w:rsidR="008B0C78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20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59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</w:t>
            </w:r>
            <w:r w:rsidR="008B0C78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741115</w:t>
            </w:r>
            <w:r w:rsidR="0032523D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( të hyra nga TVSH.)</w:t>
            </w:r>
            <w:r w:rsidR="00B228EB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</w:t>
            </w:r>
            <w:r w:rsidR="007178F2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25.0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%</w:t>
            </w:r>
          </w:p>
          <w:p w14:paraId="61C87641" w14:textId="09CE96EA" w:rsidR="00B228EB" w:rsidRPr="00B53B41" w:rsidRDefault="00B228EB" w:rsidP="009E33B3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 m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i ul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  n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krahasim me planifikimin n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pjes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 e t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hyrave komunale v</w:t>
            </w:r>
            <w:r w:rsidR="00FF678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rehet tek 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zërat 7</w:t>
            </w:r>
            <w:r w:rsidR="0034104A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33 – shitja e tokës shtetrore 1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</w:t>
            </w:r>
            <w:r w:rsidR="0034104A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53B4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91</w:t>
            </w:r>
            <w:r w:rsidR="00C606C1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</w:t>
            </w:r>
            <w:r w:rsidR="0040126D" w:rsidRPr="00B53B4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.</w:t>
            </w:r>
          </w:p>
          <w:p w14:paraId="626D8A81" w14:textId="77777777" w:rsidR="00B228EB" w:rsidRPr="0034104A" w:rsidRDefault="00B228EB" w:rsidP="0083352F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1F677079" w14:textId="77777777" w:rsidR="00B228EB" w:rsidRPr="00FA4FCF" w:rsidRDefault="00B228EB" w:rsidP="0083352F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E52A43A" w14:textId="77777777" w:rsidR="0083352F" w:rsidRPr="00FA4FCF" w:rsidRDefault="0083352F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3732FD8" w14:textId="77777777" w:rsidR="00A04A1C" w:rsidRDefault="00A04A1C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14FF4517" w14:textId="77777777" w:rsidR="00B228EB" w:rsidRDefault="00B228EB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200A521B" w14:textId="77777777" w:rsidR="00B228EB" w:rsidRDefault="00B228EB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46FCABFA" w14:textId="77777777" w:rsidR="002C5DBC" w:rsidRDefault="002C5DBC" w:rsidP="0083352F">
            <w:pPr>
              <w:pStyle w:val="ListParagraph"/>
              <w:ind w:left="1242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665E6B50" w14:textId="77777777" w:rsidR="00026CD1" w:rsidRPr="00FA4FCF" w:rsidRDefault="00B73F9D" w:rsidP="008F75F5">
            <w:pPr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u w:val="single"/>
                <w:lang w:val="mk-MK"/>
              </w:rPr>
            </w:pPr>
            <w:r w:rsidRPr="00B73F9D"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  <w:t>REALIZIMI I SHPENZIMEVE KOMUNALE</w:t>
            </w:r>
          </w:p>
          <w:p w14:paraId="4F47BF91" w14:textId="499DEAAB" w:rsidR="00791EC8" w:rsidRPr="00190883" w:rsidRDefault="00791EC8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Realizimi i gjithsej të dalave të komunës </w:t>
            </w:r>
            <w:r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në kuartalin e 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</w:t>
            </w:r>
            <w:r w:rsidR="005F4CE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C606C1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të</w:t>
            </w:r>
            <w:r w:rsidR="005F4CE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viti</w:t>
            </w:r>
            <w:r w:rsidR="00C606C1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202</w:t>
            </w:r>
            <w:r w:rsidR="00DF3B3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është </w:t>
            </w:r>
            <w:r w:rsidR="00DF3B3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20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DF3B3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</w:t>
            </w:r>
            <w:r w:rsidR="005F4CE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%, dhe e njëjta është rritur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1</w:t>
            </w:r>
            <w:r w:rsidR="00DF3B3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DF3B3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93</w:t>
            </w:r>
            <w:r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periudhën e njejtë nga viti </w:t>
            </w:r>
            <w:r w:rsidR="00347D8A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202</w:t>
            </w:r>
            <w:r w:rsidR="00DF3B3D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</w:p>
          <w:p w14:paraId="0E8CFFE9" w14:textId="318E61E0" w:rsidR="0083352F" w:rsidRPr="00FA4FCF" w:rsidRDefault="002D4C64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Realizimi i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shpenzimeve p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 rroga dhe kompenzime 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komun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s 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347D8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2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</w:t>
            </w:r>
            <w:r w:rsidR="00347D8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75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791EC8" w:rsidRPr="00190883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347D8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5.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36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347D8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83352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</w:p>
          <w:p w14:paraId="52424624" w14:textId="77777777" w:rsidR="0083352F" w:rsidRPr="00FA4FCF" w:rsidRDefault="0083352F" w:rsidP="009E33B3">
            <w:pPr>
              <w:ind w:left="522" w:right="25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389AB45" w14:textId="03C5B62C" w:rsidR="00791EC8" w:rsidRPr="00791EC8" w:rsidRDefault="002D4C64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Realizimi i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shpenzimeve p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 </w:t>
            </w:r>
            <w:r w:rsidR="00D108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mallra 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dhe sh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rbime 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komun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s 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0E109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1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="0099240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09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zvogluar</w:t>
            </w:r>
            <w:r w:rsidR="000E109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2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="000E109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31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0E109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2024</w:t>
            </w:r>
            <w:r w:rsidR="00791EC8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</w:p>
          <w:p w14:paraId="637C47E3" w14:textId="77777777" w:rsidR="00791EC8" w:rsidRPr="00791EC8" w:rsidRDefault="00791EC8" w:rsidP="00791EC8">
            <w:pPr>
              <w:pStyle w:val="ListParagrap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1DEB6CB" w14:textId="743FEABB" w:rsidR="0083352F" w:rsidRPr="00A6015A" w:rsidRDefault="00791EC8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Shuma m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e lart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e shpenzimeve n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pjes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n e </w:t>
            </w:r>
            <w:r w:rsidR="00D1086D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mallrave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dhe sh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rbimeve 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shte realizuar p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8F1816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 423120</w:t>
            </w:r>
            <w:r w:rsidR="0094758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E0</w:t>
            </w:r>
            <w:r w:rsidR="004C480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me ralizim prej </w:t>
            </w:r>
            <w:r w:rsidR="00190883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17</w:t>
            </w:r>
            <w:r w:rsidR="004C480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90883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33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</w:t>
            </w:r>
            <w:r w:rsidR="004C480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 4232</w:t>
            </w:r>
            <w:r w:rsidR="008F1816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10</w:t>
            </w:r>
            <w:r w:rsidR="0094758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E0</w:t>
            </w:r>
            <w:r w:rsidR="004C480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me realizim prej </w:t>
            </w:r>
            <w:r w:rsidR="00190883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37</w:t>
            </w:r>
            <w:r w:rsidR="004C480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90883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</w:t>
            </w:r>
            <w:r w:rsidR="004C4809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</w:t>
            </w:r>
            <w:r w:rsidR="008F1816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</w:t>
            </w:r>
            <w:r w:rsidR="00190883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423590 W0, me realizim prej 78.59</w:t>
            </w:r>
            <w:r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(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nohen dy deri tre konto me shum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m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madhe dhe sh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nohet p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rqindja e realizimit t</w:t>
            </w:r>
            <w:r w:rsidR="00FF6781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6015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tyre)</w:t>
            </w:r>
            <w:r w:rsidR="00E32B68" w:rsidRPr="00A6015A">
              <w:rPr>
                <w:rFonts w:asciiTheme="majorHAnsi" w:hAnsiTheme="majorHAnsi" w:cstheme="minorHAnsi"/>
                <w:b/>
                <w:bCs/>
                <w:i/>
                <w:iCs/>
                <w:noProof/>
                <w:sz w:val="24"/>
                <w:szCs w:val="24"/>
                <w:lang w:val="mk-MK"/>
              </w:rPr>
              <w:t>.</w:t>
            </w:r>
          </w:p>
          <w:p w14:paraId="48174FBB" w14:textId="77777777" w:rsidR="0083352F" w:rsidRPr="004C4809" w:rsidRDefault="0083352F" w:rsidP="009E33B3">
            <w:pPr>
              <w:ind w:left="522" w:right="25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15A8570" w14:textId="2597AA38" w:rsidR="0083352F" w:rsidRPr="00443BB5" w:rsidRDefault="002D4C64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Realizimi i</w:t>
            </w:r>
            <w:r w:rsidR="00443BB5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penzimeve kapitale</w:t>
            </w:r>
            <w:r w:rsidR="00443BB5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komun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s 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14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77</w:t>
            </w:r>
            <w:r w:rsidR="00443BB5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Pr="00F722C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më e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  <w:t xml:space="preserve"> </w:t>
            </w:r>
            <w:r w:rsidR="00DF3B3D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lartë</w:t>
            </w:r>
            <w:r w:rsidR="00C446F7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ër 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229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="00443BB5" w:rsidRPr="00791EC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0B29EE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DF3B3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83352F" w:rsidRPr="00FA4FC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.</w:t>
            </w:r>
          </w:p>
          <w:p w14:paraId="48BDDE9F" w14:textId="77777777" w:rsidR="00443BB5" w:rsidRPr="00443BB5" w:rsidRDefault="00443BB5" w:rsidP="00443BB5">
            <w:p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371257CC" w14:textId="31B14FEA" w:rsidR="007E45AF" w:rsidRPr="00811B87" w:rsidRDefault="00443BB5" w:rsidP="001846BA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Shuma m</w:t>
            </w:r>
            <w:r w:rsidR="00FF6781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e lart</w:t>
            </w:r>
            <w:r w:rsidR="00FF6781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e shpenzimeve n</w:t>
            </w:r>
            <w:r w:rsidR="00FF6781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pjes</w:t>
            </w:r>
            <w:r w:rsidR="00FF6781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 e shpenzimeve</w:t>
            </w:r>
            <w:r w:rsidR="007B6E64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kapitale </w:t>
            </w:r>
            <w:r w:rsidR="00FF6781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shte realizuar p</w:t>
            </w:r>
            <w:r w:rsidR="00FF6781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943A3A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 48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213</w:t>
            </w:r>
            <w:r w:rsidR="0099240B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0-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JD</w:t>
            </w:r>
            <w:r w:rsidR="0099240B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me ralizim </w:t>
            </w:r>
            <w:r w:rsidR="00943A3A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prej 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18</w:t>
            </w:r>
            <w:r w:rsidR="00943A3A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42</w:t>
            </w:r>
            <w:r w:rsidR="00947589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%</w:t>
            </w:r>
            <w:r w:rsidR="00A557DC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 482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12</w:t>
            </w:r>
            <w:r w:rsidR="00A557DC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0-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MD</w:t>
            </w:r>
            <w:r w:rsidR="00A557DC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me realizim prej 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99</w:t>
            </w:r>
            <w:r w:rsidR="00A557DC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622038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44</w:t>
            </w:r>
            <w:r w:rsidR="00947589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%.</w:t>
            </w:r>
          </w:p>
          <w:p w14:paraId="55BF0560" w14:textId="20B61AAD" w:rsidR="007E45AF" w:rsidRPr="00FA4FCF" w:rsidRDefault="004A2B29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Realizimi i</w:t>
            </w:r>
            <w:r w:rsidR="00443BB5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shpenzimeve n</w:t>
            </w:r>
            <w:r w:rsidR="00FF6781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programin p</w:t>
            </w:r>
            <w:r w:rsidR="00FF6781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 </w:t>
            </w:r>
            <w:r w:rsidR="00F908C9" w:rsidRPr="00A557DC">
              <w:rPr>
                <w:rFonts w:ascii="Cambria" w:hAnsi="Cambria"/>
                <w:b/>
                <w:bCs/>
              </w:rPr>
              <w:t xml:space="preserve">Е - </w:t>
            </w:r>
            <w:proofErr w:type="spellStart"/>
            <w:r w:rsidR="00F908C9" w:rsidRPr="00A557DC">
              <w:rPr>
                <w:rFonts w:ascii="Cambria" w:hAnsi="Cambria"/>
                <w:b/>
                <w:bCs/>
              </w:rPr>
              <w:t>Administrata</w:t>
            </w:r>
            <w:proofErr w:type="spellEnd"/>
            <w:r w:rsidR="00F908C9" w:rsidRPr="00A557DC">
              <w:rPr>
                <w:rFonts w:ascii="Cambria" w:hAnsi="Cambria"/>
                <w:b/>
                <w:bCs/>
              </w:rPr>
              <w:t xml:space="preserve"> </w:t>
            </w:r>
            <w:proofErr w:type="spellStart"/>
            <w:r w:rsidR="00F908C9" w:rsidRPr="00A557DC">
              <w:rPr>
                <w:rFonts w:ascii="Cambria" w:hAnsi="Cambria"/>
                <w:b/>
                <w:bCs/>
              </w:rPr>
              <w:t>komunale</w:t>
            </w:r>
            <w:proofErr w:type="spellEnd"/>
            <w:r w:rsidR="00F908C9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FF6781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C446F7" w:rsidRPr="00A557D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2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38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9C7439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zvogluar</w:t>
            </w:r>
            <w:r w:rsidR="00C446F7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për 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13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32</w:t>
            </w:r>
            <w:r w:rsidR="00F908C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</w:p>
          <w:p w14:paraId="1C3E0CAB" w14:textId="3CA5CDF3" w:rsidR="00443BB5" w:rsidRPr="00443BB5" w:rsidRDefault="00443BB5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Realizimi </w:t>
            </w:r>
            <w:r w:rsidR="004A2B2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i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shpenzimeve 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programin p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F908C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 G-Zhvillim ekonomik lokal 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13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89</w:t>
            </w:r>
            <w:r w:rsidR="00F24FA4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zvogluar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49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</w:t>
            </w:r>
            <w:r w:rsidR="00F908C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</w:p>
          <w:p w14:paraId="1378B8F7" w14:textId="5E622019" w:rsidR="007E45AF" w:rsidRPr="00443BB5" w:rsidRDefault="004A2B29" w:rsidP="009E33B3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Realizimi i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shpenzimeve 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programin p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F908C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 J-Aktivitete komunale 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1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81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9C7439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më i lart</w:t>
            </w:r>
            <w:r w:rsidR="00D1086D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87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62</w:t>
            </w:r>
            <w:r w:rsidR="00F908C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</w:p>
          <w:p w14:paraId="195CA217" w14:textId="55A02E51" w:rsidR="007E45AF" w:rsidRPr="00443BB5" w:rsidRDefault="004A2B29" w:rsidP="00443BB5">
            <w:pPr>
              <w:pStyle w:val="ListParagraph"/>
              <w:numPr>
                <w:ilvl w:val="0"/>
                <w:numId w:val="15"/>
              </w:numPr>
              <w:ind w:right="25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Realizimi i</w:t>
            </w:r>
            <w:r w:rsidR="00443BB5" w:rsidRP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shpenzimeve n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programin p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F908C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 N-Arsim 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443BB5" w:rsidRP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2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.6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F908C9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443BB5" w:rsidRP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%, dhe e njëjta është </w:t>
            </w:r>
            <w:r w:rsidR="00443BB5" w:rsidRPr="00811B8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66</w:t>
            </w:r>
            <w:r w:rsidR="002A397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443BB5" w:rsidRP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% në krahasim me </w:t>
            </w:r>
            <w:r w:rsidR="00C446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periudhën e njejtë nga viti 202</w:t>
            </w:r>
            <w:r w:rsidR="00B6226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443BB5" w:rsidRPr="00443BB5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</w:p>
          <w:p w14:paraId="11C31557" w14:textId="77777777" w:rsidR="00443BB5" w:rsidRDefault="00443BB5" w:rsidP="00443BB5">
            <w:pPr>
              <w:pStyle w:val="ListParagraph"/>
              <w:ind w:left="522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04165AF0" w14:textId="77777777" w:rsidR="004A2B29" w:rsidRDefault="004A2B29" w:rsidP="00443BB5">
            <w:pPr>
              <w:pStyle w:val="ListParagraph"/>
              <w:ind w:left="522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68AB62BB" w14:textId="77777777" w:rsidR="00F908C9" w:rsidRDefault="00F908C9" w:rsidP="00443BB5">
            <w:pPr>
              <w:pStyle w:val="ListParagraph"/>
              <w:ind w:left="522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11F78CF5" w14:textId="77777777" w:rsidR="004A2B29" w:rsidRPr="004A2B29" w:rsidRDefault="004A2B29" w:rsidP="00443BB5">
            <w:pPr>
              <w:pStyle w:val="ListParagraph"/>
              <w:ind w:left="522" w:right="25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60E7517E" w14:textId="77777777" w:rsidR="00C57E29" w:rsidRPr="00FA4FCF" w:rsidRDefault="00C57E29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52E3B59" w14:textId="77777777" w:rsidR="00026CD1" w:rsidRPr="00FA4FCF" w:rsidRDefault="00026CD1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9A7805F" w14:textId="77777777" w:rsidR="002A0B35" w:rsidRDefault="002A0B35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</w:p>
          <w:p w14:paraId="29F4C1D0" w14:textId="77777777" w:rsidR="008F75F5" w:rsidRDefault="008F75F5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</w:p>
          <w:p w14:paraId="2DBC016F" w14:textId="77777777" w:rsidR="008F75F5" w:rsidRDefault="008F75F5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</w:p>
          <w:p w14:paraId="208FD3FF" w14:textId="77777777" w:rsidR="00D1086D" w:rsidRDefault="00D1086D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</w:p>
          <w:p w14:paraId="48C49ADA" w14:textId="77777777" w:rsidR="00D1086D" w:rsidRDefault="00D1086D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</w:p>
          <w:p w14:paraId="39758665" w14:textId="77777777" w:rsidR="00D1086D" w:rsidRDefault="00D1086D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</w:p>
          <w:p w14:paraId="6CB1AB6D" w14:textId="77777777" w:rsidR="008F75F5" w:rsidRDefault="008F75F5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</w:p>
          <w:p w14:paraId="770A7386" w14:textId="77777777" w:rsidR="00026CD1" w:rsidRDefault="002A0B35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</w:rPr>
            </w:pPr>
            <w:r w:rsidRPr="002A0B35">
              <w:rPr>
                <w:rFonts w:asciiTheme="majorHAnsi" w:hAnsiTheme="majorHAnsi" w:cstheme="minorHAnsi"/>
                <w:b/>
                <w:bCs/>
                <w:iCs/>
                <w:noProof/>
                <w:color w:val="002060"/>
                <w:sz w:val="24"/>
                <w:szCs w:val="24"/>
                <w:u w:val="single"/>
                <w:lang w:val="mk-MK"/>
              </w:rPr>
              <w:t>DETYRIMET DHE BORXHEN E KOMUNAVE</w:t>
            </w:r>
          </w:p>
          <w:p w14:paraId="66FED07E" w14:textId="77777777" w:rsidR="00734B96" w:rsidRPr="00734B96" w:rsidRDefault="00734B96" w:rsidP="00CC3811">
            <w:pPr>
              <w:ind w:left="522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u w:val="single"/>
              </w:rPr>
            </w:pPr>
          </w:p>
          <w:p w14:paraId="58915281" w14:textId="722262F3" w:rsidR="00C57E29" w:rsidRPr="004C1506" w:rsidRDefault="008B0E1F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Detyrimet totale të </w:t>
            </w:r>
            <w:r w:rsidR="008F75F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Komun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ë</w:t>
            </w:r>
            <w:r w:rsidR="008F75F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</w:t>
            </w:r>
            <w:r w:rsidR="008F75F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deri në 30 ditë (të</w:t>
            </w:r>
            <w:r w:rsidR="00934061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C606C1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maturuara</w:t>
            </w:r>
            <w:r w:rsidR="008F75F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 të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papaguara) në tremujorin e 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të vitit 20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. arrijnë vlerën 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24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464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977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C4252B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00,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dhe kanë shënuar r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ritje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për 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23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294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765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denarë në krahasim me 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periudhën e njëjtë të vitit 202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C4252B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(ishin 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170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.2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12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00 den)</w:t>
            </w:r>
          </w:p>
          <w:p w14:paraId="5A170BCF" w14:textId="77777777" w:rsidR="00C57E29" w:rsidRPr="004C1506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12CE216" w14:textId="3C38B0D6" w:rsidR="006459C6" w:rsidRPr="004C1506" w:rsidRDefault="008B0E1F" w:rsidP="006459C6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Detyrimet totale të </w:t>
            </w:r>
            <w:r w:rsidR="00F37D8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komunës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deri në 60 ditë (të </w:t>
            </w:r>
            <w:r w:rsidR="00934061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maturuara 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por të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papaguara) në tremujorin e 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t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ë vitit 202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arrijnë vlerën 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415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450</w:t>
            </w:r>
            <w:r w:rsidR="009B61D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4252B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00</w:t>
            </w:r>
            <w:r w:rsidR="007C5B6F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 dhe</w:t>
            </w:r>
            <w:r w:rsidR="007C5B6F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dhe kanë shënuar r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amje</w:t>
            </w:r>
            <w:r w:rsidR="006459C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për 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610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.4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77</w:t>
            </w:r>
            <w:r w:rsidR="006459C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</w:t>
            </w:r>
            <w:r w:rsidR="006459C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denarë në krahasim me 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periudhën e njëjtë të vitit 202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6459C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(ishin 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025</w:t>
            </w:r>
            <w:r w:rsidR="006459C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1D107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927</w:t>
            </w:r>
            <w:r w:rsidR="006459C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</w:t>
            </w:r>
            <w:r w:rsidR="006459C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00 den)</w:t>
            </w:r>
          </w:p>
          <w:p w14:paraId="71EA3051" w14:textId="3555F6A2" w:rsidR="00990BA2" w:rsidRPr="004C1506" w:rsidRDefault="008B0E1F" w:rsidP="00990BA2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bookmarkStart w:id="1" w:name="_Hlk131590270"/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Totali i detyrimeve të </w:t>
            </w:r>
            <w:r w:rsidR="00934061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Komunës së Kërcovës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mbi 60 ditë (të </w:t>
            </w:r>
            <w:r w:rsidR="00934061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maturuara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por t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ë papaguara) në tremujorin e 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</w:t>
            </w:r>
            <w:r w:rsidR="00DE7958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të vitit 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arrijnë në 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35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.4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54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528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,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00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dhe janë 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për 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.0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40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38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,00 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denarë krahasuar me të njëjtën periudhë të vi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tit 202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. Prej tyre, </w:t>
            </w:r>
            <w:r w:rsidR="00F37D8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nuk ka me padi gjygjsore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, </w:t>
            </w:r>
            <w:r w:rsidR="00F37D8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kurse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35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.4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4.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528</w:t>
            </w:r>
            <w:r w:rsidR="00172036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 den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nuk janë </w:t>
            </w:r>
            <w:r w:rsidR="00F37D8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me padi gjygjsore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krahasuar me t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ë njëjtën periudhë të vitit 202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ku</w:t>
            </w:r>
            <w:r w:rsidR="009B61D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detyrime</w:t>
            </w:r>
            <w:r w:rsidR="00F37D8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 pa padi gjygjsore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ishin 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28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414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F456A1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140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 den d</w:t>
            </w:r>
            <w:r w:rsidR="00E20164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he d</w:t>
            </w:r>
            <w:r w:rsidR="009B61DF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ety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rime</w:t>
            </w:r>
            <w:r w:rsidR="00F37D88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 me padi gjygjsore</w:t>
            </w:r>
            <w:r w:rsidR="005807A0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ishin </w:t>
            </w:r>
            <w:r w:rsidR="00B34BC5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0 den.</w:t>
            </w:r>
          </w:p>
          <w:p w14:paraId="404C9AD2" w14:textId="77777777" w:rsidR="00C57E29" w:rsidRPr="004C1506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bookmarkEnd w:id="1"/>
          <w:p w14:paraId="55DC4CD2" w14:textId="3D0E6CEF" w:rsidR="00C57E29" w:rsidRPr="004C1506" w:rsidRDefault="007B7A9D" w:rsidP="009E33B3">
            <w:pPr>
              <w:pStyle w:val="ListParagraph"/>
              <w:numPr>
                <w:ilvl w:val="0"/>
                <w:numId w:val="15"/>
              </w:numPr>
              <w:ind w:left="522"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Totali i detyrime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ve</w:t>
            </w:r>
            <w:r w:rsidR="00B471A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te maturuara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të papaguara 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të bashkisë në tremujorin e 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parë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202</w:t>
            </w:r>
            <w:r w:rsidR="00CE2CF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arrijnë </w:t>
            </w:r>
            <w:r w:rsidR="00CE2CF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60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E2CF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334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E2CF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955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 den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, dhe janë </w:t>
            </w:r>
            <w:r w:rsidR="00CE2CFD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rritur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për 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29</w:t>
            </w:r>
            <w:r w:rsidR="00E20164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724</w:t>
            </w:r>
            <w:r w:rsidR="00E20164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676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</w:t>
            </w: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denarë në raport me periudhën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e njëjtë t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ë vitit 202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5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(</w:t>
            </w:r>
            <w:r w:rsidR="00E20164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ishin 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30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610</w:t>
            </w:r>
            <w:r w:rsidR="00E20164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279</w:t>
            </w:r>
            <w:r w:rsidR="00E668A3"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,00 den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>)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 Detyrimet e pa maturuara për vitin 202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janë në shumë prej 3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139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6</w:t>
            </w:r>
            <w:r w:rsidR="00C56DF7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8</w:t>
            </w:r>
            <w:r w:rsidR="0078752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den.</w:t>
            </w:r>
          </w:p>
          <w:p w14:paraId="7F7BE8A8" w14:textId="77777777" w:rsidR="00C57E29" w:rsidRPr="004C1506" w:rsidRDefault="00934061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4C1506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Komuna e Kërcovës nuk ka marr hua nga institucione financiare</w:t>
            </w:r>
          </w:p>
          <w:p w14:paraId="4F99631A" w14:textId="77777777" w:rsidR="00533482" w:rsidRPr="00504F9D" w:rsidRDefault="00533482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color w:val="FF0000"/>
                <w:sz w:val="24"/>
                <w:szCs w:val="24"/>
              </w:rPr>
            </w:pPr>
          </w:p>
          <w:p w14:paraId="4A7BAFD7" w14:textId="77777777" w:rsidR="00934061" w:rsidRDefault="00934061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0615AB51" w14:textId="77777777" w:rsidR="00934061" w:rsidRDefault="00934061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0859FE99" w14:textId="77777777" w:rsidR="00934061" w:rsidRDefault="00934061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7F88E196" w14:textId="77777777" w:rsidR="00934061" w:rsidRDefault="00934061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41432590" w14:textId="77777777" w:rsidR="00934061" w:rsidRDefault="00934061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4804D8B5" w14:textId="77777777" w:rsidR="00934061" w:rsidRPr="00934061" w:rsidRDefault="00934061" w:rsidP="009E1881">
            <w:pPr>
              <w:pStyle w:val="ListParagraph"/>
              <w:ind w:left="720" w:right="438" w:firstLine="0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7CFA77F5" w14:textId="77777777" w:rsidR="00C57E29" w:rsidRPr="00FA4FCF" w:rsidRDefault="00C57E29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2FD8FAE6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21E1E00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871B4AD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D2D200C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73345F9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65104496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C24143F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F2981FD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66C9D3B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0FD89D81" w14:textId="77777777" w:rsidR="006122D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041F12C4" w14:textId="77777777" w:rsidR="008B0E1F" w:rsidRDefault="008B0E1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371FA5D2" w14:textId="77777777" w:rsidR="008B0E1F" w:rsidRDefault="008B0E1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5429411B" w14:textId="77777777" w:rsidR="008B0E1F" w:rsidRDefault="008B0E1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4DB37E27" w14:textId="77777777" w:rsidR="008B0E1F" w:rsidRPr="008B0E1F" w:rsidRDefault="008B0E1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</w:pPr>
          </w:p>
          <w:p w14:paraId="79FB73BC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3E93DDC5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49AFACC0" w14:textId="77777777" w:rsidR="006122DF" w:rsidRPr="00FA4FCF" w:rsidRDefault="006122DF" w:rsidP="009E33B3">
            <w:pPr>
              <w:ind w:left="522" w:right="438"/>
              <w:jc w:val="both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38327F3" w14:textId="77777777" w:rsidR="0048003E" w:rsidRDefault="0048003E" w:rsidP="009E33B3">
            <w:p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</w:rPr>
            </w:pPr>
          </w:p>
          <w:p w14:paraId="09A08C31" w14:textId="77777777" w:rsidR="00C57E29" w:rsidRPr="00FA4FCF" w:rsidRDefault="008B0E1F" w:rsidP="009E33B3">
            <w:p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</w:pPr>
            <w:r>
              <w:t xml:space="preserve"> </w:t>
            </w:r>
            <w:r w:rsidRPr="008B0E1F">
              <w:rPr>
                <w:rFonts w:asciiTheme="majorHAnsi" w:hAnsiTheme="majorHAnsi" w:cstheme="minorHAnsi"/>
                <w:b/>
                <w:bCs/>
                <w:iCs/>
                <w:noProof/>
                <w:color w:val="C00000"/>
                <w:sz w:val="24"/>
                <w:szCs w:val="24"/>
                <w:lang w:val="mk-MK"/>
              </w:rPr>
              <w:t>Rekomandime për përmirësimin e realizimit të buxhetit të komunës</w:t>
            </w:r>
          </w:p>
          <w:p w14:paraId="6F2EF177" w14:textId="77777777" w:rsidR="00C57E29" w:rsidRPr="00FA4FCF" w:rsidRDefault="00C57E29" w:rsidP="009E33B3">
            <w:p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76F24EE0" w14:textId="7DF27782" w:rsidR="00226BFC" w:rsidRPr="00FC72C2" w:rsidRDefault="001D0993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Realizim m</w:t>
            </w:r>
            <w:r w:rsidR="00FF6781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572A00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i</w:t>
            </w:r>
            <w:r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ul</w:t>
            </w:r>
            <w:r w:rsidR="00FF6781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 n</w:t>
            </w:r>
            <w:r w:rsidR="00FF6781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934061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zërat</w:t>
            </w:r>
            <w:r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buxhetor </w:t>
            </w:r>
            <w:r w:rsidR="00133B2C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si qe janë</w:t>
            </w:r>
            <w:r w:rsidR="00934061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226BFC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71</w:t>
            </w:r>
            <w:r w:rsidR="00F722C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3113</w:t>
            </w:r>
            <w:r w:rsidR="008A2048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-</w:t>
            </w:r>
            <w:r w:rsidR="00F722C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tatim në pronë për p.juridki</w:t>
            </w:r>
            <w:r w:rsidR="00226BFC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për reklama</w:t>
            </w:r>
            <w:r w:rsidR="008A2048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 717131-taks</w:t>
            </w:r>
            <w:r w:rsidR="00133B2C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a komunal</w:t>
            </w:r>
            <w:r w:rsidR="008A2048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e per</w:t>
            </w:r>
            <w:r w:rsidR="00934061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shfrytzimin e hapsirave para veprimtaris</w:t>
            </w:r>
            <w:r w:rsidR="00133B2C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, nënkupton që gjatë </w:t>
            </w:r>
            <w:r w:rsidR="00226BFC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vitit </w:t>
            </w:r>
            <w:r w:rsidR="00F722CA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në vazhdim</w:t>
            </w:r>
            <w:r w:rsidR="00226BFC" w:rsidRPr="00FC72C2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të detektohen mangësit për realizimin e ulët dhe të merren masat konkrete për realizim më të mirë.</w:t>
            </w:r>
          </w:p>
          <w:p w14:paraId="48C8CFE6" w14:textId="77777777" w:rsidR="00323B04" w:rsidRPr="00226BFC" w:rsidRDefault="001D0993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Ralizimi </w:t>
            </w:r>
            <w:r w:rsidR="00572A00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i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t</w:t>
            </w:r>
            <w:r w:rsidR="00FF6781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hyrave komunale vijues </w:t>
            </w:r>
            <w:r w:rsidR="00C1015B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te tatimit në pronë dhe taksave komunale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  <w:r w:rsidR="00FF6781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sht</w:t>
            </w:r>
            <w:r w:rsidR="00FF6781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e nevojshme t</w:t>
            </w:r>
            <w:r w:rsidR="00FF6781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600E2B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perforcohet gjatë vitit 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, duke nd</w:t>
            </w:r>
            <w:r w:rsidR="00FF6781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rm</w:t>
            </w:r>
            <w:r w:rsidR="00FF6781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rr</w:t>
            </w:r>
            <w:r w:rsidR="00FF6781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C1015B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  <w:t xml:space="preserve"> </w:t>
            </w:r>
            <w:r w:rsidR="00C1015B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të gjitha masat konform ligjit për tatim ne pronë dhe ligjit për procedurë të </w:t>
            </w:r>
            <w:r w:rsidR="001E22AF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përgjithshëm, si që janë vretje</w:t>
            </w:r>
            <w:r w:rsidR="00C1015B"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deri te obliguesit tatimor dhe arkëtim të dhunshëm</w:t>
            </w:r>
            <w:r w:rsidRPr="00226BF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.</w:t>
            </w:r>
          </w:p>
          <w:p w14:paraId="5ADC9361" w14:textId="77777777" w:rsidR="00C57E29" w:rsidRPr="00133B2C" w:rsidRDefault="001D0993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Egziston mund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sia p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="0093406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r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rritje n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procesin e realizimit n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buxhetin komunal n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aspektet vijuese</w:t>
            </w:r>
            <w:r w:rsidR="0093406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</w:t>
            </w:r>
          </w:p>
          <w:p w14:paraId="5B0ECE7F" w14:textId="77777777" w:rsidR="00323B04" w:rsidRPr="00133B2C" w:rsidRDefault="001D0993" w:rsidP="009E33B3">
            <w:pPr>
              <w:pStyle w:val="ListParagraph"/>
              <w:numPr>
                <w:ilvl w:val="0"/>
                <w:numId w:val="15"/>
              </w:num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pjes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n e evidentimit dhe shlyerjes s</w:t>
            </w:r>
            <w:r w:rsidR="00FF678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ë</w:t>
            </w:r>
            <w:r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 xml:space="preserve"> obligimeve , komuna </w:t>
            </w:r>
            <w:r w:rsidR="00934061" w:rsidRPr="00133B2C"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</w:rPr>
              <w:t>e Kërcovës vazhdimish bene zvoglimin e borxhit të përgjithshëm dhe kontrrollon marrjen e detyrimeve të reja ne kuadër të të hyrave të përgjithshme të zërave ne pjesën e të hyrave.</w:t>
            </w:r>
          </w:p>
          <w:p w14:paraId="6214CB4E" w14:textId="77777777" w:rsidR="00C57E29" w:rsidRPr="00FA4FCF" w:rsidRDefault="00C57E29" w:rsidP="009E33B3">
            <w:pPr>
              <w:ind w:right="438"/>
              <w:rPr>
                <w:rFonts w:asciiTheme="majorHAnsi" w:hAnsiTheme="majorHAnsi" w:cstheme="minorHAnsi"/>
                <w:b/>
                <w:bCs/>
                <w:iCs/>
                <w:noProof/>
                <w:sz w:val="24"/>
                <w:szCs w:val="24"/>
                <w:lang w:val="mk-MK"/>
              </w:rPr>
            </w:pPr>
          </w:p>
          <w:p w14:paraId="52C86220" w14:textId="77777777" w:rsidR="00C57E29" w:rsidRPr="00FA4FCF" w:rsidRDefault="00C57E29" w:rsidP="00F77DBC">
            <w:pPr>
              <w:rPr>
                <w:rFonts w:asciiTheme="majorHAnsi" w:hAnsiTheme="majorHAnsi" w:cstheme="minorHAnsi"/>
                <w:b/>
                <w:bCs/>
                <w:i/>
                <w:noProof/>
                <w:sz w:val="24"/>
                <w:szCs w:val="24"/>
                <w:lang w:val="mk-MK"/>
              </w:rPr>
            </w:pPr>
          </w:p>
        </w:tc>
      </w:tr>
    </w:tbl>
    <w:p w14:paraId="1E46F7CD" w14:textId="77777777" w:rsidR="00BD205F" w:rsidRPr="00FA4FCF" w:rsidRDefault="00BD205F">
      <w:pPr>
        <w:rPr>
          <w:rFonts w:asciiTheme="majorHAnsi" w:hAnsiTheme="majorHAnsi" w:cstheme="minorHAnsi"/>
          <w:i/>
          <w:noProof/>
          <w:lang w:val="mk-MK"/>
        </w:rPr>
      </w:pPr>
    </w:p>
    <w:p w14:paraId="239D2527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5EA70D0D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49AC9B4A" w14:textId="77777777" w:rsidR="00C85B89" w:rsidRPr="00FA4FCF" w:rsidRDefault="00C85B89">
      <w:pPr>
        <w:rPr>
          <w:rFonts w:asciiTheme="majorHAnsi" w:hAnsiTheme="majorHAnsi" w:cstheme="minorHAnsi"/>
          <w:spacing w:val="-2"/>
          <w:lang w:val="mk-MK"/>
        </w:rPr>
      </w:pPr>
    </w:p>
    <w:p w14:paraId="7DCE517A" w14:textId="77777777" w:rsidR="00680084" w:rsidRPr="00FA4FCF" w:rsidRDefault="00680084">
      <w:pPr>
        <w:rPr>
          <w:rFonts w:asciiTheme="majorHAnsi" w:hAnsiTheme="majorHAnsi" w:cstheme="minorHAnsi"/>
          <w:spacing w:val="-2"/>
          <w:lang w:val="mk-MK"/>
        </w:rPr>
      </w:pPr>
    </w:p>
    <w:p w14:paraId="6F18AF3A" w14:textId="77777777" w:rsidR="00680084" w:rsidRPr="00FA4FCF" w:rsidRDefault="00680084">
      <w:pPr>
        <w:rPr>
          <w:rFonts w:asciiTheme="majorHAnsi" w:hAnsiTheme="majorHAnsi" w:cstheme="minorHAnsi"/>
          <w:spacing w:val="-2"/>
          <w:lang w:val="mk-MK"/>
        </w:rPr>
      </w:pPr>
    </w:p>
    <w:p w14:paraId="2107324B" w14:textId="77777777" w:rsidR="00C85B89" w:rsidRPr="00FA4FCF" w:rsidRDefault="00C85B89">
      <w:pPr>
        <w:rPr>
          <w:rFonts w:asciiTheme="majorHAnsi" w:eastAsia="Times New Roman" w:hAnsiTheme="majorHAnsi" w:cstheme="minorHAnsi"/>
          <w:b/>
          <w:bCs/>
          <w:spacing w:val="-2"/>
          <w:sz w:val="28"/>
          <w:szCs w:val="28"/>
          <w:lang w:val="mk-MK"/>
        </w:rPr>
      </w:pPr>
    </w:p>
    <w:p w14:paraId="2C212237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ind w:firstLine="0"/>
        <w:rPr>
          <w:rFonts w:asciiTheme="majorHAnsi" w:hAnsiTheme="majorHAnsi" w:cstheme="minorHAnsi"/>
          <w:lang w:val="mk-MK"/>
        </w:rPr>
      </w:pPr>
    </w:p>
    <w:p w14:paraId="0D157A33" w14:textId="3DE37999" w:rsidR="00C85B89" w:rsidRPr="00700A2B" w:rsidRDefault="00680084" w:rsidP="00F37D88">
      <w:pPr>
        <w:rPr>
          <w:rFonts w:asciiTheme="majorHAnsi" w:hAnsiTheme="majorHAnsi" w:cstheme="minorHAnsi"/>
        </w:rPr>
      </w:pPr>
      <w:r w:rsidRPr="00FA4FCF">
        <w:rPr>
          <w:rFonts w:asciiTheme="majorHAnsi" w:hAnsiTheme="majorHAnsi" w:cstheme="minorHAnsi"/>
          <w:lang w:val="mk-MK"/>
        </w:rPr>
        <w:br w:type="page"/>
      </w:r>
      <w:r w:rsidR="00700A2B">
        <w:rPr>
          <w:rFonts w:asciiTheme="majorHAnsi" w:hAnsiTheme="majorHAnsi" w:cstheme="minorHAnsi"/>
        </w:rPr>
        <w:lastRenderedPageBreak/>
        <w:t>TË DHËNAT BAZË TË KOMUNËS</w:t>
      </w:r>
    </w:p>
    <w:p w14:paraId="0BFD9D7E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ind w:firstLine="0"/>
        <w:rPr>
          <w:rFonts w:asciiTheme="majorHAnsi" w:hAnsiTheme="majorHAnsi" w:cstheme="minorHAnsi"/>
          <w:lang w:val="mk-MK"/>
        </w:rPr>
      </w:pPr>
    </w:p>
    <w:p w14:paraId="1B8FAFA3" w14:textId="77777777" w:rsidR="00700A2B" w:rsidRPr="00700A2B" w:rsidRDefault="00700A2B" w:rsidP="00C85B89">
      <w:pPr>
        <w:pStyle w:val="Title"/>
        <w:numPr>
          <w:ilvl w:val="0"/>
          <w:numId w:val="11"/>
        </w:numPr>
        <w:tabs>
          <w:tab w:val="left" w:pos="1239"/>
        </w:tabs>
        <w:spacing w:before="70"/>
        <w:rPr>
          <w:rFonts w:asciiTheme="majorHAnsi" w:hAnsiTheme="majorHAnsi" w:cstheme="minorHAnsi"/>
          <w:sz w:val="24"/>
          <w:szCs w:val="24"/>
          <w:lang w:val="mk-MK"/>
        </w:rPr>
      </w:pPr>
      <w:r w:rsidRPr="00700A2B">
        <w:rPr>
          <w:rFonts w:asciiTheme="majorHAnsi" w:hAnsiTheme="majorHAnsi" w:cstheme="minorHAnsi"/>
          <w:sz w:val="24"/>
          <w:szCs w:val="24"/>
          <w:lang w:val="mk-MK"/>
        </w:rPr>
        <w:t>Sipërfaqja dhe numri i vendbanimeve</w:t>
      </w:r>
    </w:p>
    <w:p w14:paraId="7251B0EA" w14:textId="77777777" w:rsidR="00C85B89" w:rsidRDefault="00700A2B" w:rsidP="00C85B89">
      <w:pPr>
        <w:pStyle w:val="Title"/>
        <w:numPr>
          <w:ilvl w:val="0"/>
          <w:numId w:val="11"/>
        </w:numPr>
        <w:tabs>
          <w:tab w:val="left" w:pos="1239"/>
        </w:tabs>
        <w:spacing w:before="70"/>
        <w:rPr>
          <w:rFonts w:asciiTheme="majorHAnsi" w:hAnsiTheme="majorHAnsi" w:cstheme="minorHAnsi"/>
          <w:sz w:val="24"/>
          <w:szCs w:val="24"/>
          <w:lang w:val="mk-MK"/>
        </w:rPr>
      </w:pPr>
      <w:r w:rsidRPr="00700A2B">
        <w:rPr>
          <w:rFonts w:asciiTheme="majorHAnsi" w:hAnsiTheme="majorHAnsi" w:cstheme="minorHAnsi"/>
          <w:sz w:val="24"/>
          <w:szCs w:val="24"/>
          <w:lang w:val="mk-MK"/>
        </w:rPr>
        <w:t>Popullsia (numri, struktura etnike, struktura gjinore, mosha)</w:t>
      </w:r>
    </w:p>
    <w:p w14:paraId="42FD03C2" w14:textId="77777777" w:rsidR="00565271" w:rsidRDefault="00565271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  <w:lang w:val="mk-MK"/>
        </w:rPr>
      </w:pPr>
      <w:r>
        <w:rPr>
          <w:rFonts w:asciiTheme="majorHAnsi" w:hAnsiTheme="majorHAnsi" w:cstheme="minorHAnsi"/>
          <w:sz w:val="24"/>
          <w:szCs w:val="24"/>
          <w:lang w:val="mk-MK"/>
        </w:rPr>
        <w:t>56725 banor</w:t>
      </w:r>
    </w:p>
    <w:p w14:paraId="7F8601F7" w14:textId="77777777" w:rsidR="00565271" w:rsidRDefault="00565271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r>
        <w:rPr>
          <w:rFonts w:asciiTheme="majorHAnsi" w:hAnsiTheme="majorHAnsi" w:cstheme="minorHAnsi"/>
          <w:sz w:val="24"/>
          <w:szCs w:val="24"/>
        </w:rPr>
        <w:t>29117 burra</w:t>
      </w:r>
    </w:p>
    <w:p w14:paraId="53064E6D" w14:textId="77777777" w:rsidR="00565271" w:rsidRDefault="00565271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r>
        <w:rPr>
          <w:rFonts w:asciiTheme="majorHAnsi" w:hAnsiTheme="majorHAnsi" w:cstheme="minorHAnsi"/>
          <w:sz w:val="24"/>
          <w:szCs w:val="24"/>
        </w:rPr>
        <w:t xml:space="preserve">27608 </w:t>
      </w:r>
      <w:proofErr w:type="spellStart"/>
      <w:r>
        <w:rPr>
          <w:rFonts w:asciiTheme="majorHAnsi" w:hAnsiTheme="majorHAnsi" w:cstheme="minorHAnsi"/>
          <w:sz w:val="24"/>
          <w:szCs w:val="24"/>
        </w:rPr>
        <w:t>gra</w:t>
      </w:r>
      <w:proofErr w:type="spellEnd"/>
    </w:p>
    <w:p w14:paraId="33FB8271" w14:textId="77777777" w:rsidR="00565271" w:rsidRDefault="00565271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proofErr w:type="spellStart"/>
      <w:r>
        <w:rPr>
          <w:rFonts w:asciiTheme="majorHAnsi" w:hAnsiTheme="majorHAnsi" w:cstheme="minorHAnsi"/>
          <w:sz w:val="24"/>
          <w:szCs w:val="24"/>
        </w:rPr>
        <w:t>Maqedon</w:t>
      </w:r>
      <w:proofErr w:type="spellEnd"/>
      <w:r>
        <w:rPr>
          <w:rFonts w:asciiTheme="majorHAnsi" w:hAnsiTheme="majorHAnsi" w:cstheme="minorHAnsi"/>
          <w:sz w:val="24"/>
          <w:szCs w:val="24"/>
        </w:rPr>
        <w:t xml:space="preserve"> – 16920</w:t>
      </w:r>
    </w:p>
    <w:p w14:paraId="52C7F088" w14:textId="77777777" w:rsidR="00565271" w:rsidRDefault="00565271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proofErr w:type="spellStart"/>
      <w:r>
        <w:rPr>
          <w:rFonts w:asciiTheme="majorHAnsi" w:hAnsiTheme="majorHAnsi" w:cstheme="minorHAnsi"/>
          <w:sz w:val="24"/>
          <w:szCs w:val="24"/>
        </w:rPr>
        <w:t>Shqiptar</w:t>
      </w:r>
      <w:proofErr w:type="spellEnd"/>
      <w:r>
        <w:rPr>
          <w:rFonts w:asciiTheme="majorHAnsi" w:hAnsiTheme="majorHAnsi" w:cstheme="minorHAnsi"/>
          <w:sz w:val="24"/>
          <w:szCs w:val="24"/>
        </w:rPr>
        <w:t xml:space="preserve"> -31610</w:t>
      </w:r>
    </w:p>
    <w:p w14:paraId="5B63762F" w14:textId="77777777" w:rsidR="00C85B89" w:rsidRDefault="00565271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r>
        <w:rPr>
          <w:rFonts w:asciiTheme="majorHAnsi" w:hAnsiTheme="majorHAnsi" w:cstheme="minorHAnsi"/>
          <w:sz w:val="24"/>
          <w:szCs w:val="24"/>
        </w:rPr>
        <w:t>Turq – 3245</w:t>
      </w:r>
    </w:p>
    <w:p w14:paraId="11B9CEAE" w14:textId="77777777" w:rsidR="00565271" w:rsidRDefault="00565271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r>
        <w:rPr>
          <w:rFonts w:asciiTheme="majorHAnsi" w:hAnsiTheme="majorHAnsi" w:cstheme="minorHAnsi"/>
          <w:sz w:val="24"/>
          <w:szCs w:val="24"/>
        </w:rPr>
        <w:t xml:space="preserve">Rom </w:t>
      </w:r>
      <w:r w:rsidR="008517B4">
        <w:rPr>
          <w:rFonts w:asciiTheme="majorHAnsi" w:hAnsiTheme="majorHAnsi" w:cstheme="minorHAnsi"/>
          <w:sz w:val="24"/>
          <w:szCs w:val="24"/>
        </w:rPr>
        <w:t>–</w:t>
      </w:r>
      <w:r>
        <w:rPr>
          <w:rFonts w:asciiTheme="majorHAnsi" w:hAnsiTheme="majorHAnsi" w:cstheme="minorHAnsi"/>
          <w:sz w:val="24"/>
          <w:szCs w:val="24"/>
        </w:rPr>
        <w:t xml:space="preserve"> </w:t>
      </w:r>
      <w:r w:rsidR="008517B4">
        <w:rPr>
          <w:rFonts w:asciiTheme="majorHAnsi" w:hAnsiTheme="majorHAnsi" w:cstheme="minorHAnsi"/>
          <w:sz w:val="24"/>
          <w:szCs w:val="24"/>
        </w:rPr>
        <w:t>2063</w:t>
      </w:r>
    </w:p>
    <w:p w14:paraId="203AA861" w14:textId="77777777" w:rsidR="008517B4" w:rsidRDefault="008517B4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proofErr w:type="spellStart"/>
      <w:r>
        <w:rPr>
          <w:rFonts w:asciiTheme="majorHAnsi" w:hAnsiTheme="majorHAnsi" w:cstheme="minorHAnsi"/>
          <w:sz w:val="24"/>
          <w:szCs w:val="24"/>
        </w:rPr>
        <w:t>Vleh</w:t>
      </w:r>
      <w:proofErr w:type="spellEnd"/>
      <w:r>
        <w:rPr>
          <w:rFonts w:asciiTheme="majorHAnsi" w:hAnsiTheme="majorHAnsi" w:cstheme="minorHAnsi"/>
          <w:sz w:val="24"/>
          <w:szCs w:val="24"/>
        </w:rPr>
        <w:t xml:space="preserve"> – 74</w:t>
      </w:r>
    </w:p>
    <w:p w14:paraId="055A4970" w14:textId="77777777" w:rsidR="008517B4" w:rsidRDefault="008517B4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proofErr w:type="spellStart"/>
      <w:r>
        <w:rPr>
          <w:rFonts w:asciiTheme="majorHAnsi" w:hAnsiTheme="majorHAnsi" w:cstheme="minorHAnsi"/>
          <w:sz w:val="24"/>
          <w:szCs w:val="24"/>
        </w:rPr>
        <w:t>Sërb</w:t>
      </w:r>
      <w:proofErr w:type="spellEnd"/>
      <w:r>
        <w:rPr>
          <w:rFonts w:asciiTheme="majorHAnsi" w:hAnsiTheme="majorHAnsi" w:cstheme="minorHAnsi"/>
          <w:sz w:val="24"/>
          <w:szCs w:val="24"/>
        </w:rPr>
        <w:t xml:space="preserve"> – 70</w:t>
      </w:r>
    </w:p>
    <w:p w14:paraId="73C00A00" w14:textId="77777777" w:rsidR="008517B4" w:rsidRDefault="008517B4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proofErr w:type="spellStart"/>
      <w:r>
        <w:rPr>
          <w:rFonts w:asciiTheme="majorHAnsi" w:hAnsiTheme="majorHAnsi" w:cstheme="minorHAnsi"/>
          <w:sz w:val="24"/>
          <w:szCs w:val="24"/>
        </w:rPr>
        <w:t>Boshnjak</w:t>
      </w:r>
      <w:proofErr w:type="spellEnd"/>
      <w:r>
        <w:rPr>
          <w:rFonts w:asciiTheme="majorHAnsi" w:hAnsiTheme="majorHAnsi" w:cstheme="minorHAnsi"/>
          <w:sz w:val="24"/>
          <w:szCs w:val="24"/>
        </w:rPr>
        <w:t xml:space="preserve"> – 15</w:t>
      </w:r>
    </w:p>
    <w:p w14:paraId="294CAAAC" w14:textId="77777777" w:rsidR="008517B4" w:rsidRPr="00565271" w:rsidRDefault="008517B4" w:rsidP="00565271">
      <w:pPr>
        <w:pStyle w:val="Title"/>
        <w:tabs>
          <w:tab w:val="left" w:pos="1239"/>
        </w:tabs>
        <w:spacing w:before="70"/>
        <w:ind w:left="1598" w:firstLine="0"/>
        <w:rPr>
          <w:rFonts w:asciiTheme="majorHAnsi" w:hAnsiTheme="majorHAnsi" w:cstheme="minorHAnsi"/>
          <w:sz w:val="24"/>
          <w:szCs w:val="24"/>
        </w:rPr>
      </w:pPr>
      <w:r>
        <w:rPr>
          <w:rFonts w:asciiTheme="majorHAnsi" w:hAnsiTheme="majorHAnsi" w:cstheme="minorHAnsi"/>
          <w:sz w:val="24"/>
          <w:szCs w:val="24"/>
        </w:rPr>
        <w:t xml:space="preserve"> </w:t>
      </w:r>
    </w:p>
    <w:p w14:paraId="7D3C47F2" w14:textId="6E1C330D" w:rsidR="00700A2B" w:rsidRPr="00700A2B" w:rsidRDefault="00700A2B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</w:rPr>
      </w:pPr>
      <w:r>
        <w:rPr>
          <w:rFonts w:asciiTheme="majorHAnsi" w:hAnsiTheme="majorHAnsi" w:cstheme="minorHAnsi"/>
        </w:rPr>
        <w:t>BUXHETI</w:t>
      </w:r>
      <w:r w:rsidR="008E3E16">
        <w:rPr>
          <w:rFonts w:asciiTheme="majorHAnsi" w:hAnsiTheme="majorHAnsi" w:cstheme="minorHAnsi"/>
        </w:rPr>
        <w:t xml:space="preserve"> VJETOR I KOMUNËS PËR VITIN 202</w:t>
      </w:r>
      <w:r w:rsidR="00431D9F">
        <w:rPr>
          <w:rFonts w:asciiTheme="majorHAnsi" w:hAnsiTheme="majorHAnsi" w:cstheme="minorHAnsi"/>
        </w:rPr>
        <w:t>6</w:t>
      </w:r>
    </w:p>
    <w:p w14:paraId="0CA1095A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tbl>
      <w:tblPr>
        <w:tblW w:w="8040" w:type="dxa"/>
        <w:jc w:val="center"/>
        <w:shd w:val="clear" w:color="auto" w:fill="C6D9F1" w:themeFill="text2" w:themeFillTint="33"/>
        <w:tblLook w:val="04A0" w:firstRow="1" w:lastRow="0" w:firstColumn="1" w:lastColumn="0" w:noHBand="0" w:noVBand="1"/>
      </w:tblPr>
      <w:tblGrid>
        <w:gridCol w:w="3340"/>
        <w:gridCol w:w="2340"/>
        <w:gridCol w:w="2360"/>
      </w:tblGrid>
      <w:tr w:rsidR="0004769C" w:rsidRPr="00FA4FCF" w14:paraId="07DE9130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8F06DAE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AAC7796" w14:textId="39BCE001" w:rsidR="0004769C" w:rsidRPr="00E85967" w:rsidRDefault="00E87692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</w:rPr>
            </w:pPr>
            <w:r>
              <w:rPr>
                <w:rFonts w:asciiTheme="majorHAnsi" w:eastAsia="Times New Roman" w:hAnsiTheme="majorHAnsi" w:cstheme="minorHAnsi"/>
              </w:rPr>
              <w:t>Plan</w:t>
            </w:r>
            <w:r w:rsidR="0004769C" w:rsidRPr="00FA4FCF">
              <w:rPr>
                <w:rFonts w:asciiTheme="majorHAnsi" w:eastAsia="Times New Roman" w:hAnsiTheme="majorHAnsi" w:cstheme="minorHAnsi"/>
                <w:lang w:val="mk-MK"/>
              </w:rPr>
              <w:t xml:space="preserve"> 202</w:t>
            </w:r>
            <w:r w:rsidR="00E85967">
              <w:rPr>
                <w:rFonts w:asciiTheme="majorHAnsi" w:eastAsia="Times New Roman" w:hAnsiTheme="majorHAnsi" w:cstheme="minorHAnsi"/>
              </w:rPr>
              <w:t>6</w:t>
            </w:r>
          </w:p>
        </w:tc>
        <w:tc>
          <w:tcPr>
            <w:tcW w:w="2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574AB5B" w14:textId="41DB8F30" w:rsidR="0004769C" w:rsidRPr="00E85967" w:rsidRDefault="00E87692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Realizim</w:t>
            </w:r>
            <w:proofErr w:type="spellEnd"/>
            <w:r w:rsidR="0004769C" w:rsidRPr="00FA4FCF">
              <w:rPr>
                <w:rFonts w:asciiTheme="majorHAnsi" w:eastAsia="Times New Roman" w:hAnsiTheme="majorHAnsi" w:cstheme="minorHAnsi"/>
                <w:lang w:val="mk-MK"/>
              </w:rPr>
              <w:t xml:space="preserve"> 202</w:t>
            </w:r>
            <w:r w:rsidR="00E85967">
              <w:rPr>
                <w:rFonts w:asciiTheme="majorHAnsi" w:eastAsia="Times New Roman" w:hAnsiTheme="majorHAnsi" w:cstheme="minorHAnsi"/>
              </w:rPr>
              <w:t>6</w:t>
            </w:r>
          </w:p>
        </w:tc>
      </w:tr>
      <w:tr w:rsidR="0004769C" w:rsidRPr="00FA4FCF" w14:paraId="69B2DD34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0748AB9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1FA9C19" w14:textId="77777777" w:rsidR="0004769C" w:rsidRPr="00E87692" w:rsidRDefault="00E87692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shuma</w:t>
            </w:r>
            <w:proofErr w:type="spellEnd"/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6432A19" w14:textId="77777777" w:rsidR="0004769C" w:rsidRPr="00E87692" w:rsidRDefault="00E87692" w:rsidP="0004769C">
            <w:pPr>
              <w:widowControl/>
              <w:autoSpaceDE/>
              <w:autoSpaceDN/>
              <w:jc w:val="center"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shuma</w:t>
            </w:r>
            <w:proofErr w:type="spellEnd"/>
          </w:p>
        </w:tc>
      </w:tr>
      <w:tr w:rsidR="0004769C" w:rsidRPr="00FA4FCF" w14:paraId="5D717E05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DDD0D6D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 xml:space="preserve">I </w:t>
            </w:r>
            <w:r>
              <w:rPr>
                <w:rFonts w:asciiTheme="majorHAnsi" w:eastAsia="Times New Roman" w:hAnsiTheme="majorHAnsi" w:cstheme="minorHAnsi"/>
                <w:b/>
                <w:bCs/>
              </w:rPr>
              <w:t>GJITHSEJ TË HYTAR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458D9E6" w14:textId="5626D622" w:rsidR="0004769C" w:rsidRPr="00FD24D3" w:rsidRDefault="007156F7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1.</w:t>
            </w:r>
            <w:r w:rsidR="00E85967"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332</w:t>
            </w:r>
            <w:r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.</w:t>
            </w:r>
            <w:r w:rsidR="00E85967"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629</w:t>
            </w:r>
            <w:r w:rsidR="00034122"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.00</w:t>
            </w:r>
            <w:r w:rsidR="00FD24D3"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FAC3B74" w14:textId="526C6BC9" w:rsidR="0004769C" w:rsidRPr="00BA7968" w:rsidRDefault="00C85097" w:rsidP="00AB4D8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281</w:t>
            </w:r>
            <w:r w:rsidR="00D81C10"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499</w:t>
            </w:r>
            <w:r w:rsidR="00BA7968"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b/>
                <w:bCs/>
                <w:color w:val="000000"/>
              </w:rPr>
              <w:t>128</w:t>
            </w:r>
          </w:p>
        </w:tc>
      </w:tr>
      <w:tr w:rsidR="0004769C" w:rsidRPr="00FA4FCF" w14:paraId="01D31D39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5FC7E73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Të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hyrat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tatimore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28BEC8D" w14:textId="14F744B1" w:rsidR="0004769C" w:rsidRPr="00FD24D3" w:rsidRDefault="0004769C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214</w:t>
            </w:r>
            <w:r w:rsidR="0005456E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440</w:t>
            </w:r>
            <w:r w:rsidR="00FD24D3">
              <w:rPr>
                <w:rFonts w:asciiTheme="majorHAnsi" w:eastAsia="Times New Roman" w:hAnsiTheme="majorHAnsi" w:cstheme="minorHAnsi"/>
                <w:color w:val="000000"/>
              </w:rPr>
              <w:t>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CFEB0D7" w14:textId="35A00299" w:rsidR="0004769C" w:rsidRPr="00AB4D87" w:rsidRDefault="0004769C" w:rsidP="00AB4D8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39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.3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02</w:t>
            </w:r>
            <w:r w:rsidR="00AB4D87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704</w:t>
            </w:r>
          </w:p>
        </w:tc>
      </w:tr>
      <w:tr w:rsidR="0004769C" w:rsidRPr="00FA4FCF" w14:paraId="5E124615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B14C397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Të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hyrat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jo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tatimore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6A02DF6" w14:textId="653D5EDF" w:rsidR="0004769C" w:rsidRPr="00FD24D3" w:rsidRDefault="00FD24D3" w:rsidP="0005456E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 xml:space="preserve">  </w:t>
            </w:r>
            <w:r w:rsidR="0004769C"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40</w:t>
            </w:r>
            <w:r w:rsidR="0005456E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180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A0FE007" w14:textId="48FD72AA" w:rsidR="0004769C" w:rsidRPr="00AB4D87" w:rsidRDefault="00C85097" w:rsidP="00AB4D8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>3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6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18</w:t>
            </w:r>
            <w:r w:rsidR="00AB4D87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032</w:t>
            </w:r>
          </w:p>
        </w:tc>
      </w:tr>
      <w:tr w:rsidR="0004769C" w:rsidRPr="00FA4FCF" w14:paraId="5A50B519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E176FCA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Të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hyrat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kapitale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4288241" w14:textId="22C6C58A" w:rsidR="00FD24D3" w:rsidRPr="00FD24D3" w:rsidRDefault="00FD24D3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 xml:space="preserve">  </w:t>
            </w:r>
            <w:r w:rsidR="0004769C"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05456E">
              <w:rPr>
                <w:rFonts w:asciiTheme="majorHAnsi" w:eastAsia="Times New Roman" w:hAnsiTheme="majorHAnsi" w:cstheme="minorHAnsi"/>
                <w:color w:val="000000"/>
              </w:rPr>
              <w:t>2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1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.000.000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119EAC8" w14:textId="5194D0FF" w:rsidR="0004769C" w:rsidRPr="00AB4D87" w:rsidRDefault="0004769C" w:rsidP="00F363B0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2.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921</w:t>
            </w:r>
            <w:r w:rsidR="00AB4D87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3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05</w:t>
            </w:r>
          </w:p>
        </w:tc>
      </w:tr>
      <w:tr w:rsidR="0004769C" w:rsidRPr="00FA4FCF" w14:paraId="2805AD32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54073FF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Dotacionet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4AEE2DD" w14:textId="73BB0392" w:rsidR="0004769C" w:rsidRPr="00FD24D3" w:rsidRDefault="0004769C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05456E">
              <w:rPr>
                <w:rFonts w:asciiTheme="majorHAnsi" w:eastAsia="Times New Roman" w:hAnsiTheme="majorHAnsi" w:cstheme="minorHAnsi"/>
                <w:color w:val="000000"/>
              </w:rPr>
              <w:t>69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9</w:t>
            </w:r>
            <w:r w:rsidR="0005456E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736</w:t>
            </w:r>
            <w:r w:rsidR="00FD24D3">
              <w:rPr>
                <w:rFonts w:asciiTheme="majorHAnsi" w:eastAsia="Times New Roman" w:hAnsiTheme="majorHAnsi" w:cstheme="minorHAnsi"/>
                <w:color w:val="000000"/>
              </w:rPr>
              <w:t>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4422155" w14:textId="50444A1D" w:rsidR="0004769C" w:rsidRPr="00AB4D87" w:rsidRDefault="0004769C" w:rsidP="00D964F0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171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667</w:t>
            </w:r>
            <w:r w:rsidR="00AB4D87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778</w:t>
            </w:r>
          </w:p>
        </w:tc>
      </w:tr>
      <w:tr w:rsidR="0004769C" w:rsidRPr="00FA4FCF" w14:paraId="6F410951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CD21F9E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Transferet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413E30A" w14:textId="6F825A2B" w:rsidR="0004769C" w:rsidRPr="00FD24D3" w:rsidRDefault="0004769C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3</w:t>
            </w:r>
            <w:r w:rsidR="00E85967">
              <w:rPr>
                <w:rFonts w:asciiTheme="majorHAnsi" w:eastAsia="Times New Roman" w:hAnsiTheme="majorHAnsi" w:cstheme="minorHAnsi"/>
                <w:color w:val="000000"/>
              </w:rPr>
              <w:t>47</w:t>
            </w:r>
            <w:r w:rsidR="0005456E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099</w:t>
            </w:r>
            <w:r w:rsidR="00FD24D3">
              <w:rPr>
                <w:rFonts w:asciiTheme="majorHAnsi" w:eastAsia="Times New Roman" w:hAnsiTheme="majorHAnsi" w:cstheme="minorHAnsi"/>
                <w:color w:val="000000"/>
              </w:rPr>
              <w:t>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9F9CD2D" w14:textId="2C7B3089" w:rsidR="0004769C" w:rsidRPr="00FA4FCF" w:rsidRDefault="00C85097" w:rsidP="00AB4D8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>59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258</w:t>
            </w:r>
            <w:r w:rsidR="00A15827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660</w:t>
            </w:r>
          </w:p>
        </w:tc>
      </w:tr>
      <w:tr w:rsidR="0004769C" w:rsidRPr="00FA4FCF" w14:paraId="16ABBB09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D0F5DB1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Donacionet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18A0D1E" w14:textId="7DDD3387" w:rsidR="0004769C" w:rsidRPr="00FD24D3" w:rsidRDefault="00FD24D3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 xml:space="preserve">  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10</w:t>
            </w:r>
            <w:r w:rsidR="0005456E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 w:rsidR="00C85097">
              <w:rPr>
                <w:rFonts w:asciiTheme="majorHAnsi" w:eastAsia="Times New Roman" w:hAnsiTheme="majorHAnsi" w:cstheme="minorHAnsi"/>
                <w:color w:val="000000"/>
              </w:rPr>
              <w:t>174</w:t>
            </w:r>
            <w:r w:rsidR="00034122">
              <w:rPr>
                <w:rFonts w:asciiTheme="majorHAnsi" w:eastAsia="Times New Roman" w:hAnsiTheme="majorHAnsi" w:cstheme="minorHAnsi"/>
                <w:color w:val="000000"/>
              </w:rPr>
              <w:t>.00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8260C1E" w14:textId="27A9AFB5" w:rsidR="0004769C" w:rsidRPr="00FA4FCF" w:rsidRDefault="00C85097" w:rsidP="00AB4D8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>
              <w:rPr>
                <w:rFonts w:asciiTheme="majorHAnsi" w:eastAsia="Times New Roman" w:hAnsiTheme="majorHAnsi" w:cstheme="minorHAnsi"/>
                <w:color w:val="000000"/>
              </w:rPr>
              <w:t>4</w:t>
            </w:r>
            <w:r w:rsidR="001B6273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730</w:t>
            </w:r>
            <w:r w:rsidR="00A15827">
              <w:rPr>
                <w:rFonts w:asciiTheme="majorHAnsi" w:eastAsia="Times New Roman" w:hAnsiTheme="majorHAnsi" w:cstheme="minorHAnsi"/>
                <w:color w:val="000000"/>
              </w:rPr>
              <w:t>.</w:t>
            </w:r>
            <w:r>
              <w:rPr>
                <w:rFonts w:asciiTheme="majorHAnsi" w:eastAsia="Times New Roman" w:hAnsiTheme="majorHAnsi" w:cstheme="minorHAnsi"/>
                <w:color w:val="000000"/>
              </w:rPr>
              <w:t>649</w:t>
            </w:r>
          </w:p>
        </w:tc>
      </w:tr>
      <w:tr w:rsidR="0004769C" w:rsidRPr="00FA4FCF" w14:paraId="132192FF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532FD78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032BD16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58CBC53" w14:textId="77777777" w:rsidR="0004769C" w:rsidRPr="00FA4FCF" w:rsidRDefault="0004769C" w:rsidP="00AB4D8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</w:tr>
      <w:tr w:rsidR="0004769C" w:rsidRPr="00FA4FCF" w14:paraId="47B74E4E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A11081F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A714BAD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7711173" w14:textId="77777777" w:rsidR="0004769C" w:rsidRPr="00FA4FCF" w:rsidRDefault="0004769C" w:rsidP="00AB4D8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color w:val="000000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color w:val="000000"/>
                <w:lang w:val="mk-MK"/>
              </w:rPr>
              <w:t> </w:t>
            </w:r>
          </w:p>
        </w:tc>
      </w:tr>
      <w:tr w:rsidR="0004769C" w:rsidRPr="00FA4FCF" w14:paraId="68CED187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E43E4F8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 xml:space="preserve">II </w:t>
            </w:r>
            <w:r>
              <w:rPr>
                <w:rFonts w:asciiTheme="majorHAnsi" w:eastAsia="Times New Roman" w:hAnsiTheme="majorHAnsi" w:cstheme="minorHAnsi"/>
                <w:b/>
                <w:bCs/>
              </w:rPr>
              <w:t>GJITHSEJ TË DALAT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DB3E7BD" w14:textId="09D0F3DE" w:rsidR="0004769C" w:rsidRPr="00FD24D3" w:rsidRDefault="0005456E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1.</w:t>
            </w:r>
            <w:r w:rsidR="00E85967">
              <w:rPr>
                <w:rFonts w:asciiTheme="majorHAnsi" w:eastAsia="Times New Roman" w:hAnsiTheme="majorHAnsi" w:cstheme="minorHAnsi"/>
                <w:b/>
                <w:bCs/>
              </w:rPr>
              <w:t>350</w:t>
            </w:r>
            <w:r>
              <w:rPr>
                <w:rFonts w:asciiTheme="majorHAnsi" w:eastAsia="Times New Roman" w:hAnsiTheme="majorHAnsi" w:cstheme="minorHAnsi"/>
                <w:b/>
                <w:bCs/>
              </w:rPr>
              <w:t>.</w:t>
            </w:r>
            <w:r w:rsidR="00E85967">
              <w:rPr>
                <w:rFonts w:asciiTheme="majorHAnsi" w:eastAsia="Times New Roman" w:hAnsiTheme="majorHAnsi" w:cstheme="minorHAnsi"/>
                <w:b/>
                <w:bCs/>
              </w:rPr>
              <w:t>029</w:t>
            </w:r>
            <w:r w:rsidR="00034122">
              <w:rPr>
                <w:rFonts w:asciiTheme="majorHAnsi" w:eastAsia="Times New Roman" w:hAnsiTheme="majorHAnsi" w:cstheme="minorHAnsi"/>
                <w:b/>
                <w:bCs/>
              </w:rPr>
              <w:t>.00</w:t>
            </w:r>
            <w:r w:rsidR="00FD24D3"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9CE4236" w14:textId="2FEC1AA9" w:rsidR="0004769C" w:rsidRPr="00A15827" w:rsidRDefault="00C85097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274</w:t>
            </w:r>
            <w:r w:rsidR="00D81C10">
              <w:rPr>
                <w:rFonts w:asciiTheme="majorHAnsi" w:eastAsia="Times New Roman" w:hAnsiTheme="majorHAnsi" w:cstheme="minorHAnsi"/>
                <w:b/>
                <w:bCs/>
              </w:rPr>
              <w:t>.</w:t>
            </w:r>
            <w:r>
              <w:rPr>
                <w:rFonts w:asciiTheme="majorHAnsi" w:eastAsia="Times New Roman" w:hAnsiTheme="majorHAnsi" w:cstheme="minorHAnsi"/>
                <w:b/>
                <w:bCs/>
              </w:rPr>
              <w:t>494</w:t>
            </w:r>
            <w:r w:rsidR="00A15827">
              <w:rPr>
                <w:rFonts w:asciiTheme="majorHAnsi" w:eastAsia="Times New Roman" w:hAnsiTheme="majorHAnsi" w:cstheme="minorHAnsi"/>
                <w:b/>
                <w:bCs/>
              </w:rPr>
              <w:t>.</w:t>
            </w:r>
            <w:r>
              <w:rPr>
                <w:rFonts w:asciiTheme="majorHAnsi" w:eastAsia="Times New Roman" w:hAnsiTheme="majorHAnsi" w:cstheme="minorHAnsi"/>
                <w:b/>
                <w:bCs/>
              </w:rPr>
              <w:t>654</w:t>
            </w:r>
          </w:p>
        </w:tc>
      </w:tr>
      <w:tr w:rsidR="0004769C" w:rsidRPr="00FA4FCF" w14:paraId="1DBB868C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14925EC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Qëllimet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e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paracaktuara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E40AE91" w14:textId="30841D44" w:rsidR="0004769C" w:rsidRPr="00FD24D3" w:rsidRDefault="0004769C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 w:rsidR="0005456E">
              <w:rPr>
                <w:rFonts w:asciiTheme="majorHAnsi" w:eastAsia="Times New Roman" w:hAnsiTheme="majorHAnsi" w:cstheme="minorHAnsi"/>
              </w:rPr>
              <w:t>1.</w:t>
            </w:r>
            <w:r w:rsidR="00E85967">
              <w:rPr>
                <w:rFonts w:asciiTheme="majorHAnsi" w:eastAsia="Times New Roman" w:hAnsiTheme="majorHAnsi" w:cstheme="minorHAnsi"/>
              </w:rPr>
              <w:t>348</w:t>
            </w:r>
            <w:r w:rsidR="0005456E">
              <w:rPr>
                <w:rFonts w:asciiTheme="majorHAnsi" w:eastAsia="Times New Roman" w:hAnsiTheme="majorHAnsi" w:cstheme="minorHAnsi"/>
              </w:rPr>
              <w:t>.</w:t>
            </w:r>
            <w:r w:rsidR="00E85967">
              <w:rPr>
                <w:rFonts w:asciiTheme="majorHAnsi" w:eastAsia="Times New Roman" w:hAnsiTheme="majorHAnsi" w:cstheme="minorHAnsi"/>
              </w:rPr>
              <w:t>829</w:t>
            </w:r>
            <w:r w:rsidR="00FD24D3">
              <w:rPr>
                <w:rFonts w:asciiTheme="majorHAnsi" w:eastAsia="Times New Roman" w:hAnsiTheme="majorHAnsi" w:cstheme="minorHAnsi"/>
              </w:rPr>
              <w:t>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275D6BB" w14:textId="334506F9" w:rsidR="0004769C" w:rsidRPr="00A15827" w:rsidRDefault="0004769C" w:rsidP="00A1582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 w:rsidR="00C85097">
              <w:rPr>
                <w:rFonts w:asciiTheme="majorHAnsi" w:eastAsia="Times New Roman" w:hAnsiTheme="majorHAnsi" w:cstheme="minorHAnsi"/>
              </w:rPr>
              <w:t>274</w:t>
            </w:r>
            <w:r w:rsidR="00D81C10">
              <w:rPr>
                <w:rFonts w:asciiTheme="majorHAnsi" w:eastAsia="Times New Roman" w:hAnsiTheme="majorHAnsi" w:cstheme="minorHAnsi"/>
              </w:rPr>
              <w:t>.</w:t>
            </w:r>
            <w:r w:rsidR="00C85097">
              <w:rPr>
                <w:rFonts w:asciiTheme="majorHAnsi" w:eastAsia="Times New Roman" w:hAnsiTheme="majorHAnsi" w:cstheme="minorHAnsi"/>
              </w:rPr>
              <w:t>494</w:t>
            </w:r>
            <w:r w:rsidR="00A15827">
              <w:rPr>
                <w:rFonts w:asciiTheme="majorHAnsi" w:eastAsia="Times New Roman" w:hAnsiTheme="majorHAnsi" w:cstheme="minorHAnsi"/>
              </w:rPr>
              <w:t>.</w:t>
            </w:r>
            <w:r w:rsidR="00C85097">
              <w:rPr>
                <w:rFonts w:asciiTheme="majorHAnsi" w:eastAsia="Times New Roman" w:hAnsiTheme="majorHAnsi" w:cstheme="minorHAnsi"/>
              </w:rPr>
              <w:t>654</w:t>
            </w:r>
          </w:p>
        </w:tc>
      </w:tr>
      <w:tr w:rsidR="0004769C" w:rsidRPr="00FA4FCF" w14:paraId="07F5FAF6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E256EB1" w14:textId="77777777" w:rsidR="0004769C" w:rsidRPr="00E87692" w:rsidRDefault="00E87692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Rezervat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D14613B" w14:textId="77777777" w:rsidR="0004769C" w:rsidRPr="00FD24D3" w:rsidRDefault="0004769C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 w:rsidR="00FD24D3">
              <w:rPr>
                <w:rFonts w:asciiTheme="majorHAnsi" w:eastAsia="Times New Roman" w:hAnsiTheme="majorHAnsi" w:cstheme="minorHAnsi"/>
              </w:rPr>
              <w:t>1.200.000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1E2E19C" w14:textId="77777777" w:rsidR="0004769C" w:rsidRPr="00AB4D87" w:rsidRDefault="0004769C" w:rsidP="00A1582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 w:rsidR="00AB4D87">
              <w:rPr>
                <w:rFonts w:asciiTheme="majorHAnsi" w:eastAsia="Times New Roman" w:hAnsiTheme="majorHAnsi" w:cstheme="minorHAnsi"/>
              </w:rPr>
              <w:t>0</w:t>
            </w:r>
          </w:p>
        </w:tc>
      </w:tr>
      <w:tr w:rsidR="0004769C" w:rsidRPr="00FA4FCF" w14:paraId="417FDFA0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2A96851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813A0B3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408D27D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</w:tr>
      <w:tr w:rsidR="0004769C" w:rsidRPr="00FA4FCF" w14:paraId="35B086CB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1B2CB46" w14:textId="77777777" w:rsidR="0004769C" w:rsidRPr="008201A3" w:rsidRDefault="008A7B16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 xml:space="preserve"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w:t>
            </w:r>
            <w:r w:rsidR="0004769C"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 xml:space="preserve">III </w:t>
            </w:r>
            <w:r w:rsidR="008201A3">
              <w:rPr>
                <w:rFonts w:asciiTheme="majorHAnsi" w:eastAsia="Times New Roman" w:hAnsiTheme="majorHAnsi" w:cstheme="minorHAnsi"/>
                <w:b/>
                <w:bCs/>
              </w:rPr>
              <w:t>DEFICIT</w:t>
            </w:r>
            <w:r w:rsidR="005A6316">
              <w:rPr>
                <w:rFonts w:asciiTheme="majorHAnsi" w:eastAsia="Times New Roman" w:hAnsiTheme="majorHAnsi" w:cstheme="minorHAnsi"/>
                <w:b/>
                <w:bCs/>
              </w:rPr>
              <w:t>/SUFICIT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32D2794" w14:textId="06D739A1" w:rsidR="0004769C" w:rsidRPr="00FD24D3" w:rsidRDefault="00E85967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17</w:t>
            </w:r>
            <w:r w:rsidR="00FD24D3">
              <w:rPr>
                <w:rFonts w:asciiTheme="majorHAnsi" w:eastAsia="Times New Roman" w:hAnsiTheme="majorHAnsi" w:cstheme="minorHAnsi"/>
                <w:b/>
                <w:bCs/>
              </w:rPr>
              <w:t>.</w:t>
            </w:r>
            <w:r>
              <w:rPr>
                <w:rFonts w:asciiTheme="majorHAnsi" w:eastAsia="Times New Roman" w:hAnsiTheme="majorHAnsi" w:cstheme="minorHAnsi"/>
                <w:b/>
                <w:bCs/>
              </w:rPr>
              <w:t>4</w:t>
            </w:r>
            <w:r w:rsidR="00FD24D3">
              <w:rPr>
                <w:rFonts w:asciiTheme="majorHAnsi" w:eastAsia="Times New Roman" w:hAnsiTheme="majorHAnsi" w:cstheme="minorHAnsi"/>
                <w:b/>
                <w:bCs/>
              </w:rPr>
              <w:t>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65428DE" w14:textId="77777777" w:rsidR="0004769C" w:rsidRPr="008A7B16" w:rsidRDefault="005A6316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04769C" w:rsidRPr="00FA4FCF" w14:paraId="5AE4A8AA" w14:textId="77777777" w:rsidTr="00F04B51">
        <w:trPr>
          <w:trHeight w:val="35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02FF1C9" w14:textId="77777777" w:rsidR="0004769C" w:rsidRPr="00FA4FCF" w:rsidRDefault="0004769C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A5B9644" w14:textId="77777777" w:rsidR="0004769C" w:rsidRPr="00FA4FCF" w:rsidRDefault="0004769C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6A09E46" w14:textId="77777777" w:rsidR="0004769C" w:rsidRPr="00FA4FCF" w:rsidRDefault="0004769C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0</w:t>
            </w:r>
          </w:p>
        </w:tc>
      </w:tr>
      <w:tr w:rsidR="0004769C" w:rsidRPr="00FA4FCF" w14:paraId="01923C8F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127554E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FINANCIMI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D00591E" w14:textId="71AF3D36" w:rsidR="0004769C" w:rsidRPr="00FD24D3" w:rsidRDefault="00E85967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17</w:t>
            </w:r>
            <w:r w:rsidR="00FD24D3">
              <w:rPr>
                <w:rFonts w:asciiTheme="majorHAnsi" w:eastAsia="Times New Roman" w:hAnsiTheme="majorHAnsi" w:cstheme="minorHAnsi"/>
                <w:b/>
                <w:bCs/>
              </w:rPr>
              <w:t>.</w:t>
            </w:r>
            <w:r>
              <w:rPr>
                <w:rFonts w:asciiTheme="majorHAnsi" w:eastAsia="Times New Roman" w:hAnsiTheme="majorHAnsi" w:cstheme="minorHAnsi"/>
                <w:b/>
                <w:bCs/>
              </w:rPr>
              <w:t>4</w:t>
            </w:r>
            <w:r w:rsidR="00FD24D3">
              <w:rPr>
                <w:rFonts w:asciiTheme="majorHAnsi" w:eastAsia="Times New Roman" w:hAnsiTheme="majorHAnsi" w:cstheme="minorHAnsi"/>
                <w:b/>
                <w:bCs/>
              </w:rPr>
              <w:t>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167AE31" w14:textId="77777777" w:rsidR="0004769C" w:rsidRPr="008A7B16" w:rsidRDefault="005A6316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04769C" w:rsidRPr="00FA4FCF" w14:paraId="2F91A06C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229FA9D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</w:rPr>
            </w:pPr>
            <w:proofErr w:type="spellStart"/>
            <w:r>
              <w:rPr>
                <w:rFonts w:asciiTheme="majorHAnsi" w:eastAsia="Times New Roman" w:hAnsiTheme="majorHAnsi" w:cstheme="minorHAnsi"/>
                <w:b/>
                <w:bCs/>
              </w:rPr>
              <w:t>Hyrje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F803501" w14:textId="0D7A1053" w:rsidR="0004769C" w:rsidRPr="00FD24D3" w:rsidRDefault="00E85967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18</w:t>
            </w:r>
            <w:r w:rsidR="00FD24D3">
              <w:rPr>
                <w:rFonts w:asciiTheme="majorHAnsi" w:eastAsia="Times New Roman" w:hAnsiTheme="majorHAnsi" w:cstheme="minorHAnsi"/>
                <w:b/>
                <w:bCs/>
              </w:rPr>
              <w:t>.000.000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47E6265" w14:textId="77777777" w:rsidR="0004769C" w:rsidRPr="008A7B16" w:rsidRDefault="005A6316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04769C" w:rsidRPr="00FA4FCF" w14:paraId="4CFC5441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0C42016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Hyrjet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nga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huat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e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brendshme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7F0F9F17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55730EB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</w:tr>
      <w:tr w:rsidR="0004769C" w:rsidRPr="00FA4FCF" w14:paraId="5B3DC063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73913E3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Hyrje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nga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huat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e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jashtme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33BCAFE0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8B3F7FE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</w:tr>
      <w:tr w:rsidR="0004769C" w:rsidRPr="00FA4FCF" w14:paraId="41EBE08F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B0A6C21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Depozitat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09E329D9" w14:textId="7EF1E712" w:rsidR="0004769C" w:rsidRPr="00FD24D3" w:rsidRDefault="0004769C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 w:rsidR="00E85967">
              <w:rPr>
                <w:rFonts w:asciiTheme="majorHAnsi" w:eastAsia="Times New Roman" w:hAnsiTheme="majorHAnsi" w:cstheme="minorHAnsi"/>
              </w:rPr>
              <w:t>18</w:t>
            </w:r>
            <w:r w:rsidR="00FD24D3">
              <w:rPr>
                <w:rFonts w:asciiTheme="majorHAnsi" w:eastAsia="Times New Roman" w:hAnsiTheme="majorHAnsi" w:cstheme="minorHAnsi"/>
              </w:rPr>
              <w:t>.000.000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AC9270C" w14:textId="77777777" w:rsidR="0004769C" w:rsidRPr="008A7B16" w:rsidRDefault="005A6316" w:rsidP="008A7B16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0</w:t>
            </w:r>
          </w:p>
        </w:tc>
      </w:tr>
      <w:tr w:rsidR="0004769C" w:rsidRPr="00FA4FCF" w14:paraId="29B214FB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112A8B1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3DE4081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 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05D632A" w14:textId="77777777" w:rsidR="0004769C" w:rsidRPr="00FA4FCF" w:rsidRDefault="0004769C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</w:p>
        </w:tc>
      </w:tr>
      <w:tr w:rsidR="0004769C" w:rsidRPr="00FA4FCF" w14:paraId="45FB620E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2FDBA90B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  <w:b/>
                <w:bCs/>
              </w:rPr>
            </w:pPr>
            <w:proofErr w:type="spellStart"/>
            <w:r>
              <w:rPr>
                <w:rFonts w:asciiTheme="majorHAnsi" w:eastAsia="Times New Roman" w:hAnsiTheme="majorHAnsi" w:cstheme="minorHAnsi"/>
                <w:b/>
                <w:bCs/>
              </w:rPr>
              <w:t>Dalje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18F0C5E4" w14:textId="113E94FE" w:rsidR="0004769C" w:rsidRPr="00FD24D3" w:rsidRDefault="00E85967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</w:rPr>
            </w:pPr>
            <w:r>
              <w:rPr>
                <w:rFonts w:asciiTheme="majorHAnsi" w:eastAsia="Times New Roman" w:hAnsiTheme="majorHAnsi" w:cstheme="minorHAnsi"/>
                <w:b/>
                <w:bCs/>
              </w:rPr>
              <w:t>6</w:t>
            </w:r>
            <w:r w:rsidR="00FD24D3">
              <w:rPr>
                <w:rFonts w:asciiTheme="majorHAnsi" w:eastAsia="Times New Roman" w:hAnsiTheme="majorHAnsi" w:cstheme="minorHAnsi"/>
                <w:b/>
                <w:bCs/>
              </w:rPr>
              <w:t>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7E48CD3" w14:textId="77777777" w:rsidR="0004769C" w:rsidRPr="00FA4FCF" w:rsidRDefault="0004769C" w:rsidP="0004769C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  <w:b/>
                <w:bCs/>
                <w:lang w:val="mk-MK"/>
              </w:rPr>
            </w:pPr>
            <w:r w:rsidRPr="00FA4FCF">
              <w:rPr>
                <w:rFonts w:asciiTheme="majorHAnsi" w:eastAsia="Times New Roman" w:hAnsiTheme="majorHAnsi" w:cstheme="minorHAnsi"/>
                <w:b/>
                <w:bCs/>
                <w:lang w:val="mk-MK"/>
              </w:rPr>
              <w:t>0</w:t>
            </w:r>
          </w:p>
        </w:tc>
      </w:tr>
      <w:tr w:rsidR="0004769C" w:rsidRPr="00FA4FCF" w14:paraId="2FFB415B" w14:textId="77777777" w:rsidTr="0043209F">
        <w:trPr>
          <w:trHeight w:val="288"/>
          <w:jc w:val="center"/>
        </w:trPr>
        <w:tc>
          <w:tcPr>
            <w:tcW w:w="33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57ED8009" w14:textId="77777777" w:rsidR="0004769C" w:rsidRPr="008201A3" w:rsidRDefault="008201A3" w:rsidP="0004769C">
            <w:pPr>
              <w:widowControl/>
              <w:autoSpaceDE/>
              <w:autoSpaceDN/>
              <w:rPr>
                <w:rFonts w:asciiTheme="majorHAnsi" w:eastAsia="Times New Roman" w:hAnsiTheme="majorHAnsi" w:cstheme="minorHAnsi"/>
              </w:rPr>
            </w:pPr>
            <w:proofErr w:type="spellStart"/>
            <w:r>
              <w:rPr>
                <w:rFonts w:asciiTheme="majorHAnsi" w:eastAsia="Times New Roman" w:hAnsiTheme="majorHAnsi" w:cstheme="minorHAnsi"/>
              </w:rPr>
              <w:t>Pagesa</w:t>
            </w:r>
            <w:proofErr w:type="spellEnd"/>
            <w:r>
              <w:rPr>
                <w:rFonts w:asciiTheme="majorHAnsi" w:eastAsia="Times New Roman" w:hAnsiTheme="majorHAnsi" w:cstheme="minorHAnsi"/>
              </w:rPr>
              <w:t xml:space="preserve"> e </w:t>
            </w:r>
            <w:proofErr w:type="spellStart"/>
            <w:r>
              <w:rPr>
                <w:rFonts w:asciiTheme="majorHAnsi" w:eastAsia="Times New Roman" w:hAnsiTheme="majorHAnsi" w:cstheme="minorHAnsi"/>
              </w:rPr>
              <w:t>kryegjës</w:t>
            </w:r>
            <w:proofErr w:type="spellEnd"/>
          </w:p>
        </w:tc>
        <w:tc>
          <w:tcPr>
            <w:tcW w:w="23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4D55C803" w14:textId="2FF556C9" w:rsidR="0004769C" w:rsidRPr="00FD24D3" w:rsidRDefault="0004769C" w:rsidP="00FD24D3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 w:rsidR="00E85967">
              <w:rPr>
                <w:rFonts w:asciiTheme="majorHAnsi" w:eastAsia="Times New Roman" w:hAnsiTheme="majorHAnsi" w:cstheme="minorHAnsi"/>
              </w:rPr>
              <w:t>6</w:t>
            </w:r>
            <w:r w:rsidR="00FD24D3">
              <w:rPr>
                <w:rFonts w:asciiTheme="majorHAnsi" w:eastAsia="Times New Roman" w:hAnsiTheme="majorHAnsi" w:cstheme="minorHAnsi"/>
              </w:rPr>
              <w:t>00.000</w:t>
            </w:r>
          </w:p>
        </w:tc>
        <w:tc>
          <w:tcPr>
            <w:tcW w:w="2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C6D9F1" w:themeFill="text2" w:themeFillTint="33"/>
            <w:noWrap/>
            <w:vAlign w:val="bottom"/>
            <w:hideMark/>
          </w:tcPr>
          <w:p w14:paraId="6EE706C2" w14:textId="77777777" w:rsidR="0004769C" w:rsidRPr="00927D57" w:rsidRDefault="0004769C" w:rsidP="00927D57">
            <w:pPr>
              <w:widowControl/>
              <w:autoSpaceDE/>
              <w:autoSpaceDN/>
              <w:jc w:val="right"/>
              <w:rPr>
                <w:rFonts w:asciiTheme="majorHAnsi" w:eastAsia="Times New Roman" w:hAnsiTheme="majorHAnsi" w:cstheme="minorHAnsi"/>
              </w:rPr>
            </w:pPr>
            <w:r w:rsidRPr="00FA4FCF">
              <w:rPr>
                <w:rFonts w:asciiTheme="majorHAnsi" w:eastAsia="Times New Roman" w:hAnsiTheme="majorHAnsi" w:cstheme="minorHAnsi"/>
                <w:lang w:val="mk-MK"/>
              </w:rPr>
              <w:t> </w:t>
            </w:r>
            <w:r w:rsidR="00927D57">
              <w:rPr>
                <w:rFonts w:asciiTheme="majorHAnsi" w:eastAsia="Times New Roman" w:hAnsiTheme="majorHAnsi" w:cstheme="minorHAnsi"/>
              </w:rPr>
              <w:t>0</w:t>
            </w:r>
          </w:p>
        </w:tc>
      </w:tr>
    </w:tbl>
    <w:p w14:paraId="550703B8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p w14:paraId="09268483" w14:textId="77777777" w:rsidR="00C85B89" w:rsidRPr="00FA4FCF" w:rsidRDefault="00C85B89" w:rsidP="00C85B89">
      <w:pPr>
        <w:pStyle w:val="Title"/>
        <w:tabs>
          <w:tab w:val="left" w:pos="1239"/>
        </w:tabs>
        <w:spacing w:before="70"/>
        <w:rPr>
          <w:rFonts w:asciiTheme="majorHAnsi" w:hAnsiTheme="majorHAnsi" w:cstheme="minorHAnsi"/>
          <w:lang w:val="mk-MK"/>
        </w:rPr>
      </w:pPr>
    </w:p>
    <w:p w14:paraId="25B640D3" w14:textId="77777777" w:rsidR="001C41E5" w:rsidRPr="00FA4FCF" w:rsidRDefault="001C41E5">
      <w:pPr>
        <w:rPr>
          <w:rFonts w:asciiTheme="majorHAnsi" w:hAnsiTheme="majorHAnsi" w:cstheme="minorHAnsi"/>
          <w:sz w:val="8"/>
          <w:lang w:val="mk-MK"/>
        </w:rPr>
        <w:sectPr w:rsidR="001C41E5" w:rsidRPr="00FA4FCF" w:rsidSect="00BB0969">
          <w:headerReference w:type="default" r:id="rId11"/>
          <w:type w:val="continuous"/>
          <w:pgSz w:w="11910" w:h="16840"/>
          <w:pgMar w:top="720" w:right="720" w:bottom="720" w:left="720" w:header="720" w:footer="720" w:gutter="0"/>
          <w:pgNumType w:start="0"/>
          <w:cols w:space="720"/>
          <w:titlePg/>
          <w:docGrid w:linePitch="299"/>
        </w:sectPr>
      </w:pPr>
    </w:p>
    <w:p w14:paraId="5BE1B112" w14:textId="77777777" w:rsidR="004E7DDA" w:rsidRPr="003A2048" w:rsidRDefault="00000000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</w:rPr>
      </w:pPr>
      <w:r>
        <w:rPr>
          <w:rFonts w:asciiTheme="majorHAnsi" w:hAnsiTheme="majorHAnsi" w:cstheme="minorHAnsi"/>
          <w:noProof/>
          <w:lang w:val="mk-MK"/>
        </w:rPr>
        <w:lastRenderedPageBreak/>
        <w:pict w14:anchorId="09E6D9E5">
          <v:rect id="docshape2" o:spid="_x0000_s2050" style="position:absolute;left:0;text-align:left;margin-left:70.2pt;margin-top:17.8pt;width:3.95pt;height:1.45pt;z-index:15729152;visibility:visible;mso-position-horizontal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X/Xp4gEAALIDAAAOAAAAZHJzL2Uyb0RvYy54bWysU8Fu2zAMvQ/YPwi6L46DpOuMOEWRosOA&#10;bivQ7QMUWbaFyaJGKnGyrx+lpGmw3or5IIgi+cT39Ly82Q9O7AySBV/LcjKVwngNjfVdLX/+uP9w&#10;LQVF5RvlwJtaHgzJm9X7d8sxVGYGPbjGoGAQT9UYatnHGKqiIN2bQdEEgvGcbAEHFTnErmhQjYw+&#10;uGI2nV4VI2ATELQh4tO7Y1KuMn7bGh2/ty2ZKFwtebaYV8zrJq3FaqmqDlXorT6Nod4wxaCs50vP&#10;UHcqKrFF+wpqsBqBoI0TDUMBbWu1yRyYTTn9h81Tr4LJXFgcCmeZ6P/B6m+7p/CIaXQKD6B/kfCw&#10;7pXvzC0ijL1RDV9XJqGKMVB1bkgBcavYjF+h4adV2whZg32LQwJkdmKfpT6cpTb7KDQfLqbl1UIK&#10;zZnyel4uMr6qnlsDUvxsYBBpU0vkd8zQavdAMY2iqueSPDo429xb53KA3WbtUOxUevP8ndDpssz5&#10;VOwhtR0R00nmmGglB1G1gebAFBGOxmGj86YH/CPFyKapJf3eKjRSuC+eZfpUzufJZTmYLz7OOMDL&#10;zOYyo7xmqFpGKY7bdTw6cxvQdj3fVGbSHm5Z2tZm4i9TnYZlY2Q9TiZOzruMc9XLr7b6CwAA//8D&#10;AFBLAwQUAAYACAAAACEA55Wy794AAAAJAQAADwAAAGRycy9kb3ducmV2LnhtbEyPwU7DMAyG70i8&#10;Q2Qkbixha6dSmk4MiSMSGxzYLW1MW61xSpNthafHO43jb3/6/blYTa4XRxxD50nD/UyBQKq97ajR&#10;8PH+cpeBCNGQNb0n1PCDAVbl9VVhcutPtMHjNjaCSyjkRkMb45BLGeoWnQkzPyDx7suPzkSOYyPt&#10;aE5c7no5V2opnemIL7RmwOcW6/324DSsH7L191tCr7+baoe7z2qfzkel9e3N9PQIIuIULzCc9Vkd&#10;Snaq/IFsED3nRCWMalikSxBnIMkWICoeZCnIspD/Pyj/AAAA//8DAFBLAQItABQABgAIAAAAIQC2&#10;gziS/gAAAOEBAAATAAAAAAAAAAAAAAAAAAAAAABbQ29udGVudF9UeXBlc10ueG1sUEsBAi0AFAAG&#10;AAgAAAAhADj9If/WAAAAlAEAAAsAAAAAAAAAAAAAAAAALwEAAF9yZWxzLy5yZWxzUEsBAi0AFAAG&#10;AAgAAAAhAFtf9eniAQAAsgMAAA4AAAAAAAAAAAAAAAAALgIAAGRycy9lMm9Eb2MueG1sUEsBAi0A&#10;FAAGAAgAAAAhAOeVsu/eAAAACQEAAA8AAAAAAAAAAAAAAAAAPAQAAGRycy9kb3ducmV2LnhtbFBL&#10;BQYAAAAABAAEAPMAAABHBQAAAAA=&#10;" fillcolor="black" stroked="f">
            <w10:wrap anchorx="page"/>
          </v:rect>
        </w:pict>
      </w:r>
      <w:r w:rsidR="003A2048">
        <w:rPr>
          <w:rFonts w:asciiTheme="majorHAnsi" w:hAnsiTheme="majorHAnsi" w:cstheme="minorHAnsi"/>
          <w:lang w:val="mk-MK"/>
        </w:rPr>
        <w:t xml:space="preserve">  </w:t>
      </w:r>
      <w:r w:rsidR="003A2048">
        <w:rPr>
          <w:rFonts w:asciiTheme="majorHAnsi" w:hAnsiTheme="majorHAnsi" w:cstheme="minorHAnsi"/>
        </w:rPr>
        <w:t>REALIZIMI I TË ARDHURAVE TË KOMUNËS</w:t>
      </w:r>
    </w:p>
    <w:p w14:paraId="7C52F83F" w14:textId="77777777" w:rsidR="004E7DDA" w:rsidRPr="00FA4FCF" w:rsidRDefault="004E7DDA" w:rsidP="0043209F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160A7AA1" w14:textId="4C1A6C2F" w:rsidR="00630150" w:rsidRPr="00CC4249" w:rsidRDefault="003A2048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</w:rPr>
      </w:pPr>
      <w:r w:rsidRPr="003A2048">
        <w:rPr>
          <w:rFonts w:asciiTheme="majorHAnsi" w:hAnsiTheme="majorHAnsi" w:cstheme="minorHAnsi"/>
          <w:b w:val="0"/>
          <w:bCs w:val="0"/>
          <w:lang w:val="mk-MK"/>
        </w:rPr>
        <w:t>Të ardhurat totale të realizuara të bashkisë p</w:t>
      </w:r>
      <w:r w:rsidR="007B6E64">
        <w:rPr>
          <w:rFonts w:asciiTheme="majorHAnsi" w:hAnsiTheme="majorHAnsi" w:cstheme="minorHAnsi"/>
          <w:b w:val="0"/>
          <w:bCs w:val="0"/>
          <w:lang w:val="mk-MK"/>
        </w:rPr>
        <w:t xml:space="preserve">ër tremujorin e </w:t>
      </w:r>
      <w:proofErr w:type="spellStart"/>
      <w:r w:rsidR="003D1F32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="007B6E64">
        <w:rPr>
          <w:rFonts w:asciiTheme="majorHAnsi" w:hAnsiTheme="majorHAnsi" w:cstheme="minorHAnsi"/>
          <w:b w:val="0"/>
          <w:bCs w:val="0"/>
          <w:lang w:val="mk-MK"/>
        </w:rPr>
        <w:t xml:space="preserve"> (janar-</w:t>
      </w:r>
      <w:r w:rsidR="003D1F32">
        <w:rPr>
          <w:rFonts w:asciiTheme="majorHAnsi" w:hAnsiTheme="majorHAnsi" w:cstheme="minorHAnsi"/>
          <w:b w:val="0"/>
          <w:bCs w:val="0"/>
        </w:rPr>
        <w:t>mars</w:t>
      </w:r>
      <w:r w:rsidR="003D1F32">
        <w:rPr>
          <w:rFonts w:asciiTheme="majorHAnsi" w:hAnsiTheme="majorHAnsi" w:cstheme="minorHAnsi"/>
          <w:b w:val="0"/>
          <w:bCs w:val="0"/>
          <w:lang w:val="mk-MK"/>
        </w:rPr>
        <w:t xml:space="preserve"> 202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="00400E31">
        <w:rPr>
          <w:rFonts w:asciiTheme="majorHAnsi" w:hAnsiTheme="majorHAnsi" w:cstheme="minorHAnsi"/>
          <w:b w:val="0"/>
          <w:bCs w:val="0"/>
          <w:lang w:val="mk-MK"/>
        </w:rPr>
        <w:t xml:space="preserve">) arrijnë në </w:t>
      </w:r>
      <w:r w:rsidR="003D1F32">
        <w:rPr>
          <w:rFonts w:asciiTheme="majorHAnsi" w:hAnsiTheme="majorHAnsi" w:cstheme="minorHAnsi"/>
          <w:b w:val="0"/>
          <w:bCs w:val="0"/>
        </w:rPr>
        <w:t>2</w:t>
      </w:r>
      <w:r w:rsidR="00D421D8">
        <w:rPr>
          <w:rFonts w:asciiTheme="majorHAnsi" w:hAnsiTheme="majorHAnsi" w:cstheme="minorHAnsi"/>
          <w:b w:val="0"/>
          <w:bCs w:val="0"/>
        </w:rPr>
        <w:t>81</w:t>
      </w:r>
      <w:r w:rsidR="00F23307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499</w:t>
      </w:r>
      <w:r w:rsidR="00F23307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128</w:t>
      </w:r>
      <w:r w:rsidR="00400E31">
        <w:rPr>
          <w:rFonts w:asciiTheme="majorHAnsi" w:hAnsiTheme="majorHAnsi" w:cstheme="minorHAnsi"/>
          <w:b w:val="0"/>
          <w:bCs w:val="0"/>
        </w:rPr>
        <w:t>,00</w:t>
      </w:r>
      <w:r w:rsidR="00400E31">
        <w:rPr>
          <w:rFonts w:asciiTheme="majorHAnsi" w:hAnsiTheme="majorHAnsi" w:cstheme="minorHAnsi"/>
          <w:b w:val="0"/>
          <w:bCs w:val="0"/>
          <w:lang w:val="mk-MK"/>
        </w:rPr>
        <w:t xml:space="preserve">, ose </w:t>
      </w:r>
      <w:r w:rsidR="003D1F32">
        <w:rPr>
          <w:rFonts w:asciiTheme="majorHAnsi" w:hAnsiTheme="majorHAnsi" w:cstheme="minorHAnsi"/>
          <w:b w:val="0"/>
          <w:bCs w:val="0"/>
        </w:rPr>
        <w:t>20.</w:t>
      </w:r>
      <w:r w:rsidR="00D421D8">
        <w:rPr>
          <w:rFonts w:asciiTheme="majorHAnsi" w:hAnsiTheme="majorHAnsi" w:cstheme="minorHAnsi"/>
          <w:b w:val="0"/>
          <w:bCs w:val="0"/>
        </w:rPr>
        <w:t>84</w:t>
      </w:r>
      <w:r w:rsidR="00400E31">
        <w:rPr>
          <w:rFonts w:asciiTheme="majorHAnsi" w:hAnsiTheme="majorHAnsi" w:cstheme="minorHAnsi"/>
          <w:b w:val="0"/>
          <w:bCs w:val="0"/>
        </w:rPr>
        <w:t xml:space="preserve"> 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% të totalit të të ardhurave të planifikuara në buxhetin e </w:t>
      </w:r>
      <w:proofErr w:type="spellStart"/>
      <w:r w:rsidR="00D1086D">
        <w:rPr>
          <w:rFonts w:asciiTheme="majorHAnsi" w:hAnsiTheme="majorHAnsi" w:cstheme="minorHAnsi"/>
          <w:b w:val="0"/>
          <w:bCs w:val="0"/>
        </w:rPr>
        <w:t>Komunës</w:t>
      </w:r>
      <w:proofErr w:type="spellEnd"/>
      <w:r w:rsidRPr="003A2048">
        <w:rPr>
          <w:rFonts w:asciiTheme="majorHAnsi" w:hAnsiTheme="majorHAnsi" w:cstheme="minorHAnsi"/>
          <w:b w:val="0"/>
          <w:bCs w:val="0"/>
          <w:lang w:val="mk-MK"/>
        </w:rPr>
        <w:t>. Shuma e totalit të të hyrave t</w:t>
      </w:r>
      <w:r w:rsidR="00504F9D">
        <w:rPr>
          <w:rFonts w:asciiTheme="majorHAnsi" w:hAnsiTheme="majorHAnsi" w:cstheme="minorHAnsi"/>
          <w:b w:val="0"/>
          <w:bCs w:val="0"/>
          <w:lang w:val="mk-MK"/>
        </w:rPr>
        <w:t xml:space="preserve">ë realizuara në tremujorin e </w:t>
      </w:r>
      <w:proofErr w:type="spellStart"/>
      <w:r w:rsidR="003D1F32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="003D1F32">
        <w:rPr>
          <w:rFonts w:asciiTheme="majorHAnsi" w:hAnsiTheme="majorHAnsi" w:cstheme="minorHAnsi"/>
          <w:b w:val="0"/>
          <w:bCs w:val="0"/>
          <w:lang w:val="mk-MK"/>
        </w:rPr>
        <w:t xml:space="preserve"> të vitit 202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, krahasuar me shumën e të ardhurave totale të realizuara në tremu</w:t>
      </w:r>
      <w:r w:rsidR="00400E31">
        <w:rPr>
          <w:rFonts w:asciiTheme="majorHAnsi" w:hAnsiTheme="majorHAnsi" w:cstheme="minorHAnsi"/>
          <w:b w:val="0"/>
          <w:bCs w:val="0"/>
          <w:lang w:val="mk-MK"/>
        </w:rPr>
        <w:t xml:space="preserve">jorin e </w:t>
      </w:r>
      <w:proofErr w:type="spellStart"/>
      <w:r w:rsidR="003D1F32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të v</w:t>
      </w:r>
      <w:r w:rsidR="003D1F32">
        <w:rPr>
          <w:rFonts w:asciiTheme="majorHAnsi" w:hAnsiTheme="majorHAnsi" w:cstheme="minorHAnsi"/>
          <w:b w:val="0"/>
          <w:bCs w:val="0"/>
          <w:lang w:val="mk-MK"/>
        </w:rPr>
        <w:t xml:space="preserve">itit paraprak tregon </w:t>
      </w:r>
      <w:proofErr w:type="spellStart"/>
      <w:r w:rsidR="00D421D8">
        <w:rPr>
          <w:rFonts w:asciiTheme="majorHAnsi" w:hAnsiTheme="majorHAnsi" w:cstheme="minorHAnsi"/>
          <w:b w:val="0"/>
          <w:bCs w:val="0"/>
        </w:rPr>
        <w:t>rritje</w:t>
      </w:r>
      <w:proofErr w:type="spellEnd"/>
      <w:r w:rsidR="00400E31">
        <w:rPr>
          <w:rFonts w:asciiTheme="majorHAnsi" w:hAnsiTheme="majorHAnsi" w:cstheme="minorHAnsi"/>
          <w:b w:val="0"/>
          <w:bCs w:val="0"/>
          <w:lang w:val="mk-MK"/>
        </w:rPr>
        <w:t xml:space="preserve"> prej </w:t>
      </w:r>
      <w:r w:rsidR="00D421D8">
        <w:rPr>
          <w:rFonts w:asciiTheme="majorHAnsi" w:hAnsiTheme="majorHAnsi" w:cstheme="minorHAnsi"/>
          <w:b w:val="0"/>
          <w:bCs w:val="0"/>
        </w:rPr>
        <w:t>37</w:t>
      </w:r>
      <w:r w:rsidR="009A6510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287</w:t>
      </w:r>
      <w:r w:rsidR="009A6510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614</w:t>
      </w:r>
      <w:r w:rsidR="00400E31">
        <w:rPr>
          <w:rFonts w:asciiTheme="majorHAnsi" w:hAnsiTheme="majorHAnsi" w:cstheme="minorHAnsi"/>
          <w:b w:val="0"/>
          <w:bCs w:val="0"/>
        </w:rPr>
        <w:t>,00 den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, ndërsa përqindja e realizimit është më e </w:t>
      </w:r>
      <w:proofErr w:type="spellStart"/>
      <w:r w:rsidR="00D421D8">
        <w:rPr>
          <w:rFonts w:asciiTheme="majorHAnsi" w:hAnsiTheme="majorHAnsi" w:cstheme="minorHAnsi"/>
          <w:b w:val="0"/>
          <w:bCs w:val="0"/>
        </w:rPr>
        <w:t>lartë</w:t>
      </w:r>
      <w:proofErr w:type="spellEnd"/>
      <w:r w:rsidR="00400E31">
        <w:rPr>
          <w:rFonts w:asciiTheme="majorHAnsi" w:hAnsiTheme="majorHAnsi" w:cstheme="minorHAnsi"/>
          <w:b w:val="0"/>
          <w:bCs w:val="0"/>
          <w:lang w:val="mk-MK"/>
        </w:rPr>
        <w:t xml:space="preserve"> për </w:t>
      </w:r>
      <w:r w:rsidR="00D421D8">
        <w:rPr>
          <w:rFonts w:asciiTheme="majorHAnsi" w:hAnsiTheme="majorHAnsi" w:cstheme="minorHAnsi"/>
          <w:b w:val="0"/>
          <w:bCs w:val="0"/>
        </w:rPr>
        <w:t>15</w:t>
      </w:r>
      <w:r w:rsidR="009A6510">
        <w:rPr>
          <w:rFonts w:asciiTheme="majorHAnsi" w:hAnsiTheme="majorHAnsi" w:cstheme="minorHAnsi"/>
          <w:b w:val="0"/>
          <w:bCs w:val="0"/>
        </w:rPr>
        <w:t>.</w:t>
      </w:r>
      <w:r w:rsidR="003D1F32">
        <w:rPr>
          <w:rFonts w:asciiTheme="majorHAnsi" w:hAnsiTheme="majorHAnsi" w:cstheme="minorHAnsi"/>
          <w:b w:val="0"/>
          <w:bCs w:val="0"/>
        </w:rPr>
        <w:t>92</w:t>
      </w:r>
      <w:r w:rsidR="00400E31">
        <w:rPr>
          <w:rFonts w:asciiTheme="majorHAnsi" w:hAnsiTheme="majorHAnsi" w:cstheme="minorHAnsi"/>
          <w:b w:val="0"/>
          <w:bCs w:val="0"/>
        </w:rPr>
        <w:t xml:space="preserve"> 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pikë përqindje ( pp</w:t>
      </w:r>
      <w:r w:rsidR="008916DB">
        <w:rPr>
          <w:rFonts w:asciiTheme="majorHAnsi" w:hAnsiTheme="majorHAnsi" w:cstheme="minorHAnsi"/>
          <w:b w:val="0"/>
          <w:bCs w:val="0"/>
          <w:lang w:val="mk-MK"/>
        </w:rPr>
        <w:t xml:space="preserve">) krahasuar me tremujorin e </w:t>
      </w:r>
      <w:proofErr w:type="spellStart"/>
      <w:r w:rsidR="003D1F32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të një viti më parë. (Tabela nr. 1)</w:t>
      </w:r>
      <w:r w:rsidR="00CC4249">
        <w:rPr>
          <w:rFonts w:asciiTheme="majorHAnsi" w:hAnsiTheme="majorHAnsi" w:cstheme="minorHAnsi"/>
          <w:b w:val="0"/>
          <w:bCs w:val="0"/>
        </w:rPr>
        <w:t>4</w:t>
      </w:r>
    </w:p>
    <w:p w14:paraId="2B0F4223" w14:textId="25D7FF84" w:rsidR="003A2048" w:rsidRPr="003A2048" w:rsidRDefault="003A2048" w:rsidP="003A2048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3A2048">
        <w:rPr>
          <w:rFonts w:asciiTheme="majorHAnsi" w:hAnsiTheme="majorHAnsi" w:cstheme="minorHAnsi"/>
          <w:b w:val="0"/>
          <w:bCs w:val="0"/>
          <w:lang w:val="mk-MK"/>
        </w:rPr>
        <w:t>Të hyrat e Buxhetit Bazë janë realizuar në v</w:t>
      </w:r>
      <w:r w:rsidR="00BA1ED5">
        <w:rPr>
          <w:rFonts w:asciiTheme="majorHAnsi" w:hAnsiTheme="majorHAnsi" w:cstheme="minorHAnsi"/>
          <w:b w:val="0"/>
          <w:bCs w:val="0"/>
          <w:lang w:val="mk-MK"/>
        </w:rPr>
        <w:t xml:space="preserve">lerë prej </w:t>
      </w:r>
      <w:r w:rsidR="00D421D8">
        <w:rPr>
          <w:rFonts w:asciiTheme="majorHAnsi" w:hAnsiTheme="majorHAnsi" w:cstheme="minorHAnsi"/>
          <w:b w:val="0"/>
          <w:bCs w:val="0"/>
        </w:rPr>
        <w:t>102</w:t>
      </w:r>
      <w:r w:rsidR="009A6510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746</w:t>
      </w:r>
      <w:r w:rsidR="009A6510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0</w:t>
      </w:r>
      <w:r w:rsidR="00435CF6">
        <w:rPr>
          <w:rFonts w:asciiTheme="majorHAnsi" w:hAnsiTheme="majorHAnsi" w:cstheme="minorHAnsi"/>
          <w:b w:val="0"/>
          <w:bCs w:val="0"/>
        </w:rPr>
        <w:t>5</w:t>
      </w:r>
      <w:r w:rsidR="00D421D8">
        <w:rPr>
          <w:rFonts w:asciiTheme="majorHAnsi" w:hAnsiTheme="majorHAnsi" w:cstheme="minorHAnsi"/>
          <w:b w:val="0"/>
          <w:bCs w:val="0"/>
        </w:rPr>
        <w:t>7</w:t>
      </w:r>
      <w:r w:rsidR="00BA1ED5">
        <w:rPr>
          <w:rFonts w:asciiTheme="majorHAnsi" w:hAnsiTheme="majorHAnsi" w:cstheme="minorHAnsi"/>
          <w:b w:val="0"/>
          <w:bCs w:val="0"/>
        </w:rPr>
        <w:t>,00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denarë, o</w:t>
      </w:r>
      <w:r w:rsidR="00BA1ED5">
        <w:rPr>
          <w:rFonts w:asciiTheme="majorHAnsi" w:hAnsiTheme="majorHAnsi" w:cstheme="minorHAnsi"/>
          <w:b w:val="0"/>
          <w:bCs w:val="0"/>
          <w:lang w:val="mk-MK"/>
        </w:rPr>
        <w:t xml:space="preserve">se realizimi është </w:t>
      </w:r>
      <w:r w:rsidR="00435CF6">
        <w:rPr>
          <w:rFonts w:asciiTheme="majorHAnsi" w:hAnsiTheme="majorHAnsi" w:cstheme="minorHAnsi"/>
          <w:b w:val="0"/>
          <w:bCs w:val="0"/>
        </w:rPr>
        <w:t>1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="009A6510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93</w:t>
      </w:r>
      <w:r w:rsidR="00BA1ED5">
        <w:rPr>
          <w:rFonts w:asciiTheme="majorHAnsi" w:hAnsiTheme="majorHAnsi" w:cstheme="minorHAnsi"/>
          <w:b w:val="0"/>
          <w:bCs w:val="0"/>
        </w:rPr>
        <w:t xml:space="preserve"> 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% në raport me të hyrat e planifi</w:t>
      </w:r>
      <w:r w:rsidR="00435CF6">
        <w:rPr>
          <w:rFonts w:asciiTheme="majorHAnsi" w:hAnsiTheme="majorHAnsi" w:cstheme="minorHAnsi"/>
          <w:b w:val="0"/>
          <w:bCs w:val="0"/>
          <w:lang w:val="mk-MK"/>
        </w:rPr>
        <w:t>kuara në Buxhetin për vitin 202</w:t>
      </w:r>
      <w:r w:rsidR="00D421D8">
        <w:rPr>
          <w:rFonts w:asciiTheme="majorHAnsi" w:hAnsiTheme="majorHAnsi" w:cstheme="minorHAnsi"/>
          <w:b w:val="0"/>
          <w:bCs w:val="0"/>
        </w:rPr>
        <w:t>5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. Përqindja e realizimit të b</w:t>
      </w:r>
      <w:r w:rsidR="00504F9D">
        <w:rPr>
          <w:rFonts w:asciiTheme="majorHAnsi" w:hAnsiTheme="majorHAnsi" w:cstheme="minorHAnsi"/>
          <w:b w:val="0"/>
          <w:bCs w:val="0"/>
          <w:lang w:val="mk-MK"/>
        </w:rPr>
        <w:t xml:space="preserve">uxhetit bazë paraqet </w:t>
      </w:r>
      <w:proofErr w:type="spellStart"/>
      <w:r w:rsidR="00D421D8">
        <w:rPr>
          <w:rFonts w:asciiTheme="majorHAnsi" w:hAnsiTheme="majorHAnsi" w:cstheme="minorHAnsi"/>
          <w:b w:val="0"/>
          <w:bCs w:val="0"/>
        </w:rPr>
        <w:t>rritje</w:t>
      </w:r>
      <w:proofErr w:type="spellEnd"/>
      <w:r w:rsidR="00BA1ED5">
        <w:rPr>
          <w:rFonts w:asciiTheme="majorHAnsi" w:hAnsiTheme="majorHAnsi" w:cstheme="minorHAnsi"/>
          <w:b w:val="0"/>
          <w:bCs w:val="0"/>
          <w:lang w:val="mk-MK"/>
        </w:rPr>
        <w:t xml:space="preserve"> në masën </w:t>
      </w:r>
      <w:r w:rsidR="00D421D8">
        <w:rPr>
          <w:rFonts w:asciiTheme="majorHAnsi" w:hAnsiTheme="majorHAnsi" w:cstheme="minorHAnsi"/>
          <w:b w:val="0"/>
          <w:bCs w:val="0"/>
        </w:rPr>
        <w:t>37</w:t>
      </w:r>
      <w:r w:rsidR="009A6510">
        <w:rPr>
          <w:rFonts w:asciiTheme="majorHAnsi" w:hAnsiTheme="majorHAnsi" w:cstheme="minorHAnsi"/>
          <w:b w:val="0"/>
          <w:bCs w:val="0"/>
        </w:rPr>
        <w:t>.</w:t>
      </w:r>
      <w:r w:rsidR="00435CF6">
        <w:rPr>
          <w:rFonts w:asciiTheme="majorHAnsi" w:hAnsiTheme="majorHAnsi" w:cstheme="minorHAnsi"/>
          <w:b w:val="0"/>
          <w:bCs w:val="0"/>
        </w:rPr>
        <w:t>5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="00BA1ED5">
        <w:rPr>
          <w:rFonts w:asciiTheme="majorHAnsi" w:hAnsiTheme="majorHAnsi" w:cstheme="minorHAnsi"/>
          <w:b w:val="0"/>
          <w:bCs w:val="0"/>
        </w:rPr>
        <w:t xml:space="preserve"> 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pikë përqindjeje (pp) krahasuar me realizimin në tremujorin</w:t>
      </w:r>
      <w:r w:rsidR="008916DB">
        <w:rPr>
          <w:rFonts w:asciiTheme="majorHAnsi" w:hAnsiTheme="majorHAnsi" w:cstheme="minorHAnsi"/>
          <w:b w:val="0"/>
          <w:bCs w:val="0"/>
          <w:lang w:val="mk-MK"/>
        </w:rPr>
        <w:t xml:space="preserve"> e </w:t>
      </w:r>
      <w:proofErr w:type="spellStart"/>
      <w:r w:rsidR="00435CF6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të vitit paraardhës.</w:t>
      </w:r>
    </w:p>
    <w:p w14:paraId="036915C8" w14:textId="0E067644" w:rsidR="00630150" w:rsidRPr="00FA4FCF" w:rsidRDefault="003A2048" w:rsidP="003A2048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lang w:val="mk-MK"/>
        </w:rPr>
      </w:pP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Të hyrat nga bllok </w:t>
      </w:r>
      <w:proofErr w:type="spellStart"/>
      <w:r w:rsidR="00D1086D">
        <w:rPr>
          <w:rFonts w:asciiTheme="majorHAnsi" w:hAnsiTheme="majorHAnsi" w:cstheme="minorHAnsi"/>
          <w:b w:val="0"/>
          <w:bCs w:val="0"/>
        </w:rPr>
        <w:t>dotacionet</w:t>
      </w:r>
      <w:proofErr w:type="spellEnd"/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janë realizuar në v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lerë prej </w:t>
      </w:r>
      <w:r w:rsidR="00854BC6">
        <w:rPr>
          <w:rFonts w:asciiTheme="majorHAnsi" w:hAnsiTheme="majorHAnsi" w:cstheme="minorHAnsi"/>
          <w:b w:val="0"/>
          <w:bCs w:val="0"/>
        </w:rPr>
        <w:t>1</w:t>
      </w:r>
      <w:r w:rsidR="00D421D8">
        <w:rPr>
          <w:rFonts w:asciiTheme="majorHAnsi" w:hAnsiTheme="majorHAnsi" w:cstheme="minorHAnsi"/>
          <w:b w:val="0"/>
          <w:bCs w:val="0"/>
        </w:rPr>
        <w:t>71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667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778</w:t>
      </w:r>
      <w:r w:rsidR="004309D5">
        <w:rPr>
          <w:rFonts w:asciiTheme="majorHAnsi" w:hAnsiTheme="majorHAnsi" w:cstheme="minorHAnsi"/>
          <w:b w:val="0"/>
          <w:bCs w:val="0"/>
        </w:rPr>
        <w:t>,00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denarë, o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se realizimi është </w:t>
      </w:r>
      <w:r w:rsidR="00854BC6">
        <w:rPr>
          <w:rFonts w:asciiTheme="majorHAnsi" w:hAnsiTheme="majorHAnsi" w:cstheme="minorHAnsi"/>
          <w:b w:val="0"/>
          <w:bCs w:val="0"/>
        </w:rPr>
        <w:t>2</w:t>
      </w:r>
      <w:r w:rsidR="00D421D8">
        <w:rPr>
          <w:rFonts w:asciiTheme="majorHAnsi" w:hAnsiTheme="majorHAnsi" w:cstheme="minorHAnsi"/>
          <w:b w:val="0"/>
          <w:bCs w:val="0"/>
        </w:rPr>
        <w:t>4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53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% në raport me të hyrat e planifi</w:t>
      </w:r>
      <w:r w:rsidR="00854BC6">
        <w:rPr>
          <w:rFonts w:asciiTheme="majorHAnsi" w:hAnsiTheme="majorHAnsi" w:cstheme="minorHAnsi"/>
          <w:b w:val="0"/>
          <w:bCs w:val="0"/>
          <w:lang w:val="mk-MK"/>
        </w:rPr>
        <w:t>kuara në Buxhetin për vitin 202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. Pesha e bllok-granteve në strukturën e të ardhurave totale në buxhetin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 e bashkisë në tremujorin e </w:t>
      </w:r>
      <w:proofErr w:type="spellStart"/>
      <w:r w:rsidR="00854BC6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t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ë vitit </w:t>
      </w:r>
      <w:r w:rsidR="00854BC6">
        <w:rPr>
          <w:rFonts w:asciiTheme="majorHAnsi" w:hAnsiTheme="majorHAnsi" w:cstheme="minorHAnsi"/>
          <w:b w:val="0"/>
          <w:bCs w:val="0"/>
          <w:lang w:val="mk-MK"/>
        </w:rPr>
        <w:t>202</w:t>
      </w:r>
      <w:r w:rsidR="00854BC6">
        <w:rPr>
          <w:rFonts w:asciiTheme="majorHAnsi" w:hAnsiTheme="majorHAnsi" w:cstheme="minorHAnsi"/>
          <w:b w:val="0"/>
          <w:bCs w:val="0"/>
        </w:rPr>
        <w:t>5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 është </w:t>
      </w:r>
      <w:r w:rsidR="00854BC6">
        <w:rPr>
          <w:rFonts w:asciiTheme="majorHAnsi" w:hAnsiTheme="majorHAnsi" w:cstheme="minorHAnsi"/>
          <w:b w:val="0"/>
          <w:bCs w:val="0"/>
          <w:lang w:val="mk-MK"/>
        </w:rPr>
        <w:t>6</w:t>
      </w:r>
      <w:r w:rsidR="00D421D8">
        <w:rPr>
          <w:rFonts w:asciiTheme="majorHAnsi" w:hAnsiTheme="majorHAnsi" w:cstheme="minorHAnsi"/>
          <w:b w:val="0"/>
          <w:bCs w:val="0"/>
        </w:rPr>
        <w:t>1</w:t>
      </w:r>
      <w:r w:rsidR="008811C1">
        <w:rPr>
          <w:rFonts w:asciiTheme="majorHAnsi" w:hAnsiTheme="majorHAnsi" w:cstheme="minorHAnsi"/>
          <w:b w:val="0"/>
          <w:bCs w:val="0"/>
          <w:lang w:val="mk-MK"/>
        </w:rPr>
        <w:t>%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(Tabela nr. 1).</w:t>
      </w:r>
    </w:p>
    <w:p w14:paraId="71753DB2" w14:textId="38C353D3" w:rsidR="003A2048" w:rsidRPr="003A2048" w:rsidRDefault="003A2048" w:rsidP="003A2048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Të hyrat nga aktivitetet vetëfinancuese janë 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realizuar në vlerë prej </w:t>
      </w:r>
      <w:r w:rsidR="00854BC6">
        <w:rPr>
          <w:rFonts w:asciiTheme="majorHAnsi" w:hAnsiTheme="majorHAnsi" w:cstheme="minorHAnsi"/>
          <w:b w:val="0"/>
          <w:bCs w:val="0"/>
        </w:rPr>
        <w:t>2.</w:t>
      </w:r>
      <w:r w:rsidR="00D421D8">
        <w:rPr>
          <w:rFonts w:asciiTheme="majorHAnsi" w:hAnsiTheme="majorHAnsi" w:cstheme="minorHAnsi"/>
          <w:b w:val="0"/>
          <w:bCs w:val="0"/>
        </w:rPr>
        <w:t>354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644</w:t>
      </w:r>
      <w:r w:rsidR="004309D5">
        <w:rPr>
          <w:rFonts w:asciiTheme="majorHAnsi" w:hAnsiTheme="majorHAnsi" w:cstheme="minorHAnsi"/>
          <w:b w:val="0"/>
          <w:bCs w:val="0"/>
        </w:rPr>
        <w:t>,00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denarë, o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se realizimi është 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95</w:t>
      </w:r>
      <w:r w:rsidR="004309D5">
        <w:rPr>
          <w:rFonts w:asciiTheme="majorHAnsi" w:hAnsiTheme="majorHAnsi" w:cstheme="minorHAnsi"/>
          <w:b w:val="0"/>
          <w:bCs w:val="0"/>
        </w:rPr>
        <w:t xml:space="preserve"> 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% në raport me të hyrat e planifi</w:t>
      </w:r>
      <w:r w:rsidR="00854BC6">
        <w:rPr>
          <w:rFonts w:asciiTheme="majorHAnsi" w:hAnsiTheme="majorHAnsi" w:cstheme="minorHAnsi"/>
          <w:b w:val="0"/>
          <w:bCs w:val="0"/>
          <w:lang w:val="mk-MK"/>
        </w:rPr>
        <w:t>kuara në Buxhetin për vitin 202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. (Tabela nr. 1)</w:t>
      </w:r>
    </w:p>
    <w:p w14:paraId="39CCBDAA" w14:textId="20C078A2" w:rsidR="003A2048" w:rsidRDefault="003A2048" w:rsidP="003A2048">
      <w:pPr>
        <w:pStyle w:val="Heading1"/>
        <w:spacing w:before="65" w:line="276" w:lineRule="auto"/>
        <w:ind w:right="1130" w:firstLine="36"/>
        <w:rPr>
          <w:rFonts w:asciiTheme="majorHAnsi" w:hAnsiTheme="majorHAnsi" w:cstheme="minorHAnsi"/>
          <w:b w:val="0"/>
          <w:bCs w:val="0"/>
        </w:rPr>
      </w:pP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Të hyrat nga donacionet janë realizuar në 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vlerë prej </w:t>
      </w:r>
      <w:r w:rsidR="00D421D8">
        <w:rPr>
          <w:rFonts w:asciiTheme="majorHAnsi" w:hAnsiTheme="majorHAnsi" w:cstheme="minorHAnsi"/>
          <w:b w:val="0"/>
          <w:bCs w:val="0"/>
        </w:rPr>
        <w:t>4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730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649</w:t>
      </w:r>
      <w:r w:rsidR="004309D5">
        <w:rPr>
          <w:rFonts w:asciiTheme="majorHAnsi" w:hAnsiTheme="majorHAnsi" w:cstheme="minorHAnsi"/>
          <w:b w:val="0"/>
          <w:bCs w:val="0"/>
        </w:rPr>
        <w:t>,00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 xml:space="preserve"> denarë, ose </w:t>
      </w:r>
      <w:r>
        <w:rPr>
          <w:rFonts w:asciiTheme="majorHAnsi" w:hAnsiTheme="majorHAnsi" w:cstheme="minorHAnsi"/>
          <w:b w:val="0"/>
          <w:bCs w:val="0"/>
        </w:rPr>
        <w:t xml:space="preserve">            </w:t>
      </w:r>
      <w:r w:rsidR="004309D5">
        <w:rPr>
          <w:rFonts w:asciiTheme="majorHAnsi" w:hAnsiTheme="majorHAnsi" w:cstheme="minorHAnsi"/>
          <w:b w:val="0"/>
          <w:bCs w:val="0"/>
          <w:lang w:val="mk-MK"/>
        </w:rPr>
        <w:t xml:space="preserve">realizimi është </w:t>
      </w:r>
      <w:r w:rsidR="00D421D8">
        <w:rPr>
          <w:rFonts w:asciiTheme="majorHAnsi" w:hAnsiTheme="majorHAnsi" w:cstheme="minorHAnsi"/>
          <w:b w:val="0"/>
          <w:bCs w:val="0"/>
        </w:rPr>
        <w:t>46</w:t>
      </w:r>
      <w:r w:rsidR="00854BC6">
        <w:rPr>
          <w:rFonts w:asciiTheme="majorHAnsi" w:hAnsiTheme="majorHAnsi" w:cstheme="minorHAnsi"/>
          <w:b w:val="0"/>
          <w:bCs w:val="0"/>
        </w:rPr>
        <w:t>.</w:t>
      </w:r>
      <w:r w:rsidR="00D421D8">
        <w:rPr>
          <w:rFonts w:asciiTheme="majorHAnsi" w:hAnsiTheme="majorHAnsi" w:cstheme="minorHAnsi"/>
          <w:b w:val="0"/>
          <w:bCs w:val="0"/>
        </w:rPr>
        <w:t>50</w:t>
      </w:r>
      <w:r w:rsidR="004309D5">
        <w:rPr>
          <w:rFonts w:asciiTheme="majorHAnsi" w:hAnsiTheme="majorHAnsi" w:cstheme="minorHAnsi"/>
          <w:b w:val="0"/>
          <w:bCs w:val="0"/>
        </w:rPr>
        <w:t xml:space="preserve"> 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% në raport me të hyrat e planifi</w:t>
      </w:r>
      <w:r w:rsidR="00854BC6">
        <w:rPr>
          <w:rFonts w:asciiTheme="majorHAnsi" w:hAnsiTheme="majorHAnsi" w:cstheme="minorHAnsi"/>
          <w:b w:val="0"/>
          <w:bCs w:val="0"/>
          <w:lang w:val="mk-MK"/>
        </w:rPr>
        <w:t>kuara në Buxhetin për vitin 202</w:t>
      </w:r>
      <w:r w:rsidR="00D421D8">
        <w:rPr>
          <w:rFonts w:asciiTheme="majorHAnsi" w:hAnsiTheme="majorHAnsi" w:cstheme="minorHAnsi"/>
          <w:b w:val="0"/>
          <w:bCs w:val="0"/>
        </w:rPr>
        <w:t>6</w:t>
      </w:r>
      <w:r w:rsidRPr="003A2048">
        <w:rPr>
          <w:rFonts w:asciiTheme="majorHAnsi" w:hAnsiTheme="majorHAnsi" w:cstheme="minorHAnsi"/>
          <w:b w:val="0"/>
          <w:bCs w:val="0"/>
          <w:lang w:val="mk-MK"/>
        </w:rPr>
        <w:t>. (Tabela nr. 1)</w:t>
      </w:r>
    </w:p>
    <w:p w14:paraId="7E950117" w14:textId="77777777" w:rsidR="004A2908" w:rsidRPr="00FA4FCF" w:rsidRDefault="00844A8E" w:rsidP="003A2048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  <w:r w:rsidRPr="00844A8E">
        <w:rPr>
          <w:rFonts w:asciiTheme="majorHAnsi" w:hAnsiTheme="majorHAnsi" w:cstheme="minorHAnsi"/>
          <w:lang w:val="mk-MK"/>
        </w:rPr>
        <w:t>Tabela nr. 1 (Realizimi i të ardhurave totale sipas llogarive)</w:t>
      </w:r>
    </w:p>
    <w:tbl>
      <w:tblPr>
        <w:tblStyle w:val="GridTable5Dark-Accent11"/>
        <w:tblW w:w="10605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1561"/>
        <w:gridCol w:w="1570"/>
        <w:gridCol w:w="1570"/>
        <w:gridCol w:w="1570"/>
        <w:gridCol w:w="1258"/>
        <w:gridCol w:w="1540"/>
        <w:gridCol w:w="1536"/>
      </w:tblGrid>
      <w:tr w:rsidR="008D0331" w:rsidRPr="00FA4FCF" w14:paraId="378902D1" w14:textId="77777777" w:rsidTr="00CE2462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072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61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14:paraId="3557C37F" w14:textId="77777777" w:rsidR="008D0331" w:rsidRDefault="008D0331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Llogaria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Hyrëse</w:t>
            </w:r>
            <w:proofErr w:type="spellEnd"/>
          </w:p>
        </w:tc>
        <w:tc>
          <w:tcPr>
            <w:tcW w:w="157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14:paraId="02F3A799" w14:textId="62B42199" w:rsidR="008D0331" w:rsidRDefault="008D0331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B4093C">
              <w:rPr>
                <w:rFonts w:ascii="Cambria" w:hAnsi="Cambria"/>
                <w:b w:val="0"/>
                <w:bCs w:val="0"/>
                <w:color w:val="000000"/>
              </w:rPr>
              <w:t>6</w:t>
            </w:r>
          </w:p>
        </w:tc>
        <w:tc>
          <w:tcPr>
            <w:tcW w:w="157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14:paraId="58713E7F" w14:textId="64E96CF1" w:rsidR="008D0331" w:rsidRDefault="008D0331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B4093C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(den)</w:t>
            </w:r>
          </w:p>
        </w:tc>
        <w:tc>
          <w:tcPr>
            <w:tcW w:w="157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14:paraId="0B776489" w14:textId="6923405D" w:rsidR="008D0331" w:rsidRDefault="008D0331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B4093C">
              <w:rPr>
                <w:rFonts w:ascii="Cambria" w:hAnsi="Cambria"/>
                <w:b w:val="0"/>
                <w:bCs w:val="0"/>
                <w:color w:val="000000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>(den)</w:t>
            </w:r>
          </w:p>
        </w:tc>
        <w:tc>
          <w:tcPr>
            <w:tcW w:w="125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14:paraId="7E589071" w14:textId="42765781" w:rsidR="008D0331" w:rsidRDefault="008D0331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B4093C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/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B4093C">
              <w:rPr>
                <w:rFonts w:ascii="Cambria" w:hAnsi="Cambria"/>
                <w:b w:val="0"/>
                <w:bCs w:val="0"/>
                <w:color w:val="000000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krahasuar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%)</w:t>
            </w:r>
          </w:p>
        </w:tc>
        <w:tc>
          <w:tcPr>
            <w:tcW w:w="154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14:paraId="26AA337E" w14:textId="33252C50" w:rsidR="008D0331" w:rsidRDefault="008D0331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Realizimi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B4093C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(%)</w:t>
            </w:r>
          </w:p>
        </w:tc>
        <w:tc>
          <w:tcPr>
            <w:tcW w:w="1536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14:paraId="6A8626BD" w14:textId="77777777" w:rsidR="008D0331" w:rsidRDefault="008D0331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Mbetet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për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realizim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nga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den.)</w:t>
            </w:r>
          </w:p>
        </w:tc>
      </w:tr>
      <w:tr w:rsidR="00B4093C" w:rsidRPr="00FA4FCF" w14:paraId="1553F27C" w14:textId="77777777" w:rsidTr="00BC4B3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61" w:type="dxa"/>
            <w:vAlign w:val="center"/>
            <w:hideMark/>
          </w:tcPr>
          <w:p w14:paraId="1E3DE3D2" w14:textId="77777777" w:rsidR="00B4093C" w:rsidRDefault="00B4093C" w:rsidP="00B4093C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Themelor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Komunës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4759A53D" w14:textId="7DB57182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606.839.000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5524E69B" w14:textId="3E84BBEA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102.746.057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03AFB329" w14:textId="337735E8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74.690.575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0678E020" w14:textId="02D356B4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37,56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63ACFE3" w14:textId="464C8426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16,93</w:t>
            </w:r>
          </w:p>
        </w:tc>
        <w:tc>
          <w:tcPr>
            <w:tcW w:w="153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946345E" w14:textId="5C116065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504.092.943 </w:t>
            </w:r>
          </w:p>
        </w:tc>
      </w:tr>
      <w:tr w:rsidR="00B4093C" w:rsidRPr="00FA4FCF" w14:paraId="3A66401A" w14:textId="77777777" w:rsidTr="00BC4B3B">
        <w:trPr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61" w:type="dxa"/>
            <w:vAlign w:val="center"/>
            <w:hideMark/>
          </w:tcPr>
          <w:p w14:paraId="508A4E18" w14:textId="77777777" w:rsidR="00B4093C" w:rsidRDefault="00B4093C" w:rsidP="00B4093C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Donacionet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64E2E0C2" w14:textId="594F2982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10.174.000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6ED55DD9" w14:textId="69629526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4.730.649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noWrap/>
            <w:vAlign w:val="center"/>
          </w:tcPr>
          <w:p w14:paraId="0A7E32D7" w14:textId="652DCD9E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1.518.061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26710FE3" w14:textId="19FB7B95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211,62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5A7B50A1" w14:textId="00357DF5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46,50</w:t>
            </w:r>
          </w:p>
        </w:tc>
        <w:tc>
          <w:tcPr>
            <w:tcW w:w="153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47D1102C" w14:textId="3C14077D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5.443.351 </w:t>
            </w:r>
          </w:p>
        </w:tc>
      </w:tr>
      <w:tr w:rsidR="00B4093C" w:rsidRPr="00FA4FCF" w14:paraId="343740D6" w14:textId="77777777" w:rsidTr="00BC4B3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61" w:type="dxa"/>
            <w:vAlign w:val="center"/>
            <w:hideMark/>
          </w:tcPr>
          <w:p w14:paraId="7FB5F04C" w14:textId="77777777" w:rsidR="00B4093C" w:rsidRDefault="00B4093C" w:rsidP="00B4093C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Kreditet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01D07F10" w14:textId="50870BF8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-  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36A72835" w14:textId="0B86F5E7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45BE5737" w14:textId="7F17FC9B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3224C148" w14:textId="5A7E84A5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-   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4717BB00" w14:textId="7CA372DE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-   </w:t>
            </w:r>
          </w:p>
        </w:tc>
        <w:tc>
          <w:tcPr>
            <w:tcW w:w="153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46DD2A7" w14:textId="6E45165B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-   </w:t>
            </w:r>
          </w:p>
        </w:tc>
      </w:tr>
      <w:tr w:rsidR="00B4093C" w:rsidRPr="00FA4FCF" w14:paraId="6B48A69E" w14:textId="77777777" w:rsidTr="00BC4B3B">
        <w:trPr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61" w:type="dxa"/>
            <w:vAlign w:val="center"/>
            <w:hideMark/>
          </w:tcPr>
          <w:p w14:paraId="46BF286F" w14:textId="77777777" w:rsidR="00B4093C" w:rsidRDefault="00B4093C" w:rsidP="00B4093C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Aktivitetet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vetëfinanciare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2E7F0A3C" w14:textId="66CE8088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33.880.000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5AB86674" w14:textId="144A9202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2.354.644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noWrap/>
            <w:vAlign w:val="center"/>
          </w:tcPr>
          <w:p w14:paraId="6F3F54FE" w14:textId="45DC8D4E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2.740.067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6BAC80D8" w14:textId="7A16577F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-14,07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53D7BFF3" w14:textId="7A41CBE2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6,95</w:t>
            </w:r>
          </w:p>
        </w:tc>
        <w:tc>
          <w:tcPr>
            <w:tcW w:w="153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6EBB342" w14:textId="74727853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31.525.356 </w:t>
            </w:r>
          </w:p>
        </w:tc>
      </w:tr>
      <w:tr w:rsidR="00B4093C" w:rsidRPr="00FA4FCF" w14:paraId="295EEEF6" w14:textId="77777777" w:rsidTr="00BC4B3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6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61" w:type="dxa"/>
            <w:vAlign w:val="center"/>
            <w:hideMark/>
          </w:tcPr>
          <w:p w14:paraId="5D2CEBB7" w14:textId="77777777" w:rsidR="00B4093C" w:rsidRDefault="00B4093C" w:rsidP="00B4093C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Dotacionet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1F5BB01D" w14:textId="32BDF964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699.736.000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1B7FF9D7" w14:textId="71C9C6A1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171.667.778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7A07484" w14:textId="03FE4277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165.262.811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01A2A367" w14:textId="1740AF1B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3,88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576369C7" w14:textId="032CCD8C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24,53</w:t>
            </w:r>
          </w:p>
        </w:tc>
        <w:tc>
          <w:tcPr>
            <w:tcW w:w="153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BDDDC73" w14:textId="77FB1F15" w:rsidR="00B4093C" w:rsidRDefault="00B4093C" w:rsidP="00B4093C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528.068.222 </w:t>
            </w:r>
          </w:p>
        </w:tc>
      </w:tr>
      <w:tr w:rsidR="00B4093C" w:rsidRPr="00FA4FCF" w14:paraId="241338B7" w14:textId="77777777" w:rsidTr="00BC4B3B">
        <w:trPr>
          <w:trHeight w:val="33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61" w:type="dxa"/>
            <w:vAlign w:val="center"/>
            <w:hideMark/>
          </w:tcPr>
          <w:p w14:paraId="3A021C46" w14:textId="77777777" w:rsidR="00B4093C" w:rsidRDefault="00B4093C" w:rsidP="00B4093C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Gjithsej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hyrat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7E037926" w14:textId="0D9427CA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1.350.629.000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vAlign w:val="center"/>
          </w:tcPr>
          <w:p w14:paraId="664BB132" w14:textId="7D7E032D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281.499.128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DBE5F1"/>
            <w:noWrap/>
            <w:vAlign w:val="center"/>
          </w:tcPr>
          <w:p w14:paraId="00D9B7E4" w14:textId="2D728AEB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244.211.514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vAlign w:val="center"/>
          </w:tcPr>
          <w:p w14:paraId="3B704872" w14:textId="50DEE770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15,27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5D98141B" w14:textId="44BE575C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20,84</w:t>
            </w:r>
          </w:p>
        </w:tc>
        <w:tc>
          <w:tcPr>
            <w:tcW w:w="153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E483B2F" w14:textId="51023DBE" w:rsidR="00B4093C" w:rsidRDefault="00B4093C" w:rsidP="00B4093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1.069.129.872 </w:t>
            </w:r>
          </w:p>
        </w:tc>
      </w:tr>
    </w:tbl>
    <w:p w14:paraId="107398A1" w14:textId="77777777" w:rsidR="00366081" w:rsidRPr="00FA4FCF" w:rsidRDefault="00366081" w:rsidP="003660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</w:p>
    <w:p w14:paraId="3DB30B4A" w14:textId="77777777" w:rsidR="00696C57" w:rsidRDefault="00696C57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</w:rPr>
      </w:pPr>
    </w:p>
    <w:p w14:paraId="18C4F592" w14:textId="77777777" w:rsidR="003A2048" w:rsidRDefault="003A2048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</w:rPr>
      </w:pPr>
    </w:p>
    <w:p w14:paraId="7009E207" w14:textId="77777777" w:rsidR="00AE0C40" w:rsidRPr="00556D1F" w:rsidRDefault="00AE0C40" w:rsidP="00556D1F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color w:val="C00000"/>
        </w:rPr>
      </w:pPr>
    </w:p>
    <w:p w14:paraId="46311284" w14:textId="77777777" w:rsidR="002C6127" w:rsidRDefault="00844A8E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sz w:val="22"/>
          <w:szCs w:val="22"/>
        </w:rPr>
      </w:pPr>
      <w:r w:rsidRPr="00844A8E">
        <w:t xml:space="preserve"> </w:t>
      </w:r>
      <w:r w:rsidRPr="00844A8E">
        <w:rPr>
          <w:rFonts w:asciiTheme="majorHAnsi" w:hAnsiTheme="majorHAnsi" w:cstheme="minorHAnsi"/>
          <w:sz w:val="22"/>
          <w:szCs w:val="22"/>
          <w:lang w:val="mk-MK"/>
        </w:rPr>
        <w:t>Paraqitja grafike nr. 1 - Struktura e të hyrave komunale sipas llogarive</w:t>
      </w:r>
    </w:p>
    <w:p w14:paraId="63A0220D" w14:textId="77777777" w:rsidR="00852CDE" w:rsidRPr="00AA5AB9" w:rsidRDefault="00852CDE" w:rsidP="00027D4B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color w:val="C00000"/>
        </w:rPr>
      </w:pPr>
    </w:p>
    <w:p w14:paraId="11472D3C" w14:textId="5AFE1537" w:rsidR="00630150" w:rsidRPr="00FA4FCF" w:rsidRDefault="00630150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729F0879" w14:textId="2152A2C7" w:rsidR="00590F7B" w:rsidRPr="00FA4FCF" w:rsidRDefault="00B004F9" w:rsidP="00630150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  <w:r>
        <w:rPr>
          <w:noProof/>
        </w:rPr>
        <w:drawing>
          <wp:inline distT="0" distB="0" distL="0" distR="0" wp14:anchorId="7A3B7006" wp14:editId="3F9890F6">
            <wp:extent cx="5162550" cy="2417197"/>
            <wp:effectExtent l="0" t="0" r="0" b="0"/>
            <wp:docPr id="1715952826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5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2"/>
              </a:graphicData>
            </a:graphic>
          </wp:inline>
        </w:drawing>
      </w:r>
    </w:p>
    <w:p w14:paraId="5A14F434" w14:textId="4D34D57C" w:rsidR="00590F7B" w:rsidRPr="00FA4FCF" w:rsidRDefault="00335236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335236">
        <w:rPr>
          <w:rFonts w:asciiTheme="majorHAnsi" w:hAnsiTheme="majorHAnsi" w:cstheme="minorHAnsi"/>
          <w:b w:val="0"/>
          <w:bCs w:val="0"/>
          <w:lang w:val="mk-MK"/>
        </w:rPr>
        <w:t>Përqindja më e lartë e realizimit është vërejt</w:t>
      </w:r>
      <w:r w:rsidR="00CB7E49">
        <w:rPr>
          <w:rFonts w:asciiTheme="majorHAnsi" w:hAnsiTheme="majorHAnsi" w:cstheme="minorHAnsi"/>
          <w:b w:val="0"/>
          <w:bCs w:val="0"/>
          <w:lang w:val="mk-MK"/>
        </w:rPr>
        <w:t xml:space="preserve">ur në </w:t>
      </w:r>
      <w:proofErr w:type="spellStart"/>
      <w:r w:rsidR="00CB7E49">
        <w:rPr>
          <w:rFonts w:asciiTheme="majorHAnsi" w:hAnsiTheme="majorHAnsi" w:cstheme="minorHAnsi"/>
          <w:b w:val="0"/>
          <w:bCs w:val="0"/>
        </w:rPr>
        <w:t>Dotacionet</w:t>
      </w:r>
      <w:proofErr w:type="spellEnd"/>
      <w:r w:rsidR="00CB7E49">
        <w:rPr>
          <w:rFonts w:asciiTheme="majorHAnsi" w:hAnsiTheme="majorHAnsi" w:cstheme="minorHAnsi"/>
          <w:b w:val="0"/>
          <w:bCs w:val="0"/>
          <w:lang w:val="mk-MK"/>
        </w:rPr>
        <w:t xml:space="preserve">, me realizim </w:t>
      </w:r>
      <w:r w:rsidR="002029A8">
        <w:rPr>
          <w:rFonts w:asciiTheme="majorHAnsi" w:hAnsiTheme="majorHAnsi" w:cstheme="minorHAnsi"/>
          <w:b w:val="0"/>
          <w:bCs w:val="0"/>
        </w:rPr>
        <w:t>6</w:t>
      </w:r>
      <w:r w:rsidR="003458CF">
        <w:rPr>
          <w:rFonts w:asciiTheme="majorHAnsi" w:hAnsiTheme="majorHAnsi" w:cstheme="minorHAnsi"/>
          <w:b w:val="0"/>
          <w:bCs w:val="0"/>
        </w:rPr>
        <w:t>1</w:t>
      </w:r>
      <w:r w:rsidRPr="00335236">
        <w:rPr>
          <w:rFonts w:asciiTheme="majorHAnsi" w:hAnsiTheme="majorHAnsi" w:cstheme="minorHAnsi"/>
          <w:b w:val="0"/>
          <w:bCs w:val="0"/>
          <w:lang w:val="mk-MK"/>
        </w:rPr>
        <w:t>% në raport me totalin e të ardhurave të planifikuara, ndërsa përqindja më e ulët e realizimit është vërejtu</w:t>
      </w:r>
      <w:r w:rsidR="00CB7E49">
        <w:rPr>
          <w:rFonts w:asciiTheme="majorHAnsi" w:hAnsiTheme="majorHAnsi" w:cstheme="minorHAnsi"/>
          <w:b w:val="0"/>
          <w:bCs w:val="0"/>
          <w:lang w:val="mk-MK"/>
        </w:rPr>
        <w:t xml:space="preserve">r në </w:t>
      </w:r>
      <w:proofErr w:type="spellStart"/>
      <w:r w:rsidR="0025204C">
        <w:rPr>
          <w:rFonts w:asciiTheme="majorHAnsi" w:hAnsiTheme="majorHAnsi" w:cstheme="minorHAnsi"/>
          <w:b w:val="0"/>
          <w:bCs w:val="0"/>
        </w:rPr>
        <w:t>Aktivitetet</w:t>
      </w:r>
      <w:proofErr w:type="spellEnd"/>
      <w:r w:rsidR="0025204C">
        <w:rPr>
          <w:rFonts w:asciiTheme="majorHAnsi" w:hAnsiTheme="majorHAnsi" w:cstheme="minorHAnsi"/>
          <w:b w:val="0"/>
          <w:bCs w:val="0"/>
        </w:rPr>
        <w:t xml:space="preserve"> </w:t>
      </w:r>
      <w:proofErr w:type="spellStart"/>
      <w:r w:rsidR="0025204C">
        <w:rPr>
          <w:rFonts w:asciiTheme="majorHAnsi" w:hAnsiTheme="majorHAnsi" w:cstheme="minorHAnsi"/>
          <w:b w:val="0"/>
          <w:bCs w:val="0"/>
        </w:rPr>
        <w:t>vetëfinanciare</w:t>
      </w:r>
      <w:proofErr w:type="spellEnd"/>
      <w:r w:rsidR="00CB7E49">
        <w:rPr>
          <w:rFonts w:asciiTheme="majorHAnsi" w:hAnsiTheme="majorHAnsi" w:cstheme="minorHAnsi"/>
          <w:b w:val="0"/>
          <w:bCs w:val="0"/>
          <w:lang w:val="mk-MK"/>
        </w:rPr>
        <w:t xml:space="preserve">, me realizim </w:t>
      </w:r>
      <w:r w:rsidR="003F52F7">
        <w:rPr>
          <w:rFonts w:asciiTheme="majorHAnsi" w:hAnsiTheme="majorHAnsi" w:cstheme="minorHAnsi"/>
          <w:b w:val="0"/>
          <w:bCs w:val="0"/>
        </w:rPr>
        <w:t>0.</w:t>
      </w:r>
      <w:r w:rsidR="0025204C">
        <w:rPr>
          <w:rFonts w:asciiTheme="majorHAnsi" w:hAnsiTheme="majorHAnsi" w:cstheme="minorHAnsi"/>
          <w:b w:val="0"/>
          <w:bCs w:val="0"/>
        </w:rPr>
        <w:t>84</w:t>
      </w:r>
      <w:r w:rsidR="00CB7E49">
        <w:rPr>
          <w:rFonts w:asciiTheme="majorHAnsi" w:hAnsiTheme="majorHAnsi" w:cstheme="minorHAnsi"/>
          <w:b w:val="0"/>
          <w:bCs w:val="0"/>
        </w:rPr>
        <w:t xml:space="preserve"> </w:t>
      </w:r>
      <w:r w:rsidRPr="00335236">
        <w:rPr>
          <w:rFonts w:asciiTheme="majorHAnsi" w:hAnsiTheme="majorHAnsi" w:cstheme="minorHAnsi"/>
          <w:b w:val="0"/>
          <w:bCs w:val="0"/>
          <w:lang w:val="mk-MK"/>
        </w:rPr>
        <w:t>% në raport me të ardhurat totale të planifikuara. (Afishimi grafik nr. 1)</w:t>
      </w:r>
    </w:p>
    <w:p w14:paraId="70E95E9B" w14:textId="54EA1D29" w:rsidR="00590F7B" w:rsidRPr="00FA4FCF" w:rsidRDefault="00335236" w:rsidP="00335236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Të hyrat tatimore janë realizuar në v</w:t>
      </w:r>
      <w:r w:rsidR="00CB7E49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lerë prej 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39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302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704</w:t>
      </w:r>
      <w:r w:rsidR="00CB7E49">
        <w:rPr>
          <w:rFonts w:asciiTheme="majorHAnsi" w:hAnsiTheme="majorHAnsi" w:cstheme="minorHAnsi"/>
          <w:b w:val="0"/>
          <w:bCs w:val="0"/>
          <w:u w:val="single"/>
        </w:rPr>
        <w:t xml:space="preserve">,00 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denarë, </w:t>
      </w:r>
      <w:r w:rsidR="00CB7E49">
        <w:rPr>
          <w:rFonts w:asciiTheme="majorHAnsi" w:hAnsiTheme="majorHAnsi" w:cstheme="minorHAnsi"/>
          <w:b w:val="0"/>
          <w:bCs w:val="0"/>
          <w:u w:val="single"/>
          <w:lang w:val="mk-MK"/>
        </w:rPr>
        <w:t>ose realizimi është _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1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8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33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_% në raport me të hyrat e planifi</w:t>
      </w:r>
      <w:r w:rsidR="00096B26">
        <w:rPr>
          <w:rFonts w:asciiTheme="majorHAnsi" w:hAnsiTheme="majorHAnsi" w:cstheme="minorHAnsi"/>
          <w:b w:val="0"/>
          <w:bCs w:val="0"/>
          <w:u w:val="single"/>
          <w:lang w:val="mk-MK"/>
        </w:rPr>
        <w:t>kuara në Buxhetin për vitin 202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6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. Përqindja e realizimit të të ardhu</w:t>
      </w:r>
      <w:r w:rsidR="00096B2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rave tatimore tregon </w:t>
      </w:r>
      <w:proofErr w:type="spellStart"/>
      <w:r w:rsidR="0025204C">
        <w:rPr>
          <w:rFonts w:asciiTheme="majorHAnsi" w:hAnsiTheme="majorHAnsi" w:cstheme="minorHAnsi"/>
          <w:b w:val="0"/>
          <w:bCs w:val="0"/>
          <w:u w:val="single"/>
        </w:rPr>
        <w:t>rritje</w:t>
      </w:r>
      <w:proofErr w:type="spellEnd"/>
      <w:r w:rsidR="00CB7E49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 në masën _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4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8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30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__pikë përqindjeje (pp) krahasuar me</w:t>
      </w:r>
      <w:r w:rsidR="008916DB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 realizimin në tremujorin e </w:t>
      </w:r>
      <w:proofErr w:type="spellStart"/>
      <w:r w:rsidR="00096B26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 të një viti më parë (Tabela nr. 2).</w:t>
      </w:r>
    </w:p>
    <w:p w14:paraId="43DF59D8" w14:textId="3CFB9761" w:rsidR="00335236" w:rsidRPr="00335236" w:rsidRDefault="00335236" w:rsidP="00335236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u w:val="single"/>
          <w:lang w:val="mk-MK"/>
        </w:rPr>
      </w:pP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Të hyrat jotatimore janë realizuar </w:t>
      </w:r>
      <w:r w:rsidR="00CB7E49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në vlerë prej 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3.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618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032</w:t>
      </w:r>
      <w:r w:rsidR="00CB7E49">
        <w:rPr>
          <w:rFonts w:asciiTheme="majorHAnsi" w:hAnsiTheme="majorHAnsi" w:cstheme="minorHAnsi"/>
          <w:b w:val="0"/>
          <w:bCs w:val="0"/>
          <w:u w:val="single"/>
        </w:rPr>
        <w:t>,00</w:t>
      </w:r>
      <w:r w:rsidR="00CB7E49">
        <w:rPr>
          <w:rFonts w:asciiTheme="majorHAnsi" w:hAnsiTheme="majorHAnsi" w:cstheme="minorHAnsi"/>
          <w:b w:val="0"/>
          <w:bCs w:val="0"/>
          <w:u w:val="single"/>
          <w:lang w:val="mk-MK"/>
        </w:rPr>
        <w:t>_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 denar</w:t>
      </w:r>
      <w:r w:rsidR="00CB7E49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ë, ose realizimi është 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9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____% në raport me të hyrat e planifikuara në </w:t>
      </w:r>
      <w:r w:rsidR="00096B26">
        <w:rPr>
          <w:rFonts w:asciiTheme="majorHAnsi" w:hAnsiTheme="majorHAnsi" w:cstheme="minorHAnsi"/>
          <w:b w:val="0"/>
          <w:bCs w:val="0"/>
          <w:u w:val="single"/>
          <w:lang w:val="mk-MK"/>
        </w:rPr>
        <w:t>Buxhetin për vitin 202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6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. Përqindja e realizimit të të ard</w:t>
      </w:r>
      <w:r w:rsidR="00096B2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hurave jotatimore tregon </w:t>
      </w:r>
      <w:proofErr w:type="spellStart"/>
      <w:r w:rsidR="0025204C">
        <w:rPr>
          <w:rFonts w:asciiTheme="majorHAnsi" w:hAnsiTheme="majorHAnsi" w:cstheme="minorHAnsi"/>
          <w:b w:val="0"/>
          <w:bCs w:val="0"/>
          <w:u w:val="single"/>
        </w:rPr>
        <w:t>ulje</w:t>
      </w:r>
      <w:proofErr w:type="spellEnd"/>
      <w:r w:rsidR="00AA753C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 në masën __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8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11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____pikë përqindjeje (pp) krahasuar me</w:t>
      </w:r>
      <w:r w:rsidR="008916DB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 realizimin në tremujorin e </w:t>
      </w:r>
      <w:proofErr w:type="spellStart"/>
      <w:r w:rsidR="00096B26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 të vitit paraardhës. (Tabela nr. 2)</w:t>
      </w:r>
    </w:p>
    <w:p w14:paraId="6A867EEB" w14:textId="3C8CFC0B" w:rsidR="00590F7B" w:rsidRPr="00FA4FCF" w:rsidRDefault="00335236" w:rsidP="00335236">
      <w:pPr>
        <w:pStyle w:val="Heading1"/>
        <w:spacing w:before="65" w:line="276" w:lineRule="auto"/>
        <w:ind w:right="1130"/>
        <w:rPr>
          <w:rFonts w:asciiTheme="majorHAnsi" w:hAnsiTheme="majorHAnsi" w:cstheme="minorHAnsi"/>
          <w:b w:val="0"/>
          <w:bCs w:val="0"/>
          <w:lang w:val="mk-MK"/>
        </w:rPr>
      </w:pP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Të hyrat kapitale janë realizuar n</w:t>
      </w:r>
      <w:r w:rsidR="00AA753C">
        <w:rPr>
          <w:rFonts w:asciiTheme="majorHAnsi" w:hAnsiTheme="majorHAnsi" w:cstheme="minorHAnsi"/>
          <w:b w:val="0"/>
          <w:bCs w:val="0"/>
          <w:u w:val="single"/>
          <w:lang w:val="mk-MK"/>
        </w:rPr>
        <w:t xml:space="preserve">ë vlerë prej 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2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921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305</w:t>
      </w:r>
      <w:r w:rsidR="00AA753C">
        <w:rPr>
          <w:rFonts w:asciiTheme="majorHAnsi" w:hAnsiTheme="majorHAnsi" w:cstheme="minorHAnsi"/>
          <w:b w:val="0"/>
          <w:bCs w:val="0"/>
          <w:u w:val="single"/>
        </w:rPr>
        <w:t>,00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__ denar</w:t>
      </w:r>
      <w:r w:rsidR="00AA753C">
        <w:rPr>
          <w:rFonts w:asciiTheme="majorHAnsi" w:hAnsiTheme="majorHAnsi" w:cstheme="minorHAnsi"/>
          <w:b w:val="0"/>
          <w:bCs w:val="0"/>
          <w:u w:val="single"/>
          <w:lang w:val="mk-MK"/>
        </w:rPr>
        <w:t>ë, ose realizimi është ___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13</w:t>
      </w:r>
      <w:r w:rsidR="00096B26">
        <w:rPr>
          <w:rFonts w:asciiTheme="majorHAnsi" w:hAnsiTheme="majorHAnsi" w:cstheme="minorHAnsi"/>
          <w:b w:val="0"/>
          <w:bCs w:val="0"/>
          <w:u w:val="single"/>
        </w:rPr>
        <w:t>.9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1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____% në raport me të hyrat e planifi</w:t>
      </w:r>
      <w:r w:rsidR="00096B26">
        <w:rPr>
          <w:rFonts w:asciiTheme="majorHAnsi" w:hAnsiTheme="majorHAnsi" w:cstheme="minorHAnsi"/>
          <w:b w:val="0"/>
          <w:bCs w:val="0"/>
          <w:u w:val="single"/>
          <w:lang w:val="mk-MK"/>
        </w:rPr>
        <w:t>kuara në Buxhetin për vitin 202</w:t>
      </w:r>
      <w:r w:rsidR="0025204C">
        <w:rPr>
          <w:rFonts w:asciiTheme="majorHAnsi" w:hAnsiTheme="majorHAnsi" w:cstheme="minorHAnsi"/>
          <w:b w:val="0"/>
          <w:bCs w:val="0"/>
          <w:u w:val="single"/>
        </w:rPr>
        <w:t>6</w:t>
      </w:r>
      <w:r w:rsidRPr="00335236">
        <w:rPr>
          <w:rFonts w:asciiTheme="majorHAnsi" w:hAnsiTheme="majorHAnsi" w:cstheme="minorHAnsi"/>
          <w:b w:val="0"/>
          <w:bCs w:val="0"/>
          <w:u w:val="single"/>
          <w:lang w:val="mk-MK"/>
        </w:rPr>
        <w:t>. (Tabela nr. 2)</w:t>
      </w:r>
    </w:p>
    <w:p w14:paraId="44BFFA34" w14:textId="77777777" w:rsidR="0043209F" w:rsidRDefault="0043209F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13EE67E6" w14:textId="77777777" w:rsidR="003A2048" w:rsidRPr="003A2048" w:rsidRDefault="003A2048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3C148F36" w14:textId="77777777" w:rsidR="00FF6781" w:rsidRDefault="00FF6781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7BC6EE58" w14:textId="77777777" w:rsidR="00335236" w:rsidRDefault="00335236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19B29D1B" w14:textId="77777777" w:rsidR="002B0BE9" w:rsidRDefault="002B0BE9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7441E774" w14:textId="77777777" w:rsidR="00335236" w:rsidRDefault="00335236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1F593465" w14:textId="77777777" w:rsidR="00AA753C" w:rsidRDefault="00AA753C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3C3BC5DB" w14:textId="77777777" w:rsidR="00AA753C" w:rsidRDefault="00AA753C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5C22411E" w14:textId="77777777" w:rsidR="00335236" w:rsidRDefault="00335236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2928FE95" w14:textId="77777777" w:rsidR="00027D4B" w:rsidRDefault="00027D4B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4CC836E7" w14:textId="77777777" w:rsidR="00556D1F" w:rsidRDefault="00556D1F" w:rsidP="00FF6781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p w14:paraId="24BB5613" w14:textId="77777777" w:rsidR="00026CD1" w:rsidRPr="00FA4FCF" w:rsidRDefault="00493077" w:rsidP="00493077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  <w:lang w:val="mk-MK"/>
        </w:rPr>
      </w:pPr>
      <w:r w:rsidRPr="00FA4FCF">
        <w:rPr>
          <w:rFonts w:asciiTheme="majorHAnsi" w:hAnsiTheme="majorHAnsi" w:cstheme="minorHAnsi"/>
          <w:lang w:val="mk-MK"/>
        </w:rPr>
        <w:lastRenderedPageBreak/>
        <w:t xml:space="preserve"> </w:t>
      </w:r>
      <w:r w:rsidRPr="00493077">
        <w:rPr>
          <w:rFonts w:asciiTheme="majorHAnsi" w:hAnsiTheme="majorHAnsi" w:cstheme="minorHAnsi"/>
          <w:lang w:val="mk-MK"/>
        </w:rPr>
        <w:t>Tabela nr. 2. (Realizimi i të ardhurave totale sipas klasifikimit ekonomik)</w:t>
      </w:r>
    </w:p>
    <w:p w14:paraId="41E1D65E" w14:textId="77777777" w:rsidR="000676A9" w:rsidRPr="00FA4FCF" w:rsidRDefault="000676A9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  <w:lang w:val="mk-MK"/>
        </w:rPr>
      </w:pPr>
    </w:p>
    <w:p w14:paraId="0FE9A839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11E73E8B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6F5717EF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7B3E29ED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1ADB5DEA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6CAE9460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007F13D3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26283D53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70C5716B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619CFA29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5E35E8DC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55332453" w14:textId="77777777" w:rsidR="00FF6781" w:rsidRDefault="00FF6781" w:rsidP="00590F7B">
      <w:pPr>
        <w:pStyle w:val="Heading1"/>
        <w:spacing w:before="65" w:line="276" w:lineRule="auto"/>
        <w:ind w:right="1130"/>
        <w:rPr>
          <w:rFonts w:asciiTheme="majorHAnsi" w:hAnsiTheme="majorHAnsi" w:cstheme="minorHAnsi"/>
        </w:rPr>
      </w:pPr>
    </w:p>
    <w:p w14:paraId="26056D47" w14:textId="77777777" w:rsidR="0002768C" w:rsidRPr="003A2048" w:rsidRDefault="0002768C" w:rsidP="00335236">
      <w:pPr>
        <w:pStyle w:val="Heading1"/>
        <w:spacing w:before="65" w:line="276" w:lineRule="auto"/>
        <w:ind w:left="0" w:right="1130"/>
        <w:rPr>
          <w:rFonts w:asciiTheme="majorHAnsi" w:hAnsiTheme="majorHAnsi" w:cstheme="minorHAnsi"/>
        </w:rPr>
      </w:pPr>
    </w:p>
    <w:tbl>
      <w:tblPr>
        <w:tblStyle w:val="GridTable5Dark-Accent11"/>
        <w:tblpPr w:leftFromText="180" w:rightFromText="180" w:horzAnchor="margin" w:tblpY="462"/>
        <w:tblW w:w="10098" w:type="dxa"/>
        <w:tblLook w:val="04A0" w:firstRow="1" w:lastRow="0" w:firstColumn="1" w:lastColumn="0" w:noHBand="0" w:noVBand="1"/>
      </w:tblPr>
      <w:tblGrid>
        <w:gridCol w:w="1278"/>
        <w:gridCol w:w="1482"/>
        <w:gridCol w:w="1447"/>
        <w:gridCol w:w="1447"/>
        <w:gridCol w:w="1258"/>
        <w:gridCol w:w="1540"/>
        <w:gridCol w:w="1646"/>
      </w:tblGrid>
      <w:tr w:rsidR="00031E64" w:rsidRPr="00FA4FCF" w14:paraId="380E4FED" w14:textId="77777777" w:rsidTr="00955EC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07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393E1090" w14:textId="77777777" w:rsidR="00031E64" w:rsidRDefault="00031E64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Gjithsej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hyrat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sipas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klasifikimit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ekonomik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>)</w:t>
            </w:r>
          </w:p>
        </w:tc>
        <w:tc>
          <w:tcPr>
            <w:tcW w:w="148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D0E4100" w14:textId="0D484D05" w:rsidR="00031E64" w:rsidRDefault="00031E64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556D1F">
              <w:rPr>
                <w:rFonts w:ascii="Cambria" w:hAnsi="Cambria"/>
                <w:b w:val="0"/>
                <w:bCs w:val="0"/>
                <w:color w:val="000000"/>
              </w:rPr>
              <w:t>6</w:t>
            </w:r>
          </w:p>
        </w:tc>
        <w:tc>
          <w:tcPr>
            <w:tcW w:w="144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46E06AED" w14:textId="32CC46D6" w:rsidR="00031E64" w:rsidRDefault="00031E64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556D1F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</w:p>
        </w:tc>
        <w:tc>
          <w:tcPr>
            <w:tcW w:w="144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2A72DC57" w14:textId="118159A4" w:rsidR="00031E64" w:rsidRDefault="00031E64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556D1F">
              <w:rPr>
                <w:rFonts w:ascii="Cambria" w:hAnsi="Cambria"/>
                <w:b w:val="0"/>
                <w:bCs w:val="0"/>
                <w:color w:val="000000"/>
              </w:rPr>
              <w:t>5</w:t>
            </w:r>
          </w:p>
        </w:tc>
        <w:tc>
          <w:tcPr>
            <w:tcW w:w="125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137BD212" w14:textId="4FA4AA1A" w:rsidR="00031E64" w:rsidRDefault="00031E64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556D1F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/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556D1F">
              <w:rPr>
                <w:rFonts w:ascii="Cambria" w:hAnsi="Cambria"/>
                <w:b w:val="0"/>
                <w:bCs w:val="0"/>
                <w:color w:val="000000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krahasuar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%)</w:t>
            </w:r>
          </w:p>
        </w:tc>
        <w:tc>
          <w:tcPr>
            <w:tcW w:w="15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1036B590" w14:textId="5FEA75CE" w:rsidR="00031E64" w:rsidRDefault="00031E64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Realizimi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556D1F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(%)</w:t>
            </w:r>
          </w:p>
        </w:tc>
        <w:tc>
          <w:tcPr>
            <w:tcW w:w="16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1DE0118F" w14:textId="77777777" w:rsidR="00031E64" w:rsidRDefault="00031E64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Mbetet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për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realizim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nga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den.)</w:t>
            </w:r>
          </w:p>
        </w:tc>
      </w:tr>
      <w:tr w:rsidR="00556D1F" w:rsidRPr="00FA4FCF" w14:paraId="1F5D02EF" w14:textId="77777777" w:rsidTr="00212F8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tcBorders>
              <w:top w:val="single" w:sz="4" w:space="0" w:color="auto"/>
            </w:tcBorders>
            <w:vAlign w:val="center"/>
            <w:hideMark/>
          </w:tcPr>
          <w:p w14:paraId="181CFAB0" w14:textId="77777777" w:rsidR="00556D1F" w:rsidRDefault="00556D1F" w:rsidP="00556D1F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hyrat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tatimore</w:t>
            </w:r>
            <w:proofErr w:type="spellEnd"/>
          </w:p>
        </w:tc>
        <w:tc>
          <w:tcPr>
            <w:tcW w:w="1482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2AC9DF45" w14:textId="568C9865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214.440.000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1D872FC9" w14:textId="43F03B59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39.302.704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66410410" w14:textId="0C352B92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26.502.079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745D60B" w14:textId="0237B6E0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48,30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D3143FA" w14:textId="7F223A0B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18,33</w:t>
            </w:r>
          </w:p>
        </w:tc>
        <w:tc>
          <w:tcPr>
            <w:tcW w:w="1646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609C1CF" w14:textId="779FBB00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175.137.296 </w:t>
            </w:r>
          </w:p>
        </w:tc>
      </w:tr>
      <w:tr w:rsidR="00556D1F" w:rsidRPr="00FA4FCF" w14:paraId="249D065C" w14:textId="77777777" w:rsidTr="00212F8F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vAlign w:val="center"/>
            <w:hideMark/>
          </w:tcPr>
          <w:p w14:paraId="4E465168" w14:textId="77777777" w:rsidR="00556D1F" w:rsidRDefault="00556D1F" w:rsidP="00556D1F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hyrat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jotatimore</w:t>
            </w:r>
            <w:proofErr w:type="spellEnd"/>
          </w:p>
        </w:tc>
        <w:tc>
          <w:tcPr>
            <w:tcW w:w="1482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7AADE0AA" w14:textId="391BA8AC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40.180.000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7B90CA72" w14:textId="4E1BE443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3.618.032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7CB37ECE" w14:textId="6198B5CF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3.937.292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D14ADBC" w14:textId="69F24B06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-8,11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6D59B360" w14:textId="0041E7D2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9,00</w:t>
            </w:r>
          </w:p>
        </w:tc>
        <w:tc>
          <w:tcPr>
            <w:tcW w:w="1646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5435EEA" w14:textId="39C7D292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36.561.968 </w:t>
            </w:r>
          </w:p>
        </w:tc>
      </w:tr>
      <w:tr w:rsidR="00556D1F" w:rsidRPr="00FA4FCF" w14:paraId="27399CFC" w14:textId="77777777" w:rsidTr="00212F8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vAlign w:val="center"/>
            <w:hideMark/>
          </w:tcPr>
          <w:p w14:paraId="3709B89C" w14:textId="77777777" w:rsidR="00556D1F" w:rsidRDefault="00556D1F" w:rsidP="00556D1F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hyrat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kapitale</w:t>
            </w:r>
            <w:proofErr w:type="spellEnd"/>
          </w:p>
        </w:tc>
        <w:tc>
          <w:tcPr>
            <w:tcW w:w="1482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AFC1390" w14:textId="30673CA3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21.000.000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3873B75" w14:textId="78B7FD35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2.921.305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6009732" w14:textId="6F3746D1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1.584.752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FB55300" w14:textId="67747A4A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84,34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3A3DE7F7" w14:textId="4386F0C3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13,91</w:t>
            </w:r>
          </w:p>
        </w:tc>
        <w:tc>
          <w:tcPr>
            <w:tcW w:w="1646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3F8B4B6" w14:textId="6A8332CC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18.078.695 </w:t>
            </w:r>
          </w:p>
        </w:tc>
      </w:tr>
      <w:tr w:rsidR="00556D1F" w:rsidRPr="00FA4FCF" w14:paraId="3FFDF6E8" w14:textId="77777777" w:rsidTr="00212F8F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vAlign w:val="center"/>
            <w:hideMark/>
          </w:tcPr>
          <w:p w14:paraId="6848348E" w14:textId="77777777" w:rsidR="00556D1F" w:rsidRDefault="00556D1F" w:rsidP="00556D1F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Transferet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donacionet</w:t>
            </w:r>
            <w:proofErr w:type="spellEnd"/>
          </w:p>
        </w:tc>
        <w:tc>
          <w:tcPr>
            <w:tcW w:w="1482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35151097" w14:textId="39D339C6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1.075.009.000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042A4501" w14:textId="26F43880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235.657.087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64A5EA2A" w14:textId="60165185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212.187.391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4C152CF1" w14:textId="30AA496E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11,06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6369F1AA" w14:textId="2F5B1213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21,92</w:t>
            </w:r>
          </w:p>
        </w:tc>
        <w:tc>
          <w:tcPr>
            <w:tcW w:w="1646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268F7F9" w14:textId="1BD5050E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839.351.913 </w:t>
            </w:r>
          </w:p>
        </w:tc>
      </w:tr>
      <w:tr w:rsidR="00556D1F" w:rsidRPr="00FA4FCF" w14:paraId="450265A2" w14:textId="77777777" w:rsidTr="00212F8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vAlign w:val="center"/>
            <w:hideMark/>
          </w:tcPr>
          <w:p w14:paraId="0CF5E80B" w14:textId="77777777" w:rsidR="00556D1F" w:rsidRDefault="00556D1F" w:rsidP="00556D1F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Huamarrja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vend</w:t>
            </w:r>
          </w:p>
        </w:tc>
        <w:tc>
          <w:tcPr>
            <w:tcW w:w="1482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0D3A598" w14:textId="7B3B14CD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2848984" w14:textId="4179B64A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119C69DE" w14:textId="0D0CD088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3896261E" w14:textId="43B9048D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34116C6" w14:textId="3FC522CC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-   </w:t>
            </w:r>
          </w:p>
        </w:tc>
        <w:tc>
          <w:tcPr>
            <w:tcW w:w="1646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313ADE1" w14:textId="66C900CA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-   </w:t>
            </w:r>
          </w:p>
        </w:tc>
      </w:tr>
      <w:tr w:rsidR="00556D1F" w:rsidRPr="00FA4FCF" w14:paraId="7812B630" w14:textId="77777777" w:rsidTr="00212F8F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vAlign w:val="center"/>
            <w:hideMark/>
          </w:tcPr>
          <w:p w14:paraId="0801C9FA" w14:textId="77777777" w:rsidR="00556D1F" w:rsidRDefault="00556D1F" w:rsidP="00556D1F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Huamarrja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jashtë</w:t>
            </w:r>
            <w:proofErr w:type="spellEnd"/>
          </w:p>
        </w:tc>
        <w:tc>
          <w:tcPr>
            <w:tcW w:w="1482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47AE324B" w14:textId="7E496467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00CC431D" w14:textId="1F6C3C41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-  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3737572C" w14:textId="1F025001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1181032" w14:textId="17923063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 -   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33231F7" w14:textId="4DF36473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-   </w:t>
            </w:r>
          </w:p>
        </w:tc>
        <w:tc>
          <w:tcPr>
            <w:tcW w:w="1646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7B3CED5" w14:textId="6D76C00F" w:rsidR="00556D1F" w:rsidRDefault="00556D1F" w:rsidP="00556D1F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                  -   </w:t>
            </w:r>
          </w:p>
        </w:tc>
      </w:tr>
      <w:tr w:rsidR="00556D1F" w:rsidRPr="00FA4FCF" w14:paraId="121B01A1" w14:textId="77777777" w:rsidTr="00212F8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7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dxa"/>
            <w:vAlign w:val="center"/>
          </w:tcPr>
          <w:p w14:paraId="00E45676" w14:textId="77777777" w:rsidR="00556D1F" w:rsidRDefault="00556D1F" w:rsidP="00556D1F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Gjithsej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hyrat</w:t>
            </w:r>
            <w:proofErr w:type="spellEnd"/>
          </w:p>
        </w:tc>
        <w:tc>
          <w:tcPr>
            <w:tcW w:w="1482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52D5ACA1" w14:textId="0F0F71FA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1.350.629.000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6A4C8C6E" w14:textId="75E3BE3F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281.499.128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15B44B81" w14:textId="39B7DA43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     244.211.514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40C14AC9" w14:textId="09F9265D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15,27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525EE054" w14:textId="072D0E51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>20,84</w:t>
            </w:r>
          </w:p>
        </w:tc>
        <w:tc>
          <w:tcPr>
            <w:tcW w:w="1646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1CD0D228" w14:textId="7CF0F198" w:rsidR="00556D1F" w:rsidRDefault="00556D1F" w:rsidP="00556D1F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  <w:sz w:val="20"/>
                <w:szCs w:val="20"/>
              </w:rPr>
            </w:pPr>
            <w:r>
              <w:rPr>
                <w:rFonts w:ascii="Cambria" w:hAnsi="Cambria"/>
                <w:color w:val="000000"/>
                <w:sz w:val="20"/>
                <w:szCs w:val="20"/>
              </w:rPr>
              <w:t xml:space="preserve">      1.069.129.872 </w:t>
            </w:r>
          </w:p>
        </w:tc>
      </w:tr>
    </w:tbl>
    <w:p w14:paraId="311A40B3" w14:textId="77777777" w:rsidR="00493077" w:rsidRDefault="00493077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</w:rPr>
      </w:pPr>
    </w:p>
    <w:p w14:paraId="5730EA3E" w14:textId="77777777" w:rsidR="00CB2E97" w:rsidRDefault="00CB2E97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</w:rPr>
      </w:pPr>
    </w:p>
    <w:p w14:paraId="0A9736DA" w14:textId="77777777" w:rsidR="00862257" w:rsidRDefault="00335236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</w:rPr>
      </w:pPr>
      <w:r w:rsidRPr="00335236">
        <w:rPr>
          <w:rFonts w:asciiTheme="majorHAnsi" w:hAnsiTheme="majorHAnsi" w:cstheme="minorHAnsi"/>
          <w:color w:val="C00000"/>
          <w:lang w:val="mk-MK"/>
        </w:rPr>
        <w:t>Afishimi grafik nr. 2 - Të ardhurat kryesore të bashkisë sipas klasifikimit ekonomik</w:t>
      </w:r>
    </w:p>
    <w:p w14:paraId="661FF301" w14:textId="77777777" w:rsidR="00862257" w:rsidRDefault="00862257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</w:rPr>
      </w:pPr>
    </w:p>
    <w:p w14:paraId="72BA54D6" w14:textId="2F5DD3B2" w:rsidR="002C6127" w:rsidRDefault="002C6127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</w:p>
    <w:p w14:paraId="71559006" w14:textId="0D28B7F7" w:rsidR="008C097D" w:rsidRPr="00FA4FCF" w:rsidRDefault="00B004F9" w:rsidP="004E7DDA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color w:val="C00000"/>
          <w:lang w:val="mk-MK"/>
        </w:rPr>
      </w:pPr>
      <w:r>
        <w:rPr>
          <w:noProof/>
        </w:rPr>
        <w:drawing>
          <wp:inline distT="0" distB="0" distL="0" distR="0" wp14:anchorId="6E2643A9" wp14:editId="4CFEAECB">
            <wp:extent cx="4572000" cy="2743200"/>
            <wp:effectExtent l="38100" t="0" r="0" b="0"/>
            <wp:docPr id="809916411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6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3"/>
              </a:graphicData>
            </a:graphic>
          </wp:inline>
        </w:drawing>
      </w:r>
    </w:p>
    <w:p w14:paraId="7A8320CD" w14:textId="2E6FFE73" w:rsidR="00335236" w:rsidRDefault="00335236" w:rsidP="00E724DE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</w:rPr>
      </w:pPr>
      <w:r w:rsidRPr="00335236">
        <w:rPr>
          <w:rFonts w:asciiTheme="majorHAnsi" w:hAnsiTheme="majorHAnsi" w:cstheme="minorHAnsi"/>
          <w:b w:val="0"/>
          <w:bCs w:val="0"/>
          <w:lang w:val="mk-MK"/>
        </w:rPr>
        <w:t>Përqindja më e lartë e realizimit është vërejt</w:t>
      </w:r>
      <w:r w:rsidR="00FC24A8">
        <w:rPr>
          <w:rFonts w:asciiTheme="majorHAnsi" w:hAnsiTheme="majorHAnsi" w:cstheme="minorHAnsi"/>
          <w:b w:val="0"/>
          <w:bCs w:val="0"/>
          <w:lang w:val="mk-MK"/>
        </w:rPr>
        <w:t xml:space="preserve">ur në </w:t>
      </w:r>
      <w:proofErr w:type="spellStart"/>
      <w:r w:rsidR="00FC24A8">
        <w:rPr>
          <w:rFonts w:asciiTheme="majorHAnsi" w:hAnsiTheme="majorHAnsi" w:cstheme="minorHAnsi"/>
          <w:b w:val="0"/>
          <w:bCs w:val="0"/>
        </w:rPr>
        <w:t>Transfere</w:t>
      </w:r>
      <w:proofErr w:type="spellEnd"/>
      <w:r w:rsidR="00FC24A8">
        <w:rPr>
          <w:rFonts w:asciiTheme="majorHAnsi" w:hAnsiTheme="majorHAnsi" w:cstheme="minorHAnsi"/>
          <w:b w:val="0"/>
          <w:bCs w:val="0"/>
        </w:rPr>
        <w:t xml:space="preserve"> </w:t>
      </w:r>
      <w:proofErr w:type="spellStart"/>
      <w:r w:rsidR="00FC24A8">
        <w:rPr>
          <w:rFonts w:asciiTheme="majorHAnsi" w:hAnsiTheme="majorHAnsi" w:cstheme="minorHAnsi"/>
          <w:b w:val="0"/>
          <w:bCs w:val="0"/>
        </w:rPr>
        <w:t>dhe</w:t>
      </w:r>
      <w:proofErr w:type="spellEnd"/>
      <w:r w:rsidR="00FC24A8">
        <w:rPr>
          <w:rFonts w:asciiTheme="majorHAnsi" w:hAnsiTheme="majorHAnsi" w:cstheme="minorHAnsi"/>
          <w:b w:val="0"/>
          <w:bCs w:val="0"/>
        </w:rPr>
        <w:t xml:space="preserve"> </w:t>
      </w:r>
      <w:proofErr w:type="spellStart"/>
      <w:r w:rsidR="00FC24A8">
        <w:rPr>
          <w:rFonts w:asciiTheme="majorHAnsi" w:hAnsiTheme="majorHAnsi" w:cstheme="minorHAnsi"/>
          <w:b w:val="0"/>
          <w:bCs w:val="0"/>
        </w:rPr>
        <w:t>donacione</w:t>
      </w:r>
      <w:proofErr w:type="spellEnd"/>
      <w:r w:rsidR="00FC24A8">
        <w:rPr>
          <w:rFonts w:asciiTheme="majorHAnsi" w:hAnsiTheme="majorHAnsi" w:cstheme="minorHAnsi"/>
          <w:b w:val="0"/>
          <w:bCs w:val="0"/>
          <w:lang w:val="mk-MK"/>
        </w:rPr>
        <w:t xml:space="preserve">, me realizim </w:t>
      </w:r>
      <w:r w:rsidR="009D5F29">
        <w:rPr>
          <w:rFonts w:asciiTheme="majorHAnsi" w:hAnsiTheme="majorHAnsi" w:cstheme="minorHAnsi"/>
          <w:b w:val="0"/>
          <w:bCs w:val="0"/>
        </w:rPr>
        <w:t>8</w:t>
      </w:r>
      <w:r w:rsidR="001B315F">
        <w:rPr>
          <w:rFonts w:asciiTheme="majorHAnsi" w:hAnsiTheme="majorHAnsi" w:cstheme="minorHAnsi"/>
          <w:b w:val="0"/>
          <w:bCs w:val="0"/>
        </w:rPr>
        <w:t>3</w:t>
      </w:r>
      <w:r w:rsidR="00CC4249">
        <w:rPr>
          <w:rFonts w:asciiTheme="majorHAnsi" w:hAnsiTheme="majorHAnsi" w:cstheme="minorHAnsi"/>
          <w:b w:val="0"/>
          <w:bCs w:val="0"/>
        </w:rPr>
        <w:t>.</w:t>
      </w:r>
      <w:r w:rsidR="001B315F">
        <w:rPr>
          <w:rFonts w:asciiTheme="majorHAnsi" w:hAnsiTheme="majorHAnsi" w:cstheme="minorHAnsi"/>
          <w:b w:val="0"/>
          <w:bCs w:val="0"/>
        </w:rPr>
        <w:t>72</w:t>
      </w:r>
      <w:r w:rsidRPr="00335236">
        <w:rPr>
          <w:rFonts w:asciiTheme="majorHAnsi" w:hAnsiTheme="majorHAnsi" w:cstheme="minorHAnsi"/>
          <w:b w:val="0"/>
          <w:bCs w:val="0"/>
          <w:lang w:val="mk-MK"/>
        </w:rPr>
        <w:t>% në raport me totalin e të ardhurave të planifikuara, ndërsa përqindja më e ulët e realizimit është vërejtu</w:t>
      </w:r>
      <w:r w:rsidR="00FC24A8">
        <w:rPr>
          <w:rFonts w:asciiTheme="majorHAnsi" w:hAnsiTheme="majorHAnsi" w:cstheme="minorHAnsi"/>
          <w:b w:val="0"/>
          <w:bCs w:val="0"/>
          <w:lang w:val="mk-MK"/>
        </w:rPr>
        <w:t xml:space="preserve">r në </w:t>
      </w:r>
      <w:proofErr w:type="spellStart"/>
      <w:r w:rsidR="007447A7">
        <w:rPr>
          <w:rFonts w:asciiTheme="majorHAnsi" w:hAnsiTheme="majorHAnsi" w:cstheme="minorHAnsi"/>
          <w:b w:val="0"/>
          <w:bCs w:val="0"/>
        </w:rPr>
        <w:t>të</w:t>
      </w:r>
      <w:proofErr w:type="spellEnd"/>
      <w:r w:rsidR="007447A7">
        <w:rPr>
          <w:rFonts w:asciiTheme="majorHAnsi" w:hAnsiTheme="majorHAnsi" w:cstheme="minorHAnsi"/>
          <w:b w:val="0"/>
          <w:bCs w:val="0"/>
        </w:rPr>
        <w:t xml:space="preserve"> </w:t>
      </w:r>
      <w:proofErr w:type="spellStart"/>
      <w:r w:rsidR="007447A7">
        <w:rPr>
          <w:rFonts w:asciiTheme="majorHAnsi" w:hAnsiTheme="majorHAnsi" w:cstheme="minorHAnsi"/>
          <w:b w:val="0"/>
          <w:bCs w:val="0"/>
        </w:rPr>
        <w:t>Hyrat</w:t>
      </w:r>
      <w:proofErr w:type="spellEnd"/>
      <w:r w:rsidR="00CC4249">
        <w:rPr>
          <w:rFonts w:asciiTheme="majorHAnsi" w:hAnsiTheme="majorHAnsi" w:cstheme="minorHAnsi"/>
          <w:b w:val="0"/>
          <w:bCs w:val="0"/>
        </w:rPr>
        <w:t xml:space="preserve"> </w:t>
      </w:r>
      <w:proofErr w:type="spellStart"/>
      <w:r w:rsidR="0053236A">
        <w:rPr>
          <w:rFonts w:asciiTheme="majorHAnsi" w:hAnsiTheme="majorHAnsi" w:cstheme="minorHAnsi"/>
          <w:b w:val="0"/>
          <w:bCs w:val="0"/>
        </w:rPr>
        <w:t>kapitale</w:t>
      </w:r>
      <w:proofErr w:type="spellEnd"/>
      <w:r w:rsidR="00FC24A8">
        <w:rPr>
          <w:rFonts w:asciiTheme="majorHAnsi" w:hAnsiTheme="majorHAnsi" w:cstheme="minorHAnsi"/>
          <w:b w:val="0"/>
          <w:bCs w:val="0"/>
          <w:lang w:val="mk-MK"/>
        </w:rPr>
        <w:t xml:space="preserve">, me realizim </w:t>
      </w:r>
      <w:r w:rsidR="001B315F">
        <w:rPr>
          <w:rFonts w:asciiTheme="majorHAnsi" w:hAnsiTheme="majorHAnsi" w:cstheme="minorHAnsi"/>
          <w:b w:val="0"/>
          <w:bCs w:val="0"/>
        </w:rPr>
        <w:t>1</w:t>
      </w:r>
      <w:r w:rsidR="00CC4249">
        <w:rPr>
          <w:rFonts w:asciiTheme="majorHAnsi" w:hAnsiTheme="majorHAnsi" w:cstheme="minorHAnsi"/>
          <w:b w:val="0"/>
          <w:bCs w:val="0"/>
        </w:rPr>
        <w:t>.</w:t>
      </w:r>
      <w:r w:rsidR="001B315F">
        <w:rPr>
          <w:rFonts w:asciiTheme="majorHAnsi" w:hAnsiTheme="majorHAnsi" w:cstheme="minorHAnsi"/>
          <w:b w:val="0"/>
          <w:bCs w:val="0"/>
        </w:rPr>
        <w:t>04</w:t>
      </w:r>
      <w:r w:rsidR="00FC24A8">
        <w:rPr>
          <w:rFonts w:asciiTheme="majorHAnsi" w:hAnsiTheme="majorHAnsi" w:cstheme="minorHAnsi"/>
          <w:b w:val="0"/>
          <w:bCs w:val="0"/>
        </w:rPr>
        <w:t xml:space="preserve"> </w:t>
      </w:r>
      <w:r w:rsidRPr="00335236">
        <w:rPr>
          <w:rFonts w:asciiTheme="majorHAnsi" w:hAnsiTheme="majorHAnsi" w:cstheme="minorHAnsi"/>
          <w:b w:val="0"/>
          <w:bCs w:val="0"/>
          <w:lang w:val="mk-MK"/>
        </w:rPr>
        <w:t xml:space="preserve">% në raport me të ardhurat totale të planifikuara. (Afishimi grafik nr. 2) </w:t>
      </w:r>
    </w:p>
    <w:p w14:paraId="138E4499" w14:textId="0DC7E612" w:rsidR="00335236" w:rsidRPr="009E722E" w:rsidRDefault="009E722E" w:rsidP="00F64C59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</w:rPr>
      </w:pPr>
      <w:r w:rsidRPr="009E722E">
        <w:rPr>
          <w:rFonts w:asciiTheme="majorHAnsi" w:hAnsiTheme="majorHAnsi" w:cstheme="minorHAnsi"/>
          <w:b w:val="0"/>
          <w:bCs w:val="0"/>
          <w:lang w:val="mk-MK"/>
        </w:rPr>
        <w:t xml:space="preserve">Në vijim, një paraqitje analitike e detajuar e </w:t>
      </w:r>
      <w:proofErr w:type="spellStart"/>
      <w:r w:rsidR="00F94B11">
        <w:rPr>
          <w:rFonts w:asciiTheme="majorHAnsi" w:hAnsiTheme="majorHAnsi" w:cstheme="minorHAnsi"/>
          <w:b w:val="0"/>
          <w:bCs w:val="0"/>
        </w:rPr>
        <w:t>planifikimit</w:t>
      </w:r>
      <w:proofErr w:type="spellEnd"/>
      <w:r w:rsidR="00F94B11">
        <w:rPr>
          <w:rFonts w:asciiTheme="majorHAnsi" w:hAnsiTheme="majorHAnsi" w:cstheme="minorHAnsi"/>
          <w:b w:val="0"/>
          <w:bCs w:val="0"/>
        </w:rPr>
        <w:t xml:space="preserve"> </w:t>
      </w:r>
      <w:proofErr w:type="spellStart"/>
      <w:r w:rsidR="00F94B11">
        <w:rPr>
          <w:rFonts w:asciiTheme="majorHAnsi" w:hAnsiTheme="majorHAnsi" w:cstheme="minorHAnsi"/>
          <w:b w:val="0"/>
          <w:bCs w:val="0"/>
        </w:rPr>
        <w:t>dhe</w:t>
      </w:r>
      <w:proofErr w:type="spellEnd"/>
      <w:r w:rsidR="00F94B11">
        <w:rPr>
          <w:rFonts w:asciiTheme="majorHAnsi" w:hAnsiTheme="majorHAnsi" w:cstheme="minorHAnsi"/>
          <w:b w:val="0"/>
          <w:bCs w:val="0"/>
        </w:rPr>
        <w:t xml:space="preserve"> </w:t>
      </w:r>
      <w:r w:rsidRPr="009E722E">
        <w:rPr>
          <w:rFonts w:asciiTheme="majorHAnsi" w:hAnsiTheme="majorHAnsi" w:cstheme="minorHAnsi"/>
          <w:b w:val="0"/>
          <w:bCs w:val="0"/>
          <w:lang w:val="mk-MK"/>
        </w:rPr>
        <w:t>realizimit</w:t>
      </w:r>
      <w:r w:rsidR="00F94B11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proofErr w:type="spellStart"/>
      <w:r w:rsidR="00F94B11">
        <w:rPr>
          <w:rFonts w:asciiTheme="majorHAnsi" w:hAnsiTheme="majorHAnsi" w:cstheme="minorHAnsi"/>
          <w:b w:val="0"/>
          <w:bCs w:val="0"/>
        </w:rPr>
        <w:t>i</w:t>
      </w:r>
      <w:proofErr w:type="spellEnd"/>
      <w:r w:rsidRPr="009E722E">
        <w:rPr>
          <w:rFonts w:asciiTheme="majorHAnsi" w:hAnsiTheme="majorHAnsi" w:cstheme="minorHAnsi"/>
          <w:b w:val="0"/>
          <w:bCs w:val="0"/>
          <w:lang w:val="mk-MK"/>
        </w:rPr>
        <w:t xml:space="preserve"> llojeve të veçanta të të ardhurave t</w:t>
      </w:r>
      <w:r w:rsidR="00FC24A8">
        <w:rPr>
          <w:rFonts w:asciiTheme="majorHAnsi" w:hAnsiTheme="majorHAnsi" w:cstheme="minorHAnsi"/>
          <w:b w:val="0"/>
          <w:bCs w:val="0"/>
          <w:lang w:val="mk-MK"/>
        </w:rPr>
        <w:t xml:space="preserve">ë buxhetit të </w:t>
      </w:r>
      <w:r w:rsidR="00FC24A8">
        <w:rPr>
          <w:rFonts w:asciiTheme="majorHAnsi" w:hAnsiTheme="majorHAnsi" w:cstheme="minorHAnsi"/>
          <w:b w:val="0"/>
          <w:bCs w:val="0"/>
        </w:rPr>
        <w:t>Ko</w:t>
      </w:r>
      <w:r w:rsidR="00953806">
        <w:rPr>
          <w:rFonts w:asciiTheme="majorHAnsi" w:hAnsiTheme="majorHAnsi" w:cstheme="minorHAnsi"/>
          <w:b w:val="0"/>
          <w:bCs w:val="0"/>
        </w:rPr>
        <w:t>m</w:t>
      </w:r>
      <w:r w:rsidR="00FC24A8">
        <w:rPr>
          <w:rFonts w:asciiTheme="majorHAnsi" w:hAnsiTheme="majorHAnsi" w:cstheme="minorHAnsi"/>
          <w:b w:val="0"/>
          <w:bCs w:val="0"/>
        </w:rPr>
        <w:t xml:space="preserve">. </w:t>
      </w:r>
      <w:proofErr w:type="spellStart"/>
      <w:r w:rsidR="00FC24A8">
        <w:rPr>
          <w:rFonts w:asciiTheme="majorHAnsi" w:hAnsiTheme="majorHAnsi" w:cstheme="minorHAnsi"/>
          <w:b w:val="0"/>
          <w:bCs w:val="0"/>
        </w:rPr>
        <w:t>së</w:t>
      </w:r>
      <w:proofErr w:type="spellEnd"/>
      <w:r w:rsidR="00FC24A8">
        <w:rPr>
          <w:rFonts w:asciiTheme="majorHAnsi" w:hAnsiTheme="majorHAnsi" w:cstheme="minorHAnsi"/>
          <w:b w:val="0"/>
          <w:bCs w:val="0"/>
        </w:rPr>
        <w:t xml:space="preserve"> </w:t>
      </w:r>
      <w:proofErr w:type="spellStart"/>
      <w:r w:rsidR="00FC24A8">
        <w:rPr>
          <w:rFonts w:asciiTheme="majorHAnsi" w:hAnsiTheme="majorHAnsi" w:cstheme="minorHAnsi"/>
          <w:b w:val="0"/>
          <w:bCs w:val="0"/>
        </w:rPr>
        <w:t>Kërçovës</w:t>
      </w:r>
      <w:proofErr w:type="spellEnd"/>
      <w:r w:rsidR="00FC24A8">
        <w:rPr>
          <w:rFonts w:asciiTheme="majorHAnsi" w:hAnsiTheme="majorHAnsi" w:cstheme="minorHAnsi"/>
          <w:b w:val="0"/>
          <w:bCs w:val="0"/>
          <w:lang w:val="mk-MK"/>
        </w:rPr>
        <w:t xml:space="preserve">, për tremujorin e </w:t>
      </w:r>
      <w:proofErr w:type="spellStart"/>
      <w:r w:rsidR="009D5F29">
        <w:rPr>
          <w:rFonts w:asciiTheme="majorHAnsi" w:hAnsiTheme="majorHAnsi" w:cstheme="minorHAnsi"/>
          <w:b w:val="0"/>
          <w:bCs w:val="0"/>
        </w:rPr>
        <w:t>parë</w:t>
      </w:r>
      <w:proofErr w:type="spellEnd"/>
      <w:r w:rsidR="00073867">
        <w:rPr>
          <w:rFonts w:asciiTheme="majorHAnsi" w:hAnsiTheme="majorHAnsi" w:cstheme="minorHAnsi"/>
          <w:b w:val="0"/>
          <w:bCs w:val="0"/>
          <w:lang w:val="mk-MK"/>
        </w:rPr>
        <w:t xml:space="preserve"> </w:t>
      </w:r>
      <w:r w:rsidR="009D5F29">
        <w:rPr>
          <w:rFonts w:asciiTheme="majorHAnsi" w:hAnsiTheme="majorHAnsi" w:cstheme="minorHAnsi"/>
          <w:b w:val="0"/>
          <w:bCs w:val="0"/>
          <w:lang w:val="mk-MK"/>
        </w:rPr>
        <w:t>të vitit 202</w:t>
      </w:r>
      <w:r w:rsidR="001B315F">
        <w:rPr>
          <w:rFonts w:asciiTheme="majorHAnsi" w:hAnsiTheme="majorHAnsi" w:cstheme="minorHAnsi"/>
          <w:b w:val="0"/>
          <w:bCs w:val="0"/>
        </w:rPr>
        <w:t>6</w:t>
      </w:r>
      <w:r w:rsidR="00FC24A8">
        <w:rPr>
          <w:rFonts w:asciiTheme="majorHAnsi" w:hAnsiTheme="majorHAnsi" w:cstheme="minorHAnsi"/>
          <w:b w:val="0"/>
          <w:bCs w:val="0"/>
          <w:lang w:val="mk-MK"/>
        </w:rPr>
        <w:t>(janar-</w:t>
      </w:r>
      <w:r w:rsidR="009D5F29">
        <w:rPr>
          <w:rFonts w:asciiTheme="majorHAnsi" w:hAnsiTheme="majorHAnsi" w:cstheme="minorHAnsi"/>
          <w:b w:val="0"/>
          <w:bCs w:val="0"/>
        </w:rPr>
        <w:t>mars</w:t>
      </w:r>
      <w:r w:rsidRPr="009E722E">
        <w:rPr>
          <w:rFonts w:asciiTheme="majorHAnsi" w:hAnsiTheme="majorHAnsi" w:cstheme="minorHAnsi"/>
          <w:b w:val="0"/>
          <w:bCs w:val="0"/>
          <w:lang w:val="mk-MK"/>
        </w:rPr>
        <w:t>), sipas zërave dhe nën zërave të veçantë</w:t>
      </w:r>
      <w:proofErr w:type="gramStart"/>
      <w:r w:rsidRPr="009E722E">
        <w:rPr>
          <w:rFonts w:asciiTheme="majorHAnsi" w:hAnsiTheme="majorHAnsi" w:cstheme="minorHAnsi"/>
          <w:b w:val="0"/>
          <w:bCs w:val="0"/>
          <w:lang w:val="mk-MK"/>
        </w:rPr>
        <w:t>. ,</w:t>
      </w:r>
      <w:proofErr w:type="gramEnd"/>
      <w:r w:rsidRPr="009E722E">
        <w:rPr>
          <w:rFonts w:asciiTheme="majorHAnsi" w:hAnsiTheme="majorHAnsi" w:cstheme="minorHAnsi"/>
          <w:b w:val="0"/>
          <w:bCs w:val="0"/>
          <w:lang w:val="mk-MK"/>
        </w:rPr>
        <w:t xml:space="preserve"> do të prezantohet.</w:t>
      </w:r>
    </w:p>
    <w:p w14:paraId="53EA5941" w14:textId="77777777" w:rsidR="00102172" w:rsidRPr="009E722E" w:rsidRDefault="00102172" w:rsidP="00F64C59">
      <w:pPr>
        <w:pStyle w:val="Heading1"/>
        <w:spacing w:before="65" w:line="276" w:lineRule="auto"/>
        <w:ind w:left="810" w:right="1130"/>
        <w:rPr>
          <w:rFonts w:asciiTheme="majorHAnsi" w:hAnsiTheme="majorHAnsi" w:cstheme="minorHAnsi"/>
          <w:b w:val="0"/>
          <w:bCs w:val="0"/>
          <w:sz w:val="16"/>
        </w:rPr>
        <w:sectPr w:rsidR="00102172" w:rsidRPr="009E722E" w:rsidSect="006C64D8">
          <w:footerReference w:type="default" r:id="rId14"/>
          <w:pgSz w:w="11910" w:h="16840"/>
          <w:pgMar w:top="1100" w:right="220" w:bottom="960" w:left="480" w:header="0" w:footer="779" w:gutter="0"/>
          <w:cols w:space="720"/>
        </w:sectPr>
      </w:pPr>
    </w:p>
    <w:p w14:paraId="606EEAE1" w14:textId="2D4A45BB" w:rsidR="001900C6" w:rsidRPr="00FA4FCF" w:rsidRDefault="008156A3">
      <w:pPr>
        <w:pStyle w:val="BodyText"/>
        <w:rPr>
          <w:rFonts w:asciiTheme="majorHAnsi" w:hAnsiTheme="majorHAnsi" w:cstheme="minorHAnsi"/>
          <w:sz w:val="20"/>
          <w:lang w:val="mk-MK"/>
        </w:rPr>
      </w:pPr>
      <w:r>
        <w:rPr>
          <w:rFonts w:asciiTheme="majorHAnsi" w:hAnsiTheme="majorHAnsi" w:cstheme="minorHAnsi"/>
          <w:noProof/>
          <w:sz w:val="20"/>
          <w:lang w:val="mk-MK"/>
        </w:rPr>
        <w:lastRenderedPageBreak/>
        <w:drawing>
          <wp:inline distT="0" distB="0" distL="0" distR="0" wp14:anchorId="6D7D0AD1" wp14:editId="70028F8F">
            <wp:extent cx="10217150" cy="5287645"/>
            <wp:effectExtent l="0" t="0" r="0" b="0"/>
            <wp:docPr id="838376118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0217150" cy="528764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A359288" w14:textId="1561D640" w:rsidR="001900C6" w:rsidRPr="00FA4FCF" w:rsidRDefault="001900C6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14432840" w14:textId="77777777" w:rsidR="00282727" w:rsidRPr="00FA4FCF" w:rsidRDefault="00282727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6F6BE59B" w14:textId="77777777" w:rsidR="006122DF" w:rsidRPr="00FA4FCF" w:rsidRDefault="006122DF">
      <w:pPr>
        <w:pStyle w:val="BodyText"/>
        <w:rPr>
          <w:rFonts w:asciiTheme="majorHAnsi" w:hAnsiTheme="majorHAnsi" w:cstheme="minorHAnsi"/>
          <w:i/>
          <w:iCs/>
          <w:sz w:val="20"/>
          <w:lang w:val="mk-MK"/>
        </w:rPr>
      </w:pPr>
      <w:bookmarkStart w:id="2" w:name="_Hlk130560448"/>
    </w:p>
    <w:p w14:paraId="19545AA8" w14:textId="77777777" w:rsidR="00F64C59" w:rsidRPr="00C37200" w:rsidRDefault="00C37200">
      <w:pPr>
        <w:pStyle w:val="BodyText"/>
        <w:rPr>
          <w:rFonts w:asciiTheme="majorHAnsi" w:hAnsiTheme="majorHAnsi" w:cstheme="minorHAnsi"/>
          <w:i/>
          <w:iCs/>
          <w:sz w:val="20"/>
        </w:rPr>
        <w:sectPr w:rsidR="00F64C59" w:rsidRPr="00C37200" w:rsidSect="006C64D8">
          <w:type w:val="continuous"/>
          <w:pgSz w:w="16840" w:h="11910" w:orient="landscape"/>
          <w:pgMar w:top="216" w:right="245" w:bottom="475" w:left="475" w:header="0" w:footer="778" w:gutter="0"/>
          <w:cols w:space="720"/>
        </w:sectPr>
      </w:pPr>
      <w:r w:rsidRPr="00C37200">
        <w:rPr>
          <w:rFonts w:asciiTheme="majorHAnsi" w:hAnsiTheme="majorHAnsi" w:cstheme="minorHAnsi"/>
          <w:i/>
          <w:iCs/>
          <w:sz w:val="20"/>
          <w:lang w:val="mk-MK"/>
        </w:rPr>
        <w:t>Tabela është sipas formularit të përcaktuar të Ministrisë së Financave - në formatin e dhënë nga programi juaj softuer buxhetor.</w:t>
      </w:r>
    </w:p>
    <w:bookmarkEnd w:id="2"/>
    <w:p w14:paraId="54268F82" w14:textId="77777777" w:rsidR="001C41E5" w:rsidRPr="00FA4FCF" w:rsidRDefault="001C41E5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665C5C12" w14:textId="77777777" w:rsidR="001C41E5" w:rsidRPr="00FA4FCF" w:rsidRDefault="001C41E5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00450352" w14:textId="77777777" w:rsidR="001C41E5" w:rsidRPr="00FA4FCF" w:rsidRDefault="001C41E5">
      <w:pPr>
        <w:pStyle w:val="BodyText"/>
        <w:spacing w:before="6"/>
        <w:rPr>
          <w:rFonts w:asciiTheme="majorHAnsi" w:hAnsiTheme="majorHAnsi" w:cstheme="minorHAnsi"/>
          <w:sz w:val="38"/>
          <w:lang w:val="mk-MK"/>
        </w:rPr>
      </w:pPr>
    </w:p>
    <w:p w14:paraId="729D2007" w14:textId="77777777" w:rsidR="001C41E5" w:rsidRPr="00FA4FCF" w:rsidRDefault="00A80050">
      <w:pPr>
        <w:pStyle w:val="BodyText"/>
        <w:rPr>
          <w:rFonts w:asciiTheme="majorHAnsi" w:hAnsiTheme="majorHAnsi" w:cstheme="minorHAnsi"/>
          <w:b/>
          <w:sz w:val="20"/>
          <w:lang w:val="mk-MK"/>
        </w:rPr>
      </w:pPr>
      <w:r w:rsidRPr="00A80050">
        <w:rPr>
          <w:rFonts w:asciiTheme="majorHAnsi" w:hAnsiTheme="majorHAnsi" w:cstheme="minorHAnsi"/>
          <w:b/>
          <w:sz w:val="28"/>
          <w:szCs w:val="22"/>
          <w:u w:val="thick"/>
          <w:lang w:val="mk-MK"/>
        </w:rPr>
        <w:t>REALIZIMI I SHPENZIMEVE TË BASHKISË</w:t>
      </w:r>
    </w:p>
    <w:p w14:paraId="10E29213" w14:textId="77777777" w:rsidR="001C41E5" w:rsidRPr="00FA4FCF" w:rsidRDefault="001C41E5">
      <w:pPr>
        <w:pStyle w:val="BodyText"/>
        <w:rPr>
          <w:rFonts w:asciiTheme="majorHAnsi" w:hAnsiTheme="majorHAnsi" w:cstheme="minorHAnsi"/>
          <w:b/>
          <w:sz w:val="20"/>
          <w:lang w:val="mk-MK"/>
        </w:rPr>
      </w:pPr>
    </w:p>
    <w:p w14:paraId="5F0AA98F" w14:textId="29080854" w:rsidR="00A80050" w:rsidRDefault="00D73DBF" w:rsidP="009B7C32">
      <w:pPr>
        <w:pStyle w:val="BodyText"/>
        <w:spacing w:before="211"/>
        <w:ind w:left="630" w:right="1277" w:firstLine="180"/>
        <w:jc w:val="both"/>
        <w:rPr>
          <w:rFonts w:asciiTheme="majorHAnsi" w:hAnsiTheme="majorHAnsi" w:cstheme="minorHAnsi"/>
        </w:rPr>
      </w:pPr>
      <w:r>
        <w:rPr>
          <w:rFonts w:asciiTheme="majorHAnsi" w:hAnsiTheme="majorHAnsi" w:cstheme="minorHAnsi"/>
          <w:lang w:val="mk-MK"/>
        </w:rPr>
        <w:t>Për periudhën janar-</w:t>
      </w:r>
      <w:r w:rsidR="00363F50">
        <w:rPr>
          <w:rFonts w:asciiTheme="majorHAnsi" w:hAnsiTheme="majorHAnsi" w:cstheme="minorHAnsi"/>
        </w:rPr>
        <w:t>mars</w:t>
      </w:r>
      <w:r w:rsidR="00363F50">
        <w:rPr>
          <w:rFonts w:asciiTheme="majorHAnsi" w:hAnsiTheme="majorHAnsi" w:cstheme="minorHAnsi"/>
          <w:lang w:val="mk-MK"/>
        </w:rPr>
        <w:t xml:space="preserve"> 202</w:t>
      </w:r>
      <w:r w:rsidR="00892E19">
        <w:rPr>
          <w:rFonts w:asciiTheme="majorHAnsi" w:hAnsiTheme="majorHAnsi" w:cstheme="minorHAnsi"/>
        </w:rPr>
        <w:t>6</w:t>
      </w:r>
      <w:r w:rsidR="00A80050" w:rsidRPr="00A80050">
        <w:rPr>
          <w:rFonts w:asciiTheme="majorHAnsi" w:hAnsiTheme="majorHAnsi" w:cstheme="minorHAnsi"/>
          <w:lang w:val="mk-MK"/>
        </w:rPr>
        <w:t>, shpenzimet totale të Buxhetit të Komunës janë realizuar në vlerë pre</w:t>
      </w:r>
      <w:r>
        <w:rPr>
          <w:rFonts w:asciiTheme="majorHAnsi" w:hAnsiTheme="majorHAnsi" w:cstheme="minorHAnsi"/>
          <w:lang w:val="mk-MK"/>
        </w:rPr>
        <w:t xml:space="preserve">j </w:t>
      </w:r>
      <w:r w:rsidR="00363F50">
        <w:rPr>
          <w:rFonts w:asciiTheme="majorHAnsi" w:hAnsiTheme="majorHAnsi" w:cstheme="minorHAnsi"/>
        </w:rPr>
        <w:t>2</w:t>
      </w:r>
      <w:r w:rsidR="00892E19">
        <w:rPr>
          <w:rFonts w:asciiTheme="majorHAnsi" w:hAnsiTheme="majorHAnsi" w:cstheme="minorHAnsi"/>
        </w:rPr>
        <w:t>74</w:t>
      </w:r>
      <w:r w:rsidR="00363F50">
        <w:rPr>
          <w:rFonts w:asciiTheme="majorHAnsi" w:hAnsiTheme="majorHAnsi" w:cstheme="minorHAnsi"/>
        </w:rPr>
        <w:t>.</w:t>
      </w:r>
      <w:r w:rsidR="00892E19">
        <w:rPr>
          <w:rFonts w:asciiTheme="majorHAnsi" w:hAnsiTheme="majorHAnsi" w:cstheme="minorHAnsi"/>
        </w:rPr>
        <w:t>494</w:t>
      </w:r>
      <w:r w:rsidR="00363F50">
        <w:rPr>
          <w:rFonts w:asciiTheme="majorHAnsi" w:hAnsiTheme="majorHAnsi" w:cstheme="minorHAnsi"/>
        </w:rPr>
        <w:t>.</w:t>
      </w:r>
      <w:r w:rsidR="00892E19">
        <w:rPr>
          <w:rFonts w:asciiTheme="majorHAnsi" w:hAnsiTheme="majorHAnsi" w:cstheme="minorHAnsi"/>
        </w:rPr>
        <w:t>654</w:t>
      </w:r>
      <w:r>
        <w:rPr>
          <w:rFonts w:asciiTheme="majorHAnsi" w:hAnsiTheme="majorHAnsi" w:cstheme="minorHAnsi"/>
        </w:rPr>
        <w:t xml:space="preserve">,00 </w:t>
      </w:r>
      <w:r>
        <w:rPr>
          <w:rFonts w:asciiTheme="majorHAnsi" w:hAnsiTheme="majorHAnsi" w:cstheme="minorHAnsi"/>
          <w:lang w:val="mk-MK"/>
        </w:rPr>
        <w:t>denarë</w:t>
      </w:r>
      <w:r>
        <w:rPr>
          <w:rFonts w:asciiTheme="majorHAnsi" w:hAnsiTheme="majorHAnsi" w:cstheme="minorHAnsi"/>
        </w:rPr>
        <w:t xml:space="preserve">, </w:t>
      </w:r>
      <w:r w:rsidR="00A80050" w:rsidRPr="00A80050">
        <w:rPr>
          <w:rFonts w:asciiTheme="majorHAnsi" w:hAnsiTheme="majorHAnsi" w:cstheme="minorHAnsi"/>
          <w:lang w:val="mk-MK"/>
        </w:rPr>
        <w:t xml:space="preserve"> në raport me shpenzimet totale të planifikuara, të cilat për vitin 202</w:t>
      </w:r>
      <w:r w:rsidR="00892E19">
        <w:rPr>
          <w:rFonts w:asciiTheme="majorHAnsi" w:hAnsiTheme="majorHAnsi" w:cstheme="minorHAnsi"/>
        </w:rPr>
        <w:t>6</w:t>
      </w:r>
      <w:r>
        <w:rPr>
          <w:rFonts w:asciiTheme="majorHAnsi" w:hAnsiTheme="majorHAnsi" w:cstheme="minorHAnsi"/>
          <w:lang w:val="mk-MK"/>
        </w:rPr>
        <w:t xml:space="preserve"> arrijnë në </w:t>
      </w:r>
      <w:r w:rsidR="00363F50">
        <w:rPr>
          <w:rFonts w:asciiTheme="majorHAnsi" w:hAnsiTheme="majorHAnsi" w:cstheme="minorHAnsi"/>
        </w:rPr>
        <w:t>1.</w:t>
      </w:r>
      <w:r w:rsidR="00892E19">
        <w:rPr>
          <w:rFonts w:asciiTheme="majorHAnsi" w:hAnsiTheme="majorHAnsi" w:cstheme="minorHAnsi"/>
        </w:rPr>
        <w:t>350</w:t>
      </w:r>
      <w:r w:rsidR="00363F50">
        <w:rPr>
          <w:rFonts w:asciiTheme="majorHAnsi" w:hAnsiTheme="majorHAnsi" w:cstheme="minorHAnsi"/>
        </w:rPr>
        <w:t>.</w:t>
      </w:r>
      <w:r w:rsidR="00892E19">
        <w:rPr>
          <w:rFonts w:asciiTheme="majorHAnsi" w:hAnsiTheme="majorHAnsi" w:cstheme="minorHAnsi"/>
        </w:rPr>
        <w:t>629</w:t>
      </w:r>
      <w:r w:rsidR="00760670">
        <w:rPr>
          <w:rFonts w:asciiTheme="majorHAnsi" w:hAnsiTheme="majorHAnsi" w:cstheme="minorHAnsi"/>
        </w:rPr>
        <w:t>.00</w:t>
      </w:r>
      <w:r>
        <w:rPr>
          <w:rFonts w:asciiTheme="majorHAnsi" w:hAnsiTheme="majorHAnsi" w:cstheme="minorHAnsi"/>
        </w:rPr>
        <w:t>0,00</w:t>
      </w:r>
      <w:r w:rsidR="00A80050" w:rsidRPr="00A80050">
        <w:rPr>
          <w:rFonts w:asciiTheme="majorHAnsi" w:hAnsiTheme="majorHAnsi" w:cstheme="minorHAnsi"/>
          <w:lang w:val="mk-MK"/>
        </w:rPr>
        <w:t xml:space="preserve"> denarë.</w:t>
      </w:r>
    </w:p>
    <w:p w14:paraId="3717B7CE" w14:textId="77777777" w:rsidR="0097653B" w:rsidRPr="00D83D16" w:rsidRDefault="00D83D16" w:rsidP="009B7C32">
      <w:pPr>
        <w:pStyle w:val="BodyText"/>
        <w:spacing w:before="211"/>
        <w:ind w:left="630" w:right="1277" w:firstLine="180"/>
        <w:jc w:val="both"/>
        <w:rPr>
          <w:rFonts w:asciiTheme="majorHAnsi" w:hAnsiTheme="majorHAnsi" w:cstheme="minorHAnsi"/>
          <w:b/>
          <w:bCs/>
        </w:rPr>
      </w:pPr>
      <w:proofErr w:type="spellStart"/>
      <w:r w:rsidRPr="00D83D16">
        <w:rPr>
          <w:rFonts w:asciiTheme="majorHAnsi" w:hAnsiTheme="majorHAnsi" w:cstheme="minorHAnsi"/>
          <w:b/>
          <w:bCs/>
        </w:rPr>
        <w:t>Tabela</w:t>
      </w:r>
      <w:proofErr w:type="spellEnd"/>
      <w:r w:rsidRPr="00D83D16">
        <w:rPr>
          <w:rFonts w:asciiTheme="majorHAnsi" w:hAnsiTheme="majorHAnsi" w:cstheme="minorHAnsi"/>
          <w:b/>
          <w:bCs/>
        </w:rPr>
        <w:t xml:space="preserve"> nr. 3 (</w:t>
      </w:r>
      <w:proofErr w:type="spellStart"/>
      <w:r w:rsidRPr="00D83D16">
        <w:rPr>
          <w:rFonts w:asciiTheme="majorHAnsi" w:hAnsiTheme="majorHAnsi" w:cstheme="minorHAnsi"/>
          <w:b/>
          <w:bCs/>
        </w:rPr>
        <w:t>Realizimi</w:t>
      </w:r>
      <w:proofErr w:type="spellEnd"/>
      <w:r w:rsidRPr="00D83D16">
        <w:rPr>
          <w:rFonts w:asciiTheme="majorHAnsi" w:hAnsiTheme="majorHAnsi" w:cstheme="minorHAnsi"/>
          <w:b/>
          <w:bCs/>
        </w:rPr>
        <w:t xml:space="preserve"> </w:t>
      </w:r>
      <w:proofErr w:type="spellStart"/>
      <w:r w:rsidRPr="00D83D16">
        <w:rPr>
          <w:rFonts w:asciiTheme="majorHAnsi" w:hAnsiTheme="majorHAnsi" w:cstheme="minorHAnsi"/>
          <w:b/>
          <w:bCs/>
        </w:rPr>
        <w:t>i</w:t>
      </w:r>
      <w:proofErr w:type="spellEnd"/>
      <w:r w:rsidRPr="00D83D16">
        <w:rPr>
          <w:rFonts w:asciiTheme="majorHAnsi" w:hAnsiTheme="majorHAnsi" w:cstheme="minorHAnsi"/>
          <w:b/>
          <w:bCs/>
        </w:rPr>
        <w:t xml:space="preserve"> </w:t>
      </w:r>
      <w:proofErr w:type="spellStart"/>
      <w:r w:rsidRPr="00D83D16">
        <w:rPr>
          <w:rFonts w:asciiTheme="majorHAnsi" w:hAnsiTheme="majorHAnsi" w:cstheme="minorHAnsi"/>
          <w:b/>
          <w:bCs/>
        </w:rPr>
        <w:t>shpenzimeve</w:t>
      </w:r>
      <w:proofErr w:type="spellEnd"/>
      <w:r w:rsidRPr="00D83D16">
        <w:rPr>
          <w:rFonts w:asciiTheme="majorHAnsi" w:hAnsiTheme="majorHAnsi" w:cstheme="minorHAnsi"/>
          <w:b/>
          <w:bCs/>
        </w:rPr>
        <w:t xml:space="preserve"> </w:t>
      </w:r>
      <w:proofErr w:type="spellStart"/>
      <w:r w:rsidRPr="00D83D16">
        <w:rPr>
          <w:rFonts w:asciiTheme="majorHAnsi" w:hAnsiTheme="majorHAnsi" w:cstheme="minorHAnsi"/>
          <w:b/>
          <w:bCs/>
        </w:rPr>
        <w:t>totale</w:t>
      </w:r>
      <w:proofErr w:type="spellEnd"/>
      <w:r w:rsidRPr="00D83D16">
        <w:rPr>
          <w:rFonts w:asciiTheme="majorHAnsi" w:hAnsiTheme="majorHAnsi" w:cstheme="minorHAnsi"/>
          <w:b/>
          <w:bCs/>
        </w:rPr>
        <w:t xml:space="preserve"> </w:t>
      </w:r>
      <w:proofErr w:type="spellStart"/>
      <w:r w:rsidRPr="00D83D16">
        <w:rPr>
          <w:rFonts w:asciiTheme="majorHAnsi" w:hAnsiTheme="majorHAnsi" w:cstheme="minorHAnsi"/>
          <w:b/>
          <w:bCs/>
        </w:rPr>
        <w:t>sipas</w:t>
      </w:r>
      <w:proofErr w:type="spellEnd"/>
      <w:r w:rsidRPr="00D83D16">
        <w:rPr>
          <w:rFonts w:asciiTheme="majorHAnsi" w:hAnsiTheme="majorHAnsi" w:cstheme="minorHAnsi"/>
          <w:b/>
          <w:bCs/>
        </w:rPr>
        <w:t xml:space="preserve"> </w:t>
      </w:r>
      <w:proofErr w:type="spellStart"/>
      <w:r w:rsidRPr="00D83D16">
        <w:rPr>
          <w:rFonts w:asciiTheme="majorHAnsi" w:hAnsiTheme="majorHAnsi" w:cstheme="minorHAnsi"/>
          <w:b/>
          <w:bCs/>
        </w:rPr>
        <w:t>klasifikimit</w:t>
      </w:r>
      <w:proofErr w:type="spellEnd"/>
      <w:r w:rsidRPr="00D83D16">
        <w:rPr>
          <w:rFonts w:asciiTheme="majorHAnsi" w:hAnsiTheme="majorHAnsi" w:cstheme="minorHAnsi"/>
          <w:b/>
          <w:bCs/>
        </w:rPr>
        <w:t xml:space="preserve"> </w:t>
      </w:r>
      <w:proofErr w:type="spellStart"/>
      <w:r w:rsidRPr="00D83D16">
        <w:rPr>
          <w:rFonts w:asciiTheme="majorHAnsi" w:hAnsiTheme="majorHAnsi" w:cstheme="minorHAnsi"/>
          <w:b/>
          <w:bCs/>
        </w:rPr>
        <w:t>ekonomik</w:t>
      </w:r>
      <w:proofErr w:type="spellEnd"/>
      <w:r w:rsidRPr="00D83D16">
        <w:rPr>
          <w:rFonts w:asciiTheme="majorHAnsi" w:hAnsiTheme="majorHAnsi" w:cstheme="minorHAnsi"/>
          <w:b/>
          <w:bCs/>
        </w:rPr>
        <w:t>)</w:t>
      </w:r>
    </w:p>
    <w:tbl>
      <w:tblPr>
        <w:tblStyle w:val="GridTable5Dark-Accent11"/>
        <w:tblW w:w="10561" w:type="dxa"/>
        <w:tblInd w:w="265" w:type="dxa"/>
        <w:tblLook w:val="04A0" w:firstRow="1" w:lastRow="0" w:firstColumn="1" w:lastColumn="0" w:noHBand="0" w:noVBand="1"/>
      </w:tblPr>
      <w:tblGrid>
        <w:gridCol w:w="1510"/>
        <w:gridCol w:w="1570"/>
        <w:gridCol w:w="1570"/>
        <w:gridCol w:w="1403"/>
        <w:gridCol w:w="1258"/>
        <w:gridCol w:w="1540"/>
        <w:gridCol w:w="1710"/>
      </w:tblGrid>
      <w:tr w:rsidR="0037084E" w:rsidRPr="00FA4FCF" w14:paraId="134AD3BF" w14:textId="77777777" w:rsidTr="0037084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07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23F3200C" w14:textId="77777777" w:rsidR="0037084E" w:rsidRDefault="0037084E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Llojet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e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dalave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sipas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klasifikimit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ekonomik</w:t>
            </w:r>
            <w:proofErr w:type="spellEnd"/>
          </w:p>
        </w:tc>
        <w:tc>
          <w:tcPr>
            <w:tcW w:w="157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1212767" w14:textId="106C7CBF" w:rsidR="0037084E" w:rsidRDefault="0037084E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202</w:t>
            </w:r>
            <w:r w:rsidR="00014D89">
              <w:rPr>
                <w:rFonts w:ascii="Cambria" w:hAnsi="Cambria"/>
                <w:b w:val="0"/>
                <w:bCs w:val="0"/>
                <w:color w:val="000000"/>
              </w:rPr>
              <w:t>6</w:t>
            </w:r>
          </w:p>
        </w:tc>
        <w:tc>
          <w:tcPr>
            <w:tcW w:w="157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2FF1795A" w14:textId="1B3E7FA9" w:rsidR="0037084E" w:rsidRDefault="0037084E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014D89">
              <w:rPr>
                <w:rFonts w:ascii="Cambria" w:hAnsi="Cambria"/>
                <w:b w:val="0"/>
                <w:bCs w:val="0"/>
                <w:color w:val="000000"/>
              </w:rPr>
              <w:t>6</w:t>
            </w:r>
          </w:p>
        </w:tc>
        <w:tc>
          <w:tcPr>
            <w:tcW w:w="140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5DC950DA" w14:textId="65F93EB5" w:rsidR="0037084E" w:rsidRDefault="0037084E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014D89">
              <w:rPr>
                <w:rFonts w:ascii="Cambria" w:hAnsi="Cambria"/>
                <w:b w:val="0"/>
                <w:bCs w:val="0"/>
                <w:color w:val="000000"/>
              </w:rPr>
              <w:t>5</w:t>
            </w:r>
          </w:p>
        </w:tc>
        <w:tc>
          <w:tcPr>
            <w:tcW w:w="125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0F2FAF43" w14:textId="298F3278" w:rsidR="0037084E" w:rsidRDefault="0037084E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014D89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/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014D89">
              <w:rPr>
                <w:rFonts w:ascii="Cambria" w:hAnsi="Cambria"/>
                <w:b w:val="0"/>
                <w:bCs w:val="0"/>
                <w:color w:val="000000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krahasuar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%)</w:t>
            </w:r>
          </w:p>
        </w:tc>
        <w:tc>
          <w:tcPr>
            <w:tcW w:w="15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33635EAE" w14:textId="2E6CCC56" w:rsidR="0037084E" w:rsidRDefault="0037084E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Realizimi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Kuartalit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I 202</w:t>
            </w:r>
            <w:r w:rsidR="00014D89">
              <w:rPr>
                <w:rFonts w:ascii="Cambria" w:hAnsi="Cambria"/>
                <w:b w:val="0"/>
                <w:bCs w:val="0"/>
                <w:color w:val="000000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(%)</w:t>
            </w:r>
          </w:p>
        </w:tc>
        <w:tc>
          <w:tcPr>
            <w:tcW w:w="17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0633FBAD" w14:textId="77777777" w:rsidR="0037084E" w:rsidRDefault="0037084E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Mbetet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për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realizim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nga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den.)</w:t>
            </w:r>
          </w:p>
        </w:tc>
      </w:tr>
      <w:tr w:rsidR="00014D89" w:rsidRPr="00FA4FCF" w14:paraId="73E9FD10" w14:textId="77777777" w:rsidTr="00BB51F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tcBorders>
              <w:top w:val="single" w:sz="4" w:space="0" w:color="auto"/>
            </w:tcBorders>
            <w:vAlign w:val="center"/>
            <w:hideMark/>
          </w:tcPr>
          <w:p w14:paraId="38AA0D32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Rrogat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kompenzimet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EC90397" w14:textId="0CAF9406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780.424.000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309B9C30" w14:textId="78BA675E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193.143.091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5CC3994E" w14:textId="3B5EA2A6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183.318.812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6DD2432" w14:textId="6983CA09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5,36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CC26A5A" w14:textId="67B46A54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24,75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4976F6E1" w14:textId="74731E95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587.280.909 </w:t>
            </w:r>
          </w:p>
        </w:tc>
      </w:tr>
      <w:tr w:rsidR="00014D89" w:rsidRPr="00FA4FCF" w14:paraId="4CA4A754" w14:textId="77777777" w:rsidTr="00BB51F9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  <w:hideMark/>
          </w:tcPr>
          <w:p w14:paraId="729E3B28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Rezervat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shpenzimet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e pa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definuara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3B50608C" w14:textId="01407407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1.200.000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1594ADCF" w14:textId="186F129C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03DC949A" w14:textId="731E9173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403D867A" w14:textId="10A1691D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135CC872" w14:textId="076C9B98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98273E2" w14:textId="63BBB93F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1.200.000 </w:t>
            </w:r>
          </w:p>
        </w:tc>
      </w:tr>
      <w:tr w:rsidR="00014D89" w:rsidRPr="00FA4FCF" w14:paraId="08FAC719" w14:textId="77777777" w:rsidTr="00BB51F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  <w:hideMark/>
          </w:tcPr>
          <w:p w14:paraId="63B40F84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Stoqet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shërbimet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DC4182B" w14:textId="31B7ABE5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187.635.000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36DFDB99" w14:textId="2FFEC97F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20.808.092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44F85C57" w14:textId="71925702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26.444.736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06FB54B1" w14:textId="0415CDC0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-21,31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72ECD108" w14:textId="629EC0B7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11,09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021C0BBB" w14:textId="55806997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166.826.908 </w:t>
            </w:r>
          </w:p>
        </w:tc>
      </w:tr>
      <w:tr w:rsidR="00014D89" w:rsidRPr="00FA4FCF" w14:paraId="4F27EE91" w14:textId="77777777" w:rsidTr="00BB51F9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  <w:hideMark/>
          </w:tcPr>
          <w:p w14:paraId="17B4CC79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Pagesat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e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interesit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0E1505E2" w14:textId="020DFAE0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578F61B7" w14:textId="4B6C1438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32A48AED" w14:textId="0593EE4A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6D72755F" w14:textId="21F0799E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5B0D9E18" w14:textId="55BD6D8B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3476DDCE" w14:textId="76126C41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     -   </w:t>
            </w:r>
          </w:p>
        </w:tc>
      </w:tr>
      <w:tr w:rsidR="00014D89" w:rsidRPr="00FA4FCF" w14:paraId="3EAF3BF2" w14:textId="77777777" w:rsidTr="00BB51F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  <w:hideMark/>
          </w:tcPr>
          <w:p w14:paraId="49F81C7F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Subvencionet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transferet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4E6A1C96" w14:textId="32BB6F2D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88.859.000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7D78846" w14:textId="60134B4A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17.410.217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0293C0D9" w14:textId="26891525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15.922.152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7959E905" w14:textId="48046216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9,35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094D5AC2" w14:textId="39B532AD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19,59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779F8B48" w14:textId="19B6054E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71.448.783 </w:t>
            </w:r>
          </w:p>
        </w:tc>
      </w:tr>
      <w:tr w:rsidR="00014D89" w:rsidRPr="00FA4FCF" w14:paraId="5C34D979" w14:textId="77777777" w:rsidTr="00BB51F9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  <w:hideMark/>
          </w:tcPr>
          <w:p w14:paraId="639B973E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Beneficionet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sociale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630607AD" w14:textId="6203B6D0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1.200.000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79617619" w14:textId="037B45EA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181.891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2AFC9FC2" w14:textId="4D11F349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96.000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3889A6ED" w14:textId="0B50C710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89,47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13D59696" w14:textId="2C5EF405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15,16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03FEACB9" w14:textId="6FE8AE6D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1.018.109 </w:t>
            </w:r>
          </w:p>
        </w:tc>
      </w:tr>
      <w:tr w:rsidR="00014D89" w:rsidRPr="00FA4FCF" w14:paraId="649E0F69" w14:textId="77777777" w:rsidTr="00BB51F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</w:tcPr>
          <w:p w14:paraId="7287CD7F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Shpenzimte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kapitale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EE37978" w14:textId="4525656A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290.711.000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57B7E601" w14:textId="77013C4A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42.951.363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44FFA667" w14:textId="2181CBB5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13.050.706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1E9FA8CB" w14:textId="7AC03AEB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229,11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6E1B3262" w14:textId="34FDC4AC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14,77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2468D41D" w14:textId="61C38921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247.759.637 </w:t>
            </w:r>
          </w:p>
        </w:tc>
      </w:tr>
      <w:tr w:rsidR="00014D89" w:rsidRPr="00FA4FCF" w14:paraId="1AA8E395" w14:textId="77777777" w:rsidTr="00BB51F9">
        <w:trPr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</w:tcPr>
          <w:p w14:paraId="1EC215CC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Pagesa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e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kryegjës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16CB071B" w14:textId="6C3FB1DD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600.000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vAlign w:val="center"/>
          </w:tcPr>
          <w:p w14:paraId="05DC620A" w14:textId="64402089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DBE5F1"/>
            <w:noWrap/>
            <w:vAlign w:val="center"/>
          </w:tcPr>
          <w:p w14:paraId="72A9DB31" w14:textId="59E2A0FD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vAlign w:val="center"/>
          </w:tcPr>
          <w:p w14:paraId="794AE487" w14:textId="48FAEA27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FFFFFF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492E0774" w14:textId="5B94050A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FFFFFF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05E0C316" w14:textId="7DEC6DAA" w:rsidR="00014D89" w:rsidRDefault="00014D89" w:rsidP="00014D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600.000 </w:t>
            </w:r>
          </w:p>
        </w:tc>
      </w:tr>
      <w:tr w:rsidR="00014D89" w:rsidRPr="00FA4FCF" w14:paraId="6667FC83" w14:textId="77777777" w:rsidTr="00BB51F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0" w:type="dxa"/>
            <w:vAlign w:val="center"/>
          </w:tcPr>
          <w:p w14:paraId="5C2F94A2" w14:textId="77777777" w:rsidR="00014D89" w:rsidRDefault="00014D89" w:rsidP="00014D89">
            <w:pPr>
              <w:rPr>
                <w:rFonts w:ascii="Cambria" w:hAnsi="Cambria"/>
                <w:color w:val="000000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Gjithsej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</w:rPr>
              <w:t>dalat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2865EBF6" w14:textId="6B0E66C4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1.350.629.000 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6919FF6D" w14:textId="0B1A98D8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274.494.654 </w:t>
            </w:r>
          </w:p>
        </w:tc>
        <w:tc>
          <w:tcPr>
            <w:tcW w:w="1403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2568E83E" w14:textId="6F492266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238.832.406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vAlign w:val="center"/>
          </w:tcPr>
          <w:p w14:paraId="44A25EBA" w14:textId="6326533E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14,93</w:t>
            </w:r>
          </w:p>
        </w:tc>
        <w:tc>
          <w:tcPr>
            <w:tcW w:w="1540" w:type="dxa"/>
            <w:tcBorders>
              <w:top w:val="nil"/>
              <w:left w:val="nil"/>
              <w:bottom w:val="single" w:sz="8" w:space="0" w:color="auto"/>
              <w:right w:val="single" w:sz="8" w:space="0" w:color="FFFFFF"/>
            </w:tcBorders>
            <w:shd w:val="clear" w:color="000000" w:fill="B8CCE4"/>
            <w:noWrap/>
            <w:vAlign w:val="center"/>
          </w:tcPr>
          <w:p w14:paraId="2418D4FF" w14:textId="4F8B018C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20,32</w:t>
            </w:r>
          </w:p>
        </w:tc>
        <w:tc>
          <w:tcPr>
            <w:tcW w:w="1710" w:type="dxa"/>
            <w:tcBorders>
              <w:top w:val="nil"/>
              <w:left w:val="nil"/>
              <w:bottom w:val="single" w:sz="8" w:space="0" w:color="auto"/>
              <w:right w:val="single" w:sz="8" w:space="0" w:color="auto"/>
            </w:tcBorders>
            <w:shd w:val="clear" w:color="000000" w:fill="B8CCE4"/>
            <w:noWrap/>
            <w:vAlign w:val="center"/>
          </w:tcPr>
          <w:p w14:paraId="67B002CA" w14:textId="50993CE1" w:rsidR="00014D89" w:rsidRDefault="00014D89" w:rsidP="00014D8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1.076.134.346 </w:t>
            </w:r>
          </w:p>
        </w:tc>
      </w:tr>
    </w:tbl>
    <w:p w14:paraId="3E4F1478" w14:textId="77777777" w:rsidR="00A338DA" w:rsidRPr="00FA4FCF" w:rsidRDefault="00A338DA" w:rsidP="00A338DA">
      <w:pPr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7AD10220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3F4B9137" w14:textId="107E4999" w:rsidR="00A338DA" w:rsidRDefault="00A80050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</w:rPr>
      </w:pP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Realizimi i shpenzimeve për paga dhe pë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rfitime të bashkisë është 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2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4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75</w:t>
      </w:r>
      <w:r w:rsidR="005A6A5B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dhe është rritur me 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5.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36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p.p. në raport me t</w:t>
      </w:r>
      <w:r w:rsidR="000D2679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ë njëjtën periudhë nga viti 202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5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 (Tabela nr. 3)</w:t>
      </w:r>
    </w:p>
    <w:p w14:paraId="510ED41B" w14:textId="77777777" w:rsidR="00A80050" w:rsidRPr="00A80050" w:rsidRDefault="00A80050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</w:rPr>
      </w:pPr>
    </w:p>
    <w:p w14:paraId="40EBE394" w14:textId="32E7F27F" w:rsidR="00A338DA" w:rsidRPr="00FA4FCF" w:rsidRDefault="00A80050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Realizimi i shpenzimeve për mallra dhe 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shërbime të komunës është 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1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1</w:t>
      </w:r>
      <w:r w:rsidR="00624960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09</w:t>
      </w:r>
      <w:r w:rsidR="005A6A5B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dhe është 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ulur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me 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2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1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31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p.p. në raport me t</w:t>
      </w:r>
      <w:r w:rsidR="000D2679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ë njëjtën periudhë nga viti 202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4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 (Tabela nr. 3)</w:t>
      </w:r>
    </w:p>
    <w:p w14:paraId="34868174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27210D11" w14:textId="168A5E82" w:rsidR="00A338DA" w:rsidRPr="00FA4FCF" w:rsidRDefault="00A80050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Realizimi i shpenzimeve për subvencione dhe tr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ansferta të komunës është 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19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59</w:t>
      </w:r>
      <w:r w:rsidR="000D2679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dhe është 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rritur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me 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9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35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p.p. në raport me t</w:t>
      </w:r>
      <w:r w:rsidR="000D2679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ë njëjtën periudhë nga viti 202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4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 (Tabela nr. 3)</w:t>
      </w:r>
    </w:p>
    <w:p w14:paraId="39FF1B6B" w14:textId="77777777" w:rsidR="00A338DA" w:rsidRPr="00FA4FCF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0ACBB456" w14:textId="7A47600D" w:rsidR="00A338DA" w:rsidRPr="00FA4FCF" w:rsidRDefault="00A80050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Realizimi i shpenzimeve 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kapitale të komunës është 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14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77</w:t>
      </w:r>
      <w:r w:rsidR="005A6A5B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dhe është 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rritur</w:t>
      </w:r>
      <w:r w:rsidR="005A6A5B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me 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229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CE7ECC">
        <w:rPr>
          <w:rFonts w:asciiTheme="majorHAnsi" w:hAnsiTheme="majorHAnsi" w:cstheme="minorHAnsi"/>
          <w:iCs/>
          <w:noProof/>
          <w:sz w:val="24"/>
          <w:szCs w:val="24"/>
        </w:rPr>
        <w:t>1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1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p.p. në raport me t</w:t>
      </w:r>
      <w:r w:rsidR="000D2679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ë njëjtën periudhë nga viti 202</w:t>
      </w:r>
      <w:r w:rsidR="000D2679">
        <w:rPr>
          <w:rFonts w:asciiTheme="majorHAnsi" w:hAnsiTheme="majorHAnsi" w:cstheme="minorHAnsi"/>
          <w:iCs/>
          <w:noProof/>
          <w:sz w:val="24"/>
          <w:szCs w:val="24"/>
        </w:rPr>
        <w:t>4</w:t>
      </w:r>
      <w:r w:rsidRPr="00A8005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 (Tabela nr. 3)</w:t>
      </w:r>
    </w:p>
    <w:p w14:paraId="43D20043" w14:textId="77777777" w:rsidR="00F64C59" w:rsidRPr="00FA4FCF" w:rsidRDefault="00F64C59">
      <w:pPr>
        <w:rPr>
          <w:rFonts w:asciiTheme="majorHAnsi" w:hAnsiTheme="majorHAnsi" w:cstheme="minorHAnsi"/>
          <w:sz w:val="26"/>
          <w:lang w:val="mk-MK"/>
        </w:rPr>
        <w:sectPr w:rsidR="00F64C59" w:rsidRPr="00FA4FCF" w:rsidSect="006C64D8">
          <w:pgSz w:w="11910" w:h="16840"/>
          <w:pgMar w:top="640" w:right="220" w:bottom="960" w:left="480" w:header="0" w:footer="779" w:gutter="0"/>
          <w:cols w:space="720"/>
        </w:sectPr>
      </w:pPr>
    </w:p>
    <w:p w14:paraId="6A60ECF1" w14:textId="53E38C79" w:rsidR="00F64C59" w:rsidRPr="00FA4FCF" w:rsidRDefault="00F610EA">
      <w:pPr>
        <w:rPr>
          <w:rFonts w:asciiTheme="majorHAnsi" w:hAnsiTheme="majorHAnsi" w:cstheme="minorHAnsi"/>
          <w:sz w:val="26"/>
          <w:lang w:val="mk-MK"/>
        </w:rPr>
      </w:pPr>
      <w:r>
        <w:rPr>
          <w:rFonts w:asciiTheme="majorHAnsi" w:hAnsiTheme="majorHAnsi" w:cstheme="minorHAnsi"/>
          <w:noProof/>
          <w:sz w:val="26"/>
          <w:lang w:val="mk-MK"/>
        </w:rPr>
        <w:lastRenderedPageBreak/>
        <w:drawing>
          <wp:inline distT="0" distB="0" distL="0" distR="0" wp14:anchorId="6CE64E21" wp14:editId="797D383E">
            <wp:extent cx="9668510" cy="5048885"/>
            <wp:effectExtent l="0" t="0" r="0" b="0"/>
            <wp:docPr id="38623164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668510" cy="504888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236EDB41" w14:textId="5B90D1CD" w:rsidR="00DD760D" w:rsidRPr="00FA4FCF" w:rsidRDefault="00DD760D">
      <w:pPr>
        <w:rPr>
          <w:rFonts w:asciiTheme="majorHAnsi" w:hAnsiTheme="majorHAnsi" w:cstheme="minorHAnsi"/>
          <w:sz w:val="26"/>
          <w:lang w:val="mk-MK"/>
        </w:rPr>
      </w:pPr>
    </w:p>
    <w:p w14:paraId="6EDE1032" w14:textId="77777777" w:rsidR="00DD760D" w:rsidRPr="00FA4FCF" w:rsidRDefault="00DD760D">
      <w:pPr>
        <w:rPr>
          <w:rFonts w:asciiTheme="majorHAnsi" w:hAnsiTheme="majorHAnsi" w:cstheme="minorHAnsi"/>
          <w:sz w:val="26"/>
          <w:lang w:val="mk-MK"/>
        </w:rPr>
      </w:pPr>
    </w:p>
    <w:p w14:paraId="58204839" w14:textId="77777777" w:rsidR="00DD760D" w:rsidRPr="00FA4FCF" w:rsidRDefault="00DD760D">
      <w:pPr>
        <w:rPr>
          <w:rFonts w:asciiTheme="majorHAnsi" w:hAnsiTheme="majorHAnsi" w:cstheme="minorHAnsi"/>
          <w:sz w:val="26"/>
          <w:lang w:val="mk-MK"/>
        </w:rPr>
      </w:pPr>
    </w:p>
    <w:p w14:paraId="697F887F" w14:textId="77777777" w:rsidR="00052974" w:rsidRPr="00D83D16" w:rsidRDefault="00D83D16">
      <w:pPr>
        <w:rPr>
          <w:rFonts w:asciiTheme="majorHAnsi" w:hAnsiTheme="majorHAnsi" w:cstheme="minorHAnsi"/>
          <w:sz w:val="26"/>
        </w:rPr>
        <w:sectPr w:rsidR="00052974" w:rsidRPr="00D83D16" w:rsidSect="006C64D8">
          <w:pgSz w:w="16840" w:h="11910" w:orient="landscape"/>
          <w:pgMar w:top="216" w:right="965" w:bottom="475" w:left="634" w:header="0" w:footer="778" w:gutter="0"/>
          <w:cols w:space="720"/>
        </w:sectPr>
      </w:pPr>
      <w:r w:rsidRPr="00D83D16">
        <w:t xml:space="preserve"> </w:t>
      </w:r>
      <w:r w:rsidRPr="00D83D16">
        <w:rPr>
          <w:rFonts w:asciiTheme="majorHAnsi" w:hAnsiTheme="majorHAnsi" w:cstheme="minorHAnsi"/>
          <w:sz w:val="20"/>
          <w:lang w:val="mk-MK"/>
        </w:rPr>
        <w:t>Kjo tabelë është në përputhje me formularin e përcaktuar të Ministrisë së Financave në formatin e ofruar nga programi juaj softuer buxhetor.</w:t>
      </w:r>
    </w:p>
    <w:p w14:paraId="5CA46F83" w14:textId="77777777" w:rsidR="00F64C59" w:rsidRPr="00FA4FCF" w:rsidRDefault="00F64C59" w:rsidP="00F64C59">
      <w:pPr>
        <w:rPr>
          <w:rFonts w:asciiTheme="majorHAnsi" w:hAnsiTheme="majorHAnsi" w:cstheme="minorHAnsi"/>
          <w:lang w:val="mk-MK"/>
        </w:rPr>
      </w:pPr>
    </w:p>
    <w:p w14:paraId="2B56ECB4" w14:textId="77777777" w:rsidR="00A338DA" w:rsidRPr="00FA4FCF" w:rsidRDefault="00A338DA" w:rsidP="00F64C59">
      <w:pPr>
        <w:ind w:right="590"/>
        <w:rPr>
          <w:rFonts w:asciiTheme="majorHAnsi" w:hAnsiTheme="majorHAnsi" w:cstheme="minorHAnsi"/>
          <w:lang w:val="mk-MK"/>
        </w:rPr>
      </w:pPr>
    </w:p>
    <w:p w14:paraId="40C36F63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2494F312" w14:textId="77777777" w:rsidR="00A80050" w:rsidRPr="007A1C02" w:rsidRDefault="00A80050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Shumat më të mëdha të shpenzimeve në seksionin e mallrave dhe shërbimeve realizohen për (radhohen dy deri në tre artikuj me shumat më të larta dhe tregohet përqindja e realizimit të tyre - nëse është e nevojshme mund të bëhet një elaborim i duhur sipas tyre):</w:t>
      </w:r>
    </w:p>
    <w:p w14:paraId="013DC5AC" w14:textId="7FDB5A79" w:rsidR="00A80050" w:rsidRPr="007A1C02" w:rsidRDefault="00CD2071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423120</w:t>
      </w:r>
      <w:r w:rsidR="00C458DA" w:rsidRPr="007A1C02">
        <w:rPr>
          <w:rFonts w:asciiTheme="majorHAnsi" w:hAnsiTheme="majorHAnsi" w:cstheme="minorHAnsi"/>
          <w:iCs/>
          <w:noProof/>
          <w:sz w:val="24"/>
          <w:szCs w:val="24"/>
        </w:rPr>
        <w:t>(revista, gazeta dhe publikime tjera)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-E0</w:t>
      </w: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realizim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17</w:t>
      </w:r>
      <w:r w:rsidR="007A1C02" w:rsidRPr="007A1C02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33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39D4F994" w14:textId="56D65090" w:rsidR="00A80050" w:rsidRPr="007A1C02" w:rsidRDefault="007A1C02" w:rsidP="007A1C02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4232</w:t>
      </w:r>
      <w:r w:rsidR="00CD2071" w:rsidRPr="007A1C02">
        <w:rPr>
          <w:rFonts w:asciiTheme="majorHAnsi" w:hAnsiTheme="majorHAnsi" w:cstheme="minorHAnsi"/>
          <w:iCs/>
          <w:noProof/>
          <w:sz w:val="24"/>
          <w:szCs w:val="24"/>
        </w:rPr>
        <w:t>10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(,atrijale per AOP</w:t>
      </w:r>
      <w:r w:rsidR="00C458DA" w:rsidRPr="007A1C02">
        <w:rPr>
          <w:rFonts w:asciiTheme="majorHAnsi" w:hAnsiTheme="majorHAnsi" w:cstheme="minorHAnsi"/>
          <w:iCs/>
          <w:noProof/>
          <w:sz w:val="24"/>
          <w:szCs w:val="24"/>
        </w:rPr>
        <w:t>)</w:t>
      </w:r>
      <w:r w:rsidR="00CD2071" w:rsidRPr="007A1C02">
        <w:rPr>
          <w:rFonts w:asciiTheme="majorHAnsi" w:hAnsiTheme="majorHAnsi" w:cstheme="minorHAnsi"/>
          <w:iCs/>
          <w:noProof/>
          <w:sz w:val="24"/>
          <w:szCs w:val="24"/>
        </w:rPr>
        <w:t>-E0</w:t>
      </w:r>
      <w:r w:rsidR="00CD2071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realizim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37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43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3A776F0B" w14:textId="33DDFBE2" w:rsidR="00A338DA" w:rsidRPr="007A1C02" w:rsidRDefault="00CD2071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42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3590</w:t>
      </w:r>
      <w:r w:rsidR="00C458DA" w:rsidRPr="007A1C02">
        <w:rPr>
          <w:rFonts w:asciiTheme="majorHAnsi" w:hAnsiTheme="majorHAnsi" w:cstheme="minorHAnsi"/>
          <w:iCs/>
          <w:noProof/>
          <w:sz w:val="24"/>
          <w:szCs w:val="24"/>
        </w:rPr>
        <w:t>(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uniforma</w:t>
      </w:r>
      <w:r w:rsidR="00C458DA" w:rsidRPr="007A1C02">
        <w:rPr>
          <w:rFonts w:asciiTheme="majorHAnsi" w:hAnsiTheme="majorHAnsi" w:cstheme="minorHAnsi"/>
          <w:iCs/>
          <w:noProof/>
          <w:sz w:val="24"/>
          <w:szCs w:val="24"/>
        </w:rPr>
        <w:t>)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-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W0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 realizim </w:t>
      </w:r>
      <w:r w:rsidR="007A1C02" w:rsidRPr="007A1C02">
        <w:rPr>
          <w:rFonts w:asciiTheme="majorHAnsi" w:hAnsiTheme="majorHAnsi" w:cstheme="minorHAnsi"/>
          <w:iCs/>
          <w:noProof/>
          <w:sz w:val="24"/>
          <w:szCs w:val="24"/>
        </w:rPr>
        <w:t xml:space="preserve"> 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78</w:t>
      </w:r>
      <w:r w:rsidR="007A1C02" w:rsidRPr="007A1C02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59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12EBDADB" w14:textId="77777777" w:rsidR="00A338DA" w:rsidRPr="00F42986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color w:val="FF0000"/>
          <w:sz w:val="24"/>
          <w:szCs w:val="24"/>
          <w:lang w:val="mk-MK"/>
        </w:rPr>
      </w:pPr>
    </w:p>
    <w:p w14:paraId="7D37BF93" w14:textId="77777777" w:rsidR="00A80050" w:rsidRPr="007A1C02" w:rsidRDefault="00A80050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Janë realizuar shumat më të mëdha të shpenzimeve në fushën e subvencioneve dhe transfereve (shënohen dy deri në tre zëra me shumat më të larta dhe tregohet përqindja e realizimit të tyre).</w:t>
      </w:r>
    </w:p>
    <w:p w14:paraId="5EBD5732" w14:textId="63763163" w:rsidR="00A80050" w:rsidRPr="007A1C02" w:rsidRDefault="00E4258A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464110</w:t>
      </w:r>
      <w:r w:rsidR="00C458DA" w:rsidRPr="007A1C02">
        <w:rPr>
          <w:rFonts w:asciiTheme="majorHAnsi" w:hAnsiTheme="majorHAnsi" w:cstheme="minorHAnsi"/>
          <w:iCs/>
          <w:noProof/>
          <w:sz w:val="24"/>
          <w:szCs w:val="24"/>
        </w:rPr>
        <w:t>(bursa për studenta)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-A0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realizim </w:t>
      </w: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24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20C70F7A" w14:textId="20D0C527" w:rsidR="00A338DA" w:rsidRPr="007A1C02" w:rsidRDefault="00E4258A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464910</w:t>
      </w:r>
      <w:r w:rsidR="00C458DA" w:rsidRPr="007A1C02">
        <w:rPr>
          <w:rFonts w:asciiTheme="majorHAnsi" w:hAnsiTheme="majorHAnsi" w:cstheme="minorHAnsi"/>
          <w:iCs/>
          <w:noProof/>
          <w:sz w:val="24"/>
          <w:szCs w:val="24"/>
        </w:rPr>
        <w:t>(pagesa në lidhje me vendimet gjyqsore)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-E0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realizim </w:t>
      </w: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30</w:t>
      </w:r>
      <w:r w:rsidR="007A1C02" w:rsidRPr="007A1C02">
        <w:rPr>
          <w:rFonts w:asciiTheme="majorHAnsi" w:hAnsiTheme="majorHAnsi" w:cstheme="minorHAnsi"/>
          <w:iCs/>
          <w:noProof/>
          <w:sz w:val="24"/>
          <w:szCs w:val="24"/>
        </w:rPr>
        <w:t>.3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4</w:t>
      </w:r>
      <w:r w:rsidR="00A80050"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0FA98DE5" w14:textId="7C7DF3A0" w:rsidR="00E4258A" w:rsidRPr="007A1C02" w:rsidRDefault="00E4258A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</w:rPr>
      </w:pP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 xml:space="preserve">  464990</w:t>
      </w:r>
      <w:r w:rsidR="00C458DA" w:rsidRPr="007A1C02">
        <w:rPr>
          <w:rFonts w:asciiTheme="majorHAnsi" w:hAnsiTheme="majorHAnsi" w:cstheme="minorHAnsi"/>
          <w:iCs/>
          <w:noProof/>
          <w:sz w:val="24"/>
          <w:szCs w:val="24"/>
        </w:rPr>
        <w:t>(transfere të tjera)</w:t>
      </w:r>
      <w:r w:rsidRPr="007A1C02">
        <w:rPr>
          <w:rFonts w:asciiTheme="majorHAnsi" w:hAnsiTheme="majorHAnsi" w:cstheme="minorHAnsi"/>
          <w:iCs/>
          <w:noProof/>
          <w:sz w:val="24"/>
          <w:szCs w:val="24"/>
        </w:rPr>
        <w:t>-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E0</w:t>
      </w: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realizim 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40</w:t>
      </w:r>
      <w:r w:rsidR="007A1C02" w:rsidRPr="007A1C02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39</w:t>
      </w:r>
      <w:r w:rsidRPr="007A1C0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76B5441C" w14:textId="77777777" w:rsidR="00A338DA" w:rsidRPr="007A1C02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</w:p>
    <w:p w14:paraId="2302CFAC" w14:textId="77777777" w:rsidR="00A80050" w:rsidRPr="002305DA" w:rsidRDefault="00A80050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Shumat më të mëdha të shpenzimeve në seksionin e përfitimeve sociale janë realizuar për (radhohen dy deri në tre zëra me shumat më të larta dhe renditet përqindja e realizimit të tyre).</w:t>
      </w:r>
    </w:p>
    <w:p w14:paraId="3DE5C9BC" w14:textId="6D69736E" w:rsidR="00A80050" w:rsidRPr="002305DA" w:rsidRDefault="00D40D1B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 </w:t>
      </w: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471990</w:t>
      </w:r>
      <w:r w:rsidR="00C458DA" w:rsidRPr="002305DA">
        <w:rPr>
          <w:rFonts w:asciiTheme="majorHAnsi" w:hAnsiTheme="majorHAnsi" w:cstheme="minorHAnsi"/>
          <w:iCs/>
          <w:noProof/>
          <w:sz w:val="24"/>
          <w:szCs w:val="24"/>
        </w:rPr>
        <w:t>(ndihma tjera sociale)</w:t>
      </w: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-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V3</w:t>
      </w:r>
      <w:r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realizim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30.32</w:t>
      </w:r>
      <w:r w:rsidR="00B80A5A" w:rsidRPr="002305DA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A80050"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3378F961" w14:textId="77777777" w:rsidR="00A338DA" w:rsidRPr="00F42986" w:rsidRDefault="00A338DA" w:rsidP="00A338DA">
      <w:pPr>
        <w:ind w:left="360" w:right="860"/>
        <w:jc w:val="both"/>
        <w:rPr>
          <w:rFonts w:asciiTheme="majorHAnsi" w:hAnsiTheme="majorHAnsi" w:cstheme="minorHAnsi"/>
          <w:iCs/>
          <w:noProof/>
          <w:color w:val="FF0000"/>
          <w:sz w:val="24"/>
          <w:szCs w:val="24"/>
          <w:lang w:val="mk-MK"/>
        </w:rPr>
      </w:pPr>
    </w:p>
    <w:p w14:paraId="4303CE09" w14:textId="77777777" w:rsidR="00A80050" w:rsidRPr="002305DA" w:rsidRDefault="00A80050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Shumat më të mëdha të shpenzimeve në pjesën e shpenzimeve kapitale janë realizuar për (shënohen dy deri tre zëra me shumat më të larta dhe tregohet përqindja e realizimit të tyre).</w:t>
      </w:r>
    </w:p>
    <w:p w14:paraId="04041A45" w14:textId="171A3CDE" w:rsidR="00A80050" w:rsidRPr="002305DA" w:rsidRDefault="002305DA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4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82130</w:t>
      </w: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(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rekonstruim i rr.lokale</w:t>
      </w:r>
      <w:r w:rsidR="00C458DA" w:rsidRPr="002305DA">
        <w:rPr>
          <w:rFonts w:asciiTheme="majorHAnsi" w:hAnsiTheme="majorHAnsi" w:cstheme="minorHAnsi"/>
          <w:iCs/>
          <w:noProof/>
          <w:sz w:val="24"/>
          <w:szCs w:val="24"/>
        </w:rPr>
        <w:t>)</w:t>
      </w:r>
      <w:r w:rsidR="00C15D80" w:rsidRPr="002305DA">
        <w:rPr>
          <w:rFonts w:asciiTheme="majorHAnsi" w:hAnsiTheme="majorHAnsi" w:cstheme="minorHAnsi"/>
          <w:iCs/>
          <w:noProof/>
          <w:sz w:val="24"/>
          <w:szCs w:val="24"/>
        </w:rPr>
        <w:t>-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JD</w:t>
      </w:r>
      <w:r w:rsidR="00A80050"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</w:t>
      </w:r>
      <w:r w:rsidR="00A80050" w:rsidRPr="002305DA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A80050"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realizim </w:t>
      </w: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32.83</w:t>
      </w:r>
      <w:r w:rsidR="00A80050"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2C708B3B" w14:textId="2328CCD6" w:rsidR="00A80050" w:rsidRPr="002305DA" w:rsidRDefault="002305DA" w:rsidP="00A80050">
      <w:pPr>
        <w:ind w:left="360" w:right="860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482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120</w:t>
      </w:r>
      <w:r w:rsidR="003647AE" w:rsidRPr="002305DA">
        <w:rPr>
          <w:rFonts w:asciiTheme="majorHAnsi" w:hAnsiTheme="majorHAnsi" w:cstheme="minorHAnsi"/>
          <w:iCs/>
          <w:noProof/>
          <w:sz w:val="24"/>
          <w:szCs w:val="24"/>
        </w:rPr>
        <w:t>(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ndërtim i rr.lokale</w:t>
      </w: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C458DA" w:rsidRPr="002305DA">
        <w:rPr>
          <w:rFonts w:asciiTheme="majorHAnsi" w:hAnsiTheme="majorHAnsi" w:cstheme="minorHAnsi"/>
          <w:iCs/>
          <w:noProof/>
          <w:sz w:val="24"/>
          <w:szCs w:val="24"/>
        </w:rPr>
        <w:t>)</w:t>
      </w: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-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MD</w:t>
      </w:r>
      <w:r w:rsidR="00A80050"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, me realizim</w:t>
      </w:r>
      <w:r w:rsidR="00C15D80"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99</w:t>
      </w:r>
      <w:r w:rsidRPr="002305DA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15375">
        <w:rPr>
          <w:rFonts w:asciiTheme="majorHAnsi" w:hAnsiTheme="majorHAnsi" w:cstheme="minorHAnsi"/>
          <w:iCs/>
          <w:noProof/>
          <w:sz w:val="24"/>
          <w:szCs w:val="24"/>
        </w:rPr>
        <w:t>44</w:t>
      </w:r>
      <w:r w:rsidR="00A80050" w:rsidRPr="002305DA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%</w:t>
      </w:r>
    </w:p>
    <w:p w14:paraId="749A18D1" w14:textId="77777777" w:rsidR="00A338DA" w:rsidRPr="003C75F3" w:rsidRDefault="00A338DA" w:rsidP="00F64C59">
      <w:pPr>
        <w:ind w:right="590"/>
        <w:rPr>
          <w:rFonts w:asciiTheme="majorHAnsi" w:hAnsiTheme="majorHAnsi" w:cstheme="minorHAnsi"/>
          <w:iCs/>
          <w:noProof/>
          <w:sz w:val="24"/>
          <w:szCs w:val="24"/>
        </w:rPr>
      </w:pPr>
    </w:p>
    <w:p w14:paraId="56B70794" w14:textId="77777777" w:rsidR="00153E48" w:rsidRDefault="00153E48" w:rsidP="00F64C59">
      <w:pPr>
        <w:ind w:right="590"/>
        <w:rPr>
          <w:rFonts w:asciiTheme="majorHAnsi" w:hAnsiTheme="majorHAnsi" w:cstheme="minorHAnsi"/>
          <w:iCs/>
          <w:noProof/>
          <w:sz w:val="24"/>
          <w:szCs w:val="24"/>
        </w:rPr>
      </w:pPr>
    </w:p>
    <w:p w14:paraId="46AAAA22" w14:textId="77777777" w:rsidR="00153E48" w:rsidRDefault="00153E48" w:rsidP="00F64C59">
      <w:pPr>
        <w:ind w:right="590"/>
        <w:rPr>
          <w:rFonts w:asciiTheme="majorHAnsi" w:hAnsiTheme="majorHAnsi" w:cstheme="minorHAnsi"/>
          <w:iCs/>
          <w:noProof/>
          <w:sz w:val="24"/>
          <w:szCs w:val="24"/>
        </w:rPr>
      </w:pPr>
    </w:p>
    <w:p w14:paraId="1C4DAD60" w14:textId="77777777" w:rsidR="00153E48" w:rsidRDefault="00153E48" w:rsidP="00F64C59">
      <w:pPr>
        <w:ind w:right="590"/>
        <w:rPr>
          <w:rFonts w:asciiTheme="majorHAnsi" w:hAnsiTheme="majorHAnsi" w:cstheme="minorHAnsi"/>
          <w:iCs/>
          <w:noProof/>
          <w:sz w:val="24"/>
          <w:szCs w:val="24"/>
        </w:rPr>
      </w:pPr>
    </w:p>
    <w:p w14:paraId="6B00F93D" w14:textId="77777777" w:rsidR="00153E48" w:rsidRDefault="00153E48" w:rsidP="00F64C59">
      <w:pPr>
        <w:ind w:right="590"/>
        <w:rPr>
          <w:rFonts w:asciiTheme="majorHAnsi" w:hAnsiTheme="majorHAnsi" w:cstheme="minorHAnsi"/>
          <w:iCs/>
          <w:noProof/>
          <w:sz w:val="24"/>
          <w:szCs w:val="24"/>
        </w:rPr>
      </w:pPr>
    </w:p>
    <w:p w14:paraId="1F66904C" w14:textId="77777777" w:rsidR="00153E48" w:rsidRPr="00153E48" w:rsidRDefault="00153E48" w:rsidP="00F64C59">
      <w:pPr>
        <w:ind w:right="590"/>
        <w:rPr>
          <w:rFonts w:asciiTheme="majorHAnsi" w:hAnsiTheme="majorHAnsi" w:cstheme="minorHAnsi"/>
        </w:rPr>
      </w:pPr>
    </w:p>
    <w:p w14:paraId="3CBA8641" w14:textId="77777777" w:rsidR="00F3221F" w:rsidRDefault="00F3221F" w:rsidP="00F64C59">
      <w:pPr>
        <w:ind w:right="590"/>
        <w:rPr>
          <w:rFonts w:asciiTheme="majorHAnsi" w:hAnsiTheme="majorHAnsi" w:cstheme="minorHAnsi"/>
        </w:rPr>
      </w:pPr>
    </w:p>
    <w:p w14:paraId="5ABD52DD" w14:textId="77777777" w:rsid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2C20CDAA" w14:textId="77777777" w:rsid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017EC363" w14:textId="77777777" w:rsid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771A4B28" w14:textId="77777777" w:rsid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46C24574" w14:textId="77777777" w:rsid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25EF4530" w14:textId="77777777" w:rsid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673E184E" w14:textId="77777777" w:rsid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54374851" w14:textId="77777777" w:rsidR="00C90890" w:rsidRPr="00C90890" w:rsidRDefault="00C90890" w:rsidP="00F64C59">
      <w:pPr>
        <w:ind w:right="590"/>
        <w:rPr>
          <w:rFonts w:asciiTheme="majorHAnsi" w:hAnsiTheme="majorHAnsi" w:cstheme="minorHAnsi"/>
        </w:rPr>
      </w:pPr>
    </w:p>
    <w:p w14:paraId="67DE3F6A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5433A63D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5C7D5F1B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50B66CB1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0174B2FF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75039B4D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2669E1CB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470801B0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193587B8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35A45BF6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7D68B618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351EACBB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74D55F11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38AD06E9" w14:textId="77777777" w:rsidR="00F3221F" w:rsidRDefault="00F3221F" w:rsidP="00F64C59">
      <w:pPr>
        <w:ind w:right="590"/>
        <w:rPr>
          <w:rFonts w:asciiTheme="majorHAnsi" w:hAnsiTheme="majorHAnsi" w:cstheme="minorHAnsi"/>
        </w:rPr>
      </w:pPr>
    </w:p>
    <w:p w14:paraId="7EA8F28C" w14:textId="77777777" w:rsidR="00C35C3F" w:rsidRPr="00C35C3F" w:rsidRDefault="00C35C3F" w:rsidP="00F64C59">
      <w:pPr>
        <w:ind w:right="590"/>
        <w:rPr>
          <w:rFonts w:asciiTheme="majorHAnsi" w:hAnsiTheme="majorHAnsi" w:cstheme="minorHAnsi"/>
        </w:rPr>
      </w:pPr>
    </w:p>
    <w:p w14:paraId="60EEFCAC" w14:textId="77777777" w:rsidR="00F3221F" w:rsidRPr="00FA4FCF" w:rsidRDefault="00F3221F" w:rsidP="00F64C59">
      <w:pPr>
        <w:ind w:right="590"/>
        <w:rPr>
          <w:rFonts w:asciiTheme="majorHAnsi" w:hAnsiTheme="majorHAnsi" w:cstheme="minorHAnsi"/>
          <w:lang w:val="mk-MK"/>
        </w:rPr>
      </w:pPr>
    </w:p>
    <w:p w14:paraId="4B603F21" w14:textId="77777777" w:rsidR="00A338DA" w:rsidRPr="00FA4FCF" w:rsidRDefault="00A338DA" w:rsidP="00F64C59">
      <w:pPr>
        <w:ind w:right="590"/>
        <w:rPr>
          <w:rFonts w:asciiTheme="majorHAnsi" w:hAnsiTheme="majorHAnsi" w:cstheme="minorHAnsi"/>
          <w:lang w:val="mk-MK"/>
        </w:rPr>
      </w:pPr>
    </w:p>
    <w:p w14:paraId="4662BD5D" w14:textId="5AAF8105" w:rsidR="001C41E5" w:rsidRDefault="00C90890">
      <w:pPr>
        <w:pStyle w:val="BodyText"/>
        <w:rPr>
          <w:rFonts w:asciiTheme="majorHAnsi" w:hAnsiTheme="majorHAnsi" w:cstheme="minorHAnsi"/>
        </w:rPr>
      </w:pPr>
      <w:r w:rsidRPr="00C90890">
        <w:rPr>
          <w:rFonts w:asciiTheme="majorHAnsi" w:hAnsiTheme="majorHAnsi" w:cstheme="minorHAnsi"/>
          <w:lang w:val="mk-MK"/>
        </w:rPr>
        <w:lastRenderedPageBreak/>
        <w:t>Shpenzimet e rea</w:t>
      </w:r>
      <w:r w:rsidR="00F73559">
        <w:rPr>
          <w:rFonts w:asciiTheme="majorHAnsi" w:hAnsiTheme="majorHAnsi" w:cstheme="minorHAnsi"/>
          <w:lang w:val="mk-MK"/>
        </w:rPr>
        <w:t>lizuara për periudhën janar-</w:t>
      </w:r>
      <w:r w:rsidR="009E13C1">
        <w:rPr>
          <w:rFonts w:asciiTheme="majorHAnsi" w:hAnsiTheme="majorHAnsi" w:cstheme="minorHAnsi"/>
        </w:rPr>
        <w:t>mars</w:t>
      </w:r>
      <w:r w:rsidR="009E13C1">
        <w:rPr>
          <w:rFonts w:asciiTheme="majorHAnsi" w:hAnsiTheme="majorHAnsi" w:cstheme="minorHAnsi"/>
          <w:lang w:val="mk-MK"/>
        </w:rPr>
        <w:t xml:space="preserve"> 202</w:t>
      </w:r>
      <w:r w:rsidR="00E253FA">
        <w:rPr>
          <w:rFonts w:asciiTheme="majorHAnsi" w:hAnsiTheme="majorHAnsi" w:cstheme="minorHAnsi"/>
        </w:rPr>
        <w:t>6</w:t>
      </w:r>
      <w:r w:rsidRPr="00C90890">
        <w:rPr>
          <w:rFonts w:asciiTheme="majorHAnsi" w:hAnsiTheme="majorHAnsi" w:cstheme="minorHAnsi"/>
          <w:lang w:val="mk-MK"/>
        </w:rPr>
        <w:t>, shpenzimet e plani</w:t>
      </w:r>
      <w:r w:rsidR="009E13C1">
        <w:rPr>
          <w:rFonts w:asciiTheme="majorHAnsi" w:hAnsiTheme="majorHAnsi" w:cstheme="minorHAnsi"/>
          <w:lang w:val="mk-MK"/>
        </w:rPr>
        <w:t>fikuara me buxhet për vitin 202</w:t>
      </w:r>
      <w:r w:rsidR="00E253FA">
        <w:rPr>
          <w:rFonts w:asciiTheme="majorHAnsi" w:hAnsiTheme="majorHAnsi" w:cstheme="minorHAnsi"/>
        </w:rPr>
        <w:t>6</w:t>
      </w:r>
      <w:r w:rsidRPr="00C90890">
        <w:rPr>
          <w:rFonts w:asciiTheme="majorHAnsi" w:hAnsiTheme="majorHAnsi" w:cstheme="minorHAnsi"/>
          <w:lang w:val="mk-MK"/>
        </w:rPr>
        <w:t xml:space="preserve"> dhe shpenzimet e realizuara për të</w:t>
      </w:r>
      <w:r w:rsidR="009E13C1">
        <w:rPr>
          <w:rFonts w:asciiTheme="majorHAnsi" w:hAnsiTheme="majorHAnsi" w:cstheme="minorHAnsi"/>
          <w:lang w:val="mk-MK"/>
        </w:rPr>
        <w:t xml:space="preserve"> njëjtën periudhë për vitin 202</w:t>
      </w:r>
      <w:r w:rsidR="00E253FA">
        <w:rPr>
          <w:rFonts w:asciiTheme="majorHAnsi" w:hAnsiTheme="majorHAnsi" w:cstheme="minorHAnsi"/>
        </w:rPr>
        <w:t>5</w:t>
      </w:r>
      <w:r w:rsidRPr="00C90890">
        <w:rPr>
          <w:rFonts w:asciiTheme="majorHAnsi" w:hAnsiTheme="majorHAnsi" w:cstheme="minorHAnsi"/>
          <w:lang w:val="mk-MK"/>
        </w:rPr>
        <w:t>, të cilat janë klasifikuar sipas programeve dhe nënprogrameve të veçanta në K</w:t>
      </w:r>
      <w:r w:rsidR="00F73559">
        <w:rPr>
          <w:rFonts w:asciiTheme="majorHAnsi" w:hAnsiTheme="majorHAnsi" w:cstheme="minorHAnsi"/>
          <w:lang w:val="mk-MK"/>
        </w:rPr>
        <w:t xml:space="preserve">omunën </w:t>
      </w:r>
      <w:r w:rsidR="00F73559">
        <w:rPr>
          <w:rFonts w:asciiTheme="majorHAnsi" w:hAnsiTheme="majorHAnsi" w:cstheme="minorHAnsi"/>
        </w:rPr>
        <w:t xml:space="preserve">e </w:t>
      </w:r>
      <w:proofErr w:type="spellStart"/>
      <w:r w:rsidR="00F73559">
        <w:rPr>
          <w:rFonts w:asciiTheme="majorHAnsi" w:hAnsiTheme="majorHAnsi" w:cstheme="minorHAnsi"/>
        </w:rPr>
        <w:t>Kërçovës</w:t>
      </w:r>
      <w:proofErr w:type="spellEnd"/>
      <w:r w:rsidRPr="00C90890">
        <w:rPr>
          <w:rFonts w:asciiTheme="majorHAnsi" w:hAnsiTheme="majorHAnsi" w:cstheme="minorHAnsi"/>
          <w:lang w:val="mk-MK"/>
        </w:rPr>
        <w:t>, janë paraqitur më poshtë:</w:t>
      </w:r>
    </w:p>
    <w:p w14:paraId="55077399" w14:textId="77777777" w:rsidR="00C90890" w:rsidRPr="00C90890" w:rsidRDefault="00C90890">
      <w:pPr>
        <w:pStyle w:val="BodyText"/>
        <w:rPr>
          <w:rFonts w:asciiTheme="majorHAnsi" w:hAnsiTheme="majorHAnsi" w:cstheme="minorHAnsi"/>
          <w:sz w:val="20"/>
        </w:rPr>
      </w:pPr>
    </w:p>
    <w:p w14:paraId="19EA941E" w14:textId="77777777" w:rsidR="001C41E5" w:rsidRPr="004B2C6C" w:rsidRDefault="004B2C6C">
      <w:pPr>
        <w:pStyle w:val="BodyText"/>
        <w:spacing w:before="3"/>
        <w:rPr>
          <w:rFonts w:asciiTheme="majorHAnsi" w:hAnsiTheme="majorHAnsi" w:cstheme="minorHAnsi"/>
          <w:b/>
          <w:bCs/>
          <w:sz w:val="22"/>
          <w:szCs w:val="22"/>
        </w:rPr>
      </w:pPr>
      <w:r>
        <w:rPr>
          <w:rFonts w:asciiTheme="majorHAnsi" w:hAnsiTheme="majorHAnsi" w:cstheme="minorHAnsi"/>
          <w:b/>
          <w:bCs/>
          <w:sz w:val="22"/>
          <w:szCs w:val="22"/>
        </w:rPr>
        <w:t xml:space="preserve">       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Tabela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nr. 4 (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Realizimi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i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totalit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të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shpenzimeve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sipas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kompetencave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të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veçanta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>)</w:t>
      </w:r>
    </w:p>
    <w:tbl>
      <w:tblPr>
        <w:tblStyle w:val="GridTable4-Accent31"/>
        <w:tblW w:w="10826" w:type="dxa"/>
        <w:jc w:val="center"/>
        <w:tblBorders>
          <w:top w:val="single" w:sz="4" w:space="0" w:color="002060"/>
          <w:left w:val="single" w:sz="4" w:space="0" w:color="002060"/>
          <w:bottom w:val="single" w:sz="4" w:space="0" w:color="002060"/>
          <w:right w:val="single" w:sz="4" w:space="0" w:color="002060"/>
          <w:insideH w:val="single" w:sz="4" w:space="0" w:color="002060"/>
          <w:insideV w:val="single" w:sz="4" w:space="0" w:color="002060"/>
        </w:tblBorders>
        <w:tblLook w:val="04A0" w:firstRow="1" w:lastRow="0" w:firstColumn="1" w:lastColumn="0" w:noHBand="0" w:noVBand="1"/>
      </w:tblPr>
      <w:tblGrid>
        <w:gridCol w:w="2695"/>
        <w:gridCol w:w="1570"/>
        <w:gridCol w:w="1447"/>
        <w:gridCol w:w="1315"/>
        <w:gridCol w:w="1258"/>
        <w:gridCol w:w="1094"/>
        <w:gridCol w:w="1447"/>
      </w:tblGrid>
      <w:tr w:rsidR="00D019E8" w:rsidRPr="00FA4FCF" w14:paraId="75D9AEFA" w14:textId="77777777" w:rsidTr="000D7D4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tcBorders>
              <w:top w:val="single" w:sz="4" w:space="0" w:color="002060"/>
              <w:left w:val="single" w:sz="4" w:space="0" w:color="002060"/>
              <w:bottom w:val="single" w:sz="4" w:space="0" w:color="002060"/>
              <w:right w:val="single" w:sz="4" w:space="0" w:color="002060"/>
            </w:tcBorders>
            <w:shd w:val="clear" w:color="auto" w:fill="8DB3E2" w:themeFill="text2" w:themeFillTint="66"/>
            <w:noWrap/>
            <w:vAlign w:val="center"/>
            <w:hideMark/>
          </w:tcPr>
          <w:p w14:paraId="57410D14" w14:textId="77777777" w:rsidR="00D019E8" w:rsidRDefault="00D019E8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proofErr w:type="spellStart"/>
            <w:proofErr w:type="gram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Gjithse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të</w:t>
            </w:r>
            <w:proofErr w:type="spellEnd"/>
            <w:proofErr w:type="gram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dalat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komunë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sipas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njësive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të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pergjegjësis</w:t>
            </w:r>
            <w:proofErr w:type="spellEnd"/>
          </w:p>
        </w:tc>
        <w:tc>
          <w:tcPr>
            <w:tcW w:w="1570" w:type="dxa"/>
            <w:tcBorders>
              <w:top w:val="single" w:sz="4" w:space="0" w:color="002060"/>
              <w:left w:val="single" w:sz="4" w:space="0" w:color="002060"/>
              <w:bottom w:val="single" w:sz="4" w:space="0" w:color="002060"/>
              <w:right w:val="single" w:sz="4" w:space="0" w:color="002060"/>
            </w:tcBorders>
            <w:shd w:val="clear" w:color="auto" w:fill="8DB3E2" w:themeFill="text2" w:themeFillTint="66"/>
            <w:noWrap/>
            <w:vAlign w:val="center"/>
          </w:tcPr>
          <w:p w14:paraId="759F8B5C" w14:textId="4E3238D0" w:rsidR="00D019E8" w:rsidRDefault="00D019E8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2"/>
                <w:szCs w:val="22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202</w:t>
            </w:r>
            <w:r w:rsidR="00C36E16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6</w:t>
            </w:r>
          </w:p>
        </w:tc>
        <w:tc>
          <w:tcPr>
            <w:tcW w:w="1447" w:type="dxa"/>
            <w:tcBorders>
              <w:top w:val="single" w:sz="4" w:space="0" w:color="002060"/>
              <w:left w:val="single" w:sz="4" w:space="0" w:color="002060"/>
              <w:bottom w:val="single" w:sz="4" w:space="0" w:color="002060"/>
              <w:right w:val="single" w:sz="4" w:space="0" w:color="002060"/>
            </w:tcBorders>
            <w:shd w:val="clear" w:color="auto" w:fill="8DB3E2" w:themeFill="text2" w:themeFillTint="66"/>
            <w:noWrap/>
            <w:vAlign w:val="center"/>
          </w:tcPr>
          <w:p w14:paraId="04B23320" w14:textId="4219FB8D" w:rsidR="00D019E8" w:rsidRDefault="00D019E8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2"/>
                <w:szCs w:val="22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I 202</w:t>
            </w:r>
            <w:r w:rsidR="00C36E16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6</w:t>
            </w:r>
          </w:p>
        </w:tc>
        <w:tc>
          <w:tcPr>
            <w:tcW w:w="1381" w:type="dxa"/>
            <w:tcBorders>
              <w:top w:val="single" w:sz="4" w:space="0" w:color="002060"/>
              <w:left w:val="single" w:sz="4" w:space="0" w:color="002060"/>
              <w:bottom w:val="single" w:sz="4" w:space="0" w:color="002060"/>
              <w:right w:val="single" w:sz="4" w:space="0" w:color="002060"/>
            </w:tcBorders>
            <w:shd w:val="clear" w:color="auto" w:fill="8DB3E2" w:themeFill="text2" w:themeFillTint="66"/>
            <w:vAlign w:val="center"/>
          </w:tcPr>
          <w:p w14:paraId="435FF8EA" w14:textId="58731B1C" w:rsidR="00D019E8" w:rsidRDefault="00D019E8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2"/>
                <w:szCs w:val="22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I 202</w:t>
            </w:r>
            <w:r w:rsidR="00C36E16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5</w:t>
            </w:r>
          </w:p>
        </w:tc>
        <w:tc>
          <w:tcPr>
            <w:tcW w:w="1258" w:type="dxa"/>
            <w:tcBorders>
              <w:top w:val="single" w:sz="4" w:space="0" w:color="002060"/>
              <w:left w:val="single" w:sz="4" w:space="0" w:color="002060"/>
              <w:bottom w:val="single" w:sz="4" w:space="0" w:color="002060"/>
              <w:right w:val="single" w:sz="4" w:space="0" w:color="002060"/>
            </w:tcBorders>
            <w:shd w:val="clear" w:color="auto" w:fill="8DB3E2" w:themeFill="text2" w:themeFillTint="66"/>
            <w:vAlign w:val="center"/>
          </w:tcPr>
          <w:p w14:paraId="53DCFBE1" w14:textId="33BE0FD3" w:rsidR="00D019E8" w:rsidRDefault="00D019E8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I 202</w:t>
            </w:r>
            <w:r w:rsidR="00C36E16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/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Kuartali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I 202</w:t>
            </w:r>
            <w:r w:rsidR="00C36E16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5</w:t>
            </w: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krahasuar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%)</w:t>
            </w:r>
          </w:p>
        </w:tc>
        <w:tc>
          <w:tcPr>
            <w:tcW w:w="1094" w:type="dxa"/>
            <w:tcBorders>
              <w:top w:val="single" w:sz="4" w:space="0" w:color="002060"/>
              <w:left w:val="single" w:sz="4" w:space="0" w:color="002060"/>
              <w:bottom w:val="single" w:sz="4" w:space="0" w:color="002060"/>
              <w:right w:val="single" w:sz="4" w:space="0" w:color="002060"/>
            </w:tcBorders>
            <w:shd w:val="clear" w:color="auto" w:fill="8DB3E2" w:themeFill="text2" w:themeFillTint="66"/>
            <w:vAlign w:val="center"/>
          </w:tcPr>
          <w:p w14:paraId="5FB7BC88" w14:textId="35951BC2" w:rsidR="00D019E8" w:rsidRDefault="00D019E8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2"/>
                <w:szCs w:val="22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Realizimi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Kuartalit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I 202</w:t>
            </w:r>
            <w:r w:rsidR="00C36E16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6</w:t>
            </w: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(%)</w:t>
            </w:r>
          </w:p>
        </w:tc>
        <w:tc>
          <w:tcPr>
            <w:tcW w:w="1381" w:type="dxa"/>
            <w:tcBorders>
              <w:top w:val="single" w:sz="4" w:space="0" w:color="002060"/>
              <w:left w:val="single" w:sz="4" w:space="0" w:color="002060"/>
              <w:bottom w:val="single" w:sz="4" w:space="0" w:color="002060"/>
              <w:right w:val="single" w:sz="4" w:space="0" w:color="002060"/>
            </w:tcBorders>
            <w:shd w:val="clear" w:color="auto" w:fill="8DB3E2" w:themeFill="text2" w:themeFillTint="66"/>
            <w:vAlign w:val="center"/>
          </w:tcPr>
          <w:p w14:paraId="26C8866C" w14:textId="77777777" w:rsidR="00D019E8" w:rsidRDefault="00D019E8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  <w:sz w:val="22"/>
                <w:szCs w:val="22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Mbetet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për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realizim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nga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Buxheti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(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në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den.)</w:t>
            </w:r>
          </w:p>
        </w:tc>
      </w:tr>
      <w:tr w:rsidR="00C36E16" w:rsidRPr="00FA4FCF" w14:paraId="60027DAA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tcBorders>
              <w:top w:val="single" w:sz="4" w:space="0" w:color="002060"/>
            </w:tcBorders>
            <w:shd w:val="clear" w:color="auto" w:fill="DBE5F1" w:themeFill="accent1" w:themeFillTint="33"/>
            <w:noWrap/>
            <w:vAlign w:val="center"/>
            <w:hideMark/>
          </w:tcPr>
          <w:p w14:paraId="3B1AB38B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А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Këshilli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Komunës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0A66A5C1" w14:textId="67880B72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21.940.000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EF190D1" w14:textId="565A1A08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11.949.113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44D6224" w14:textId="40ADEC83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2.241.955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17BACC1B" w14:textId="09EE000B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432,98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434F728" w14:textId="14E76BEC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54,46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EFAA115" w14:textId="37920FFA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9.990.887 </w:t>
            </w:r>
          </w:p>
        </w:tc>
      </w:tr>
      <w:tr w:rsidR="00C36E16" w:rsidRPr="00FA4FCF" w14:paraId="18B37C71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5A9BD732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Д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Kryetari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279B7D58" w14:textId="1D83AB42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4.250.000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3246D31" w14:textId="437FD043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613.473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77DAA91" w14:textId="626C2E4C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633.323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B057E9A" w14:textId="05EE3147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-3,13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CD6B297" w14:textId="795FCBBD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14,43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38DF9C3" w14:textId="12478181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3.636.527 </w:t>
            </w:r>
          </w:p>
        </w:tc>
      </w:tr>
      <w:tr w:rsidR="00C36E16" w:rsidRPr="00FA4FCF" w14:paraId="687D4354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38B9C348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Е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Administrata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komunale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9857EE4" w14:textId="1CFA2D80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145.492.000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2161D396" w14:textId="3A403E8F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32.559.708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0FEE467" w14:textId="78235E47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37.564.955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D8D2521" w14:textId="06069A52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-13,32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AD61111" w14:textId="291B5B11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22,38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159AE38" w14:textId="14CF3F02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112.932.292 </w:t>
            </w:r>
          </w:p>
        </w:tc>
      </w:tr>
      <w:tr w:rsidR="00C36E16" w:rsidRPr="00FA4FCF" w14:paraId="05637B53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288CD512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F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Planifikimi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urban</w:t>
            </w:r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3DD6D387" w14:textId="39E5E713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49.989.000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757DC086" w14:textId="4E8FD11C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8.915.321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44FD6C1" w14:textId="4253045E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1.046.178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5EE908B" w14:textId="4B6CC008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752,18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1C2BE3AA" w14:textId="481A4274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17,83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AC9A8F4" w14:textId="305023F5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41.073.679 </w:t>
            </w:r>
          </w:p>
        </w:tc>
      </w:tr>
      <w:tr w:rsidR="00C36E16" w:rsidRPr="00FA4FCF" w14:paraId="26C277ED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547EDB18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G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Zhvillimi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ekonomik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lokal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21A80D8C" w14:textId="0DEC3429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17.553.000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71C87EE" w14:textId="5AF04DC4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2.437.541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C9787A9" w14:textId="044334ED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4.845.669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C3C1BD6" w14:textId="64F033F8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-49,70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904B87C" w14:textId="110ECAD2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13,89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5263B6D" w14:textId="0EC964B5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15.115.459 </w:t>
            </w:r>
          </w:p>
        </w:tc>
      </w:tr>
      <w:tr w:rsidR="00C36E16" w:rsidRPr="00FA4FCF" w14:paraId="4BCE1363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0D7F82D6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Ј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Aktiviteti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komunal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6FCB0702" w14:textId="47126848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241.314.000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5AD8CB90" w14:textId="6FC1381E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35.741.374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A064C9F" w14:textId="360DD54C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19.050.119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EB64C85" w14:textId="1CA4A422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87,62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2A28592" w14:textId="7FFAC1B0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14,81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FEB2A9A" w14:textId="68FC427B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205.572.626 </w:t>
            </w:r>
          </w:p>
        </w:tc>
      </w:tr>
      <w:tr w:rsidR="00C36E16" w:rsidRPr="00FA4FCF" w14:paraId="75613474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3BCA94B5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К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Kultura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65B7B220" w14:textId="087B40DB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13.422.000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533975AD" w14:textId="24C20BC7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2.725.711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5E6457F2" w14:textId="201025FF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909.683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A8EC08C" w14:textId="3E94F5D8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199,63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17D8855" w14:textId="18CAD071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20,31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7E41E0A" w14:textId="3F2E2629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10.696.289 </w:t>
            </w:r>
          </w:p>
        </w:tc>
      </w:tr>
      <w:tr w:rsidR="00C36E16" w:rsidRPr="00FA4FCF" w14:paraId="038F9366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2D2649A4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L - Sport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rekreacion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30E3EA07" w14:textId="4B6BCA31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9.840.000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3295D307" w14:textId="71D85402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63.349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8CD8E22" w14:textId="29E97D41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2.336.508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0D278FB" w14:textId="554B8280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-97,29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5780BB9" w14:textId="6ADCA489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0,64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966B08B" w14:textId="16CC8773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9.776.651 </w:t>
            </w:r>
          </w:p>
        </w:tc>
      </w:tr>
      <w:tr w:rsidR="00C36E16" w:rsidRPr="00FA4FCF" w14:paraId="69E0DA06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36166DCC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М - Program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për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zhvillim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57EF85D" w14:textId="0968D67B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4.000.000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30AC5AD" w14:textId="0A3799FD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2.276.220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F4E590A" w14:textId="39D5E137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394.659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BBA8A48" w14:textId="3E875949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E57C818" w14:textId="668F7FC6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56,91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18A415B1" w14:textId="03FEA5C4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1.723.780 </w:t>
            </w:r>
          </w:p>
        </w:tc>
      </w:tr>
      <w:tr w:rsidR="00C36E16" w:rsidRPr="00FA4FCF" w14:paraId="3A008C81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72191741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N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Arsimi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479E1B37" w14:textId="74DC2764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692.503.000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1786D789" w14:textId="7BC15BF3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156.921.302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2B077258" w14:textId="20ABE292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152.848.571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57BA700F" w14:textId="449EE24E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2,66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669E457" w14:textId="62A5E8EF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22,66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7699EDE" w14:textId="3E02B0C6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535.581.698 </w:t>
            </w:r>
          </w:p>
        </w:tc>
      </w:tr>
      <w:tr w:rsidR="00C36E16" w:rsidRPr="00FA4FCF" w14:paraId="27B9E52B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421B133F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R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Mbrojtja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e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ambijentit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jetësor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23BE1E52" w14:textId="46191038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21.444.000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F9DFFBD" w14:textId="155FDD06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2.385.262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B68C83A" w14:textId="64E3DC95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746.008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DD65FB7" w14:textId="453182CC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219,74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422D90E" w14:textId="4CEB5358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11,12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7EDC560" w14:textId="5D64597E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19.058.738 </w:t>
            </w:r>
          </w:p>
        </w:tc>
      </w:tr>
      <w:tr w:rsidR="00C36E16" w:rsidRPr="00FA4FCF" w14:paraId="26AB833D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21996EAD" w14:textId="506EA111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Т </w:t>
            </w:r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–</w:t>
            </w: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Avancimi</w:t>
            </w:r>
            <w:proofErr w:type="spellEnd"/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i</w:t>
            </w:r>
            <w:proofErr w:type="spellEnd"/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mbrojtjes</w:t>
            </w:r>
            <w:proofErr w:type="spellEnd"/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 w:rsidR="003B7894"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shëndetsore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637A456" w14:textId="7E928A2F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1.760.000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6FA847A3" w14:textId="6FE0E655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5D13499" w14:textId="407B5AB8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5DB9923" w14:textId="5091981A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48EBF76" w14:textId="123AF246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353F359" w14:textId="498DE6D8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1.760.000 </w:t>
            </w:r>
          </w:p>
        </w:tc>
      </w:tr>
      <w:tr w:rsidR="00C36E16" w:rsidRPr="00FA4FCF" w14:paraId="6F6CC66F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1CD66FD6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V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Mbrojtja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sociale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mbrojtja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e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fëmijeve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698D32D1" w14:textId="50E1F5C8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72.530.000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68E3601A" w14:textId="72ABC63D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10.033.477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75EAC006" w14:textId="4CAA6CA4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9.861.408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9D5ACAD" w14:textId="1B887567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1,74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54E447D" w14:textId="49CA306C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13,83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6A62881" w14:textId="49F935E0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62.496.523 </w:t>
            </w:r>
          </w:p>
        </w:tc>
      </w:tr>
      <w:tr w:rsidR="00C36E16" w:rsidRPr="00FA4FCF" w14:paraId="085A0D2D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3B058DE8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W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Mbrojtja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kundër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zjarit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5F21C13D" w14:textId="7A3DD00C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52.592.000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noWrap/>
            <w:vAlign w:val="center"/>
          </w:tcPr>
          <w:p w14:paraId="2CFF37B3" w14:textId="6CD1E9DA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7.872.803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CEAF8"/>
            <w:vAlign w:val="center"/>
          </w:tcPr>
          <w:p w14:paraId="56088F24" w14:textId="028B4F26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6.353.370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1682C00" w14:textId="74DFFAAF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23,92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46CC043" w14:textId="6C2BD2A1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14,97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4B189006" w14:textId="6F1E0DE8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44.719.197 </w:t>
            </w:r>
          </w:p>
        </w:tc>
      </w:tr>
      <w:tr w:rsidR="00C36E16" w:rsidRPr="00FA4FCF" w14:paraId="2E08399C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01B82668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LL 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Mbrojtje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dhe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shpëtim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0A619F5" w14:textId="32897DF7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1.550.000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4F3E8BFF" w14:textId="55A61C92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D8D84C3" w14:textId="67AAB2F0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92AFF7D" w14:textId="773EDF2C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1981F4C" w14:textId="444CA2FF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73F58BFC" w14:textId="23977312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1.550.000 </w:t>
            </w:r>
          </w:p>
        </w:tc>
      </w:tr>
      <w:tr w:rsidR="00C36E16" w:rsidRPr="00FA4FCF" w14:paraId="7D18E8C2" w14:textId="77777777" w:rsidTr="00B77720">
        <w:trPr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0C96E147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X-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Barazia</w:t>
            </w:r>
            <w:proofErr w:type="spellEnd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 xml:space="preserve"> </w:t>
            </w: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gjinore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34D1ED6" w14:textId="4AE9BDF9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450.000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0A4BA82" w14:textId="5553A87E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    -  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1A93BAA3" w14:textId="4851AB1C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              -  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06BB58A" w14:textId="1E065F0D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F203D0F" w14:textId="47F15E43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0,00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2D33EB2" w14:textId="28732067" w:rsidR="00C36E16" w:rsidRDefault="00C36E16" w:rsidP="00C36E1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  450.000 </w:t>
            </w:r>
          </w:p>
        </w:tc>
      </w:tr>
      <w:tr w:rsidR="00C36E16" w:rsidRPr="00FA4FCF" w14:paraId="773D6A25" w14:textId="77777777" w:rsidTr="00B777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  <w:jc w:val="center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5" w:type="dxa"/>
            <w:shd w:val="clear" w:color="auto" w:fill="DBE5F1" w:themeFill="accent1" w:themeFillTint="33"/>
            <w:noWrap/>
            <w:vAlign w:val="center"/>
            <w:hideMark/>
          </w:tcPr>
          <w:p w14:paraId="3FA6603A" w14:textId="77777777" w:rsidR="00C36E16" w:rsidRDefault="00C36E16" w:rsidP="00C36E16">
            <w:pPr>
              <w:rPr>
                <w:rFonts w:ascii="Cambria" w:hAnsi="Cambria"/>
                <w:color w:val="000000"/>
                <w:sz w:val="22"/>
                <w:szCs w:val="22"/>
              </w:rPr>
            </w:pPr>
            <w:proofErr w:type="spellStart"/>
            <w:r>
              <w:rPr>
                <w:rFonts w:ascii="Cambria" w:hAnsi="Cambria"/>
                <w:b w:val="0"/>
                <w:bCs w:val="0"/>
                <w:color w:val="000000"/>
                <w:sz w:val="22"/>
                <w:szCs w:val="22"/>
              </w:rPr>
              <w:t>Gjithsej</w:t>
            </w:r>
            <w:proofErr w:type="spellEnd"/>
          </w:p>
        </w:tc>
        <w:tc>
          <w:tcPr>
            <w:tcW w:w="1570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6CC66450" w14:textId="4631F1ED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1.350.629.000 </w:t>
            </w:r>
          </w:p>
        </w:tc>
        <w:tc>
          <w:tcPr>
            <w:tcW w:w="1447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noWrap/>
            <w:vAlign w:val="center"/>
          </w:tcPr>
          <w:p w14:paraId="120349B3" w14:textId="7690F563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    274.494.654 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232F1C97" w14:textId="7E8B5405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     238.832.406 </w:t>
            </w:r>
          </w:p>
        </w:tc>
        <w:tc>
          <w:tcPr>
            <w:tcW w:w="1258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6168880C" w14:textId="5B8581B3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14,93</w:t>
            </w:r>
          </w:p>
        </w:tc>
        <w:tc>
          <w:tcPr>
            <w:tcW w:w="1094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0238213C" w14:textId="0AFD4F7B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>20,32</w:t>
            </w:r>
          </w:p>
        </w:tc>
        <w:tc>
          <w:tcPr>
            <w:tcW w:w="1381" w:type="dxa"/>
            <w:tcBorders>
              <w:top w:val="nil"/>
              <w:left w:val="nil"/>
              <w:bottom w:val="single" w:sz="8" w:space="0" w:color="002060"/>
              <w:right w:val="single" w:sz="8" w:space="0" w:color="002060"/>
            </w:tcBorders>
            <w:shd w:val="clear" w:color="000000" w:fill="DBE5F1"/>
            <w:vAlign w:val="center"/>
          </w:tcPr>
          <w:p w14:paraId="3E5FAB5A" w14:textId="2CEE91AD" w:rsidR="00C36E16" w:rsidRDefault="00C36E16" w:rsidP="00C36E1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" w:hAnsi="Cambria"/>
                <w:color w:val="000000"/>
              </w:rPr>
            </w:pPr>
            <w:r>
              <w:rPr>
                <w:rFonts w:ascii="Cambria" w:hAnsi="Cambria"/>
                <w:color w:val="000000"/>
              </w:rPr>
              <w:t xml:space="preserve">  1.076.134.346 </w:t>
            </w:r>
          </w:p>
        </w:tc>
      </w:tr>
    </w:tbl>
    <w:p w14:paraId="0A1E051B" w14:textId="77777777" w:rsidR="001C41E5" w:rsidRPr="00FA4FCF" w:rsidRDefault="001C41E5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3CB6936F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4342CCC3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74B61A98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09273D8C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4170CEF2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1FBFDE67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1EC3C9A5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581B8992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33797C95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56AD3219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4D67DE58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24C9BA13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69F43827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591B146C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7EEB4E6B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242C6140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559B89D3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4B03389F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55A004DA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76E6F7E8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15C181E2" w14:textId="77777777" w:rsidR="00A218DF" w:rsidRPr="00FA4FCF" w:rsidRDefault="00A218DF">
      <w:pPr>
        <w:pStyle w:val="BodyText"/>
        <w:spacing w:before="4"/>
        <w:rPr>
          <w:rFonts w:asciiTheme="majorHAnsi" w:hAnsiTheme="majorHAnsi" w:cstheme="minorHAnsi"/>
          <w:sz w:val="2"/>
          <w:lang w:val="mk-MK"/>
        </w:rPr>
      </w:pPr>
    </w:p>
    <w:p w14:paraId="3BA085A8" w14:textId="77777777" w:rsidR="00C90890" w:rsidRPr="00EB6080" w:rsidRDefault="00C90890" w:rsidP="00EB608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rPr>
          <w:rFonts w:asciiTheme="majorHAnsi" w:hAnsiTheme="majorHAnsi" w:cstheme="minorHAnsi"/>
          <w:sz w:val="24"/>
          <w:szCs w:val="24"/>
          <w:lang w:val="mk-MK"/>
        </w:rPr>
      </w:pPr>
      <w:r w:rsidRPr="00C90890">
        <w:rPr>
          <w:rFonts w:asciiTheme="majorHAnsi" w:hAnsiTheme="majorHAnsi" w:cstheme="minorHAnsi"/>
          <w:sz w:val="24"/>
          <w:szCs w:val="24"/>
          <w:lang w:val="mk-MK"/>
        </w:rPr>
        <w:t>Disa nga shpenzimet më të rëndësishme që janë realizuar në programet/kompetencat e veçanta dhe në raport me ato të planifikuara janë shënuar në:</w:t>
      </w:r>
    </w:p>
    <w:p w14:paraId="18344D9C" w14:textId="36E0760A" w:rsidR="00C90890" w:rsidRPr="00C90890" w:rsidRDefault="00C90890" w:rsidP="00C9089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rPr>
          <w:rFonts w:asciiTheme="majorHAnsi" w:hAnsiTheme="majorHAnsi" w:cstheme="minorHAnsi"/>
          <w:sz w:val="24"/>
          <w:szCs w:val="24"/>
          <w:lang w:val="mk-MK"/>
        </w:rPr>
      </w:pPr>
      <w:r w:rsidRPr="00C90890">
        <w:rPr>
          <w:rFonts w:asciiTheme="majorHAnsi" w:hAnsiTheme="majorHAnsi" w:cstheme="minorHAnsi"/>
          <w:sz w:val="24"/>
          <w:szCs w:val="24"/>
          <w:lang w:val="mk-MK"/>
        </w:rPr>
        <w:t>- Administrata komunale ka realizuar shpenzime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 në vlerë prej </w:t>
      </w:r>
      <w:r w:rsidR="009E13C1">
        <w:rPr>
          <w:rFonts w:asciiTheme="majorHAnsi" w:hAnsiTheme="majorHAnsi" w:cstheme="minorHAnsi"/>
          <w:sz w:val="24"/>
          <w:szCs w:val="24"/>
        </w:rPr>
        <w:t>3</w:t>
      </w:r>
      <w:r w:rsidR="00141A06">
        <w:rPr>
          <w:rFonts w:asciiTheme="majorHAnsi" w:hAnsiTheme="majorHAnsi" w:cstheme="minorHAnsi"/>
          <w:sz w:val="24"/>
          <w:szCs w:val="24"/>
        </w:rPr>
        <w:t>2</w:t>
      </w:r>
      <w:r w:rsidR="009E13C1">
        <w:rPr>
          <w:rFonts w:asciiTheme="majorHAnsi" w:hAnsiTheme="majorHAnsi" w:cstheme="minorHAnsi"/>
          <w:sz w:val="24"/>
          <w:szCs w:val="24"/>
        </w:rPr>
        <w:t>.5</w:t>
      </w:r>
      <w:r w:rsidR="00141A06">
        <w:rPr>
          <w:rFonts w:asciiTheme="majorHAnsi" w:hAnsiTheme="majorHAnsi" w:cstheme="minorHAnsi"/>
          <w:sz w:val="24"/>
          <w:szCs w:val="24"/>
        </w:rPr>
        <w:t>59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141A06">
        <w:rPr>
          <w:rFonts w:asciiTheme="majorHAnsi" w:hAnsiTheme="majorHAnsi" w:cstheme="minorHAnsi"/>
          <w:sz w:val="24"/>
          <w:szCs w:val="24"/>
        </w:rPr>
        <w:t>708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 den., ose realizim </w:t>
      </w:r>
      <w:r w:rsidR="009E13C1">
        <w:rPr>
          <w:rFonts w:asciiTheme="majorHAnsi" w:hAnsiTheme="majorHAnsi" w:cstheme="minorHAnsi"/>
          <w:sz w:val="24"/>
          <w:szCs w:val="24"/>
        </w:rPr>
        <w:t>2</w:t>
      </w:r>
      <w:r w:rsidR="00141A06">
        <w:rPr>
          <w:rFonts w:asciiTheme="majorHAnsi" w:hAnsiTheme="majorHAnsi" w:cstheme="minorHAnsi"/>
          <w:sz w:val="24"/>
          <w:szCs w:val="24"/>
        </w:rPr>
        <w:t>2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141A06">
        <w:rPr>
          <w:rFonts w:asciiTheme="majorHAnsi" w:hAnsiTheme="majorHAnsi" w:cstheme="minorHAnsi"/>
          <w:sz w:val="24"/>
          <w:szCs w:val="24"/>
        </w:rPr>
        <w:t>38</w:t>
      </w:r>
      <w:r w:rsidR="001C1587">
        <w:rPr>
          <w:rFonts w:asciiTheme="majorHAnsi" w:hAnsiTheme="majorHAnsi" w:cstheme="minorHAnsi"/>
          <w:sz w:val="24"/>
          <w:szCs w:val="24"/>
        </w:rPr>
        <w:t xml:space="preserve"> 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>% në raport me</w:t>
      </w:r>
      <w:r w:rsidR="009E13C1">
        <w:rPr>
          <w:rFonts w:asciiTheme="majorHAnsi" w:hAnsiTheme="majorHAnsi" w:cstheme="minorHAnsi"/>
          <w:sz w:val="24"/>
          <w:szCs w:val="24"/>
          <w:lang w:val="mk-MK"/>
        </w:rPr>
        <w:t xml:space="preserve"> të planifikuarat për vitin 202</w:t>
      </w:r>
      <w:r w:rsidR="00141A06">
        <w:rPr>
          <w:rFonts w:asciiTheme="majorHAnsi" w:hAnsiTheme="majorHAnsi" w:cstheme="minorHAnsi"/>
          <w:sz w:val="24"/>
          <w:szCs w:val="24"/>
        </w:rPr>
        <w:t>6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 xml:space="preserve"> (Tabela nr. 4)</w:t>
      </w:r>
    </w:p>
    <w:p w14:paraId="29920967" w14:textId="486C6093" w:rsidR="00C90890" w:rsidRPr="00C90890" w:rsidRDefault="00C90890" w:rsidP="00C9089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rPr>
          <w:rFonts w:asciiTheme="majorHAnsi" w:hAnsiTheme="majorHAnsi" w:cstheme="minorHAnsi"/>
          <w:sz w:val="24"/>
          <w:szCs w:val="24"/>
          <w:lang w:val="mk-MK"/>
        </w:rPr>
      </w:pPr>
      <w:r w:rsidRPr="00C90890">
        <w:rPr>
          <w:rFonts w:asciiTheme="majorHAnsi" w:hAnsiTheme="majorHAnsi" w:cstheme="minorHAnsi"/>
          <w:sz w:val="24"/>
          <w:szCs w:val="24"/>
          <w:lang w:val="mk-MK"/>
        </w:rPr>
        <w:t xml:space="preserve">- Shpenzimet për zhvillimin ekonomik lokal të komunës janë realizuar 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në vlerë prej </w:t>
      </w:r>
      <w:r w:rsidR="00141A06">
        <w:rPr>
          <w:rFonts w:asciiTheme="majorHAnsi" w:hAnsiTheme="majorHAnsi" w:cstheme="minorHAnsi"/>
          <w:sz w:val="24"/>
          <w:szCs w:val="24"/>
        </w:rPr>
        <w:t>2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141A06">
        <w:rPr>
          <w:rFonts w:asciiTheme="majorHAnsi" w:hAnsiTheme="majorHAnsi" w:cstheme="minorHAnsi"/>
          <w:sz w:val="24"/>
          <w:szCs w:val="24"/>
        </w:rPr>
        <w:t>437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141A06">
        <w:rPr>
          <w:rFonts w:asciiTheme="majorHAnsi" w:hAnsiTheme="majorHAnsi" w:cstheme="minorHAnsi"/>
          <w:sz w:val="24"/>
          <w:szCs w:val="24"/>
        </w:rPr>
        <w:t>541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 xml:space="preserve"> d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en., ose realizim </w:t>
      </w:r>
      <w:r w:rsidR="00141A06">
        <w:rPr>
          <w:rFonts w:asciiTheme="majorHAnsi" w:hAnsiTheme="majorHAnsi" w:cstheme="minorHAnsi"/>
          <w:sz w:val="24"/>
          <w:szCs w:val="24"/>
        </w:rPr>
        <w:t>13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141A06">
        <w:rPr>
          <w:rFonts w:asciiTheme="majorHAnsi" w:hAnsiTheme="majorHAnsi" w:cstheme="minorHAnsi"/>
          <w:sz w:val="24"/>
          <w:szCs w:val="24"/>
        </w:rPr>
        <w:t>89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 xml:space="preserve">% në raport </w:t>
      </w:r>
      <w:r w:rsidR="009E13C1">
        <w:rPr>
          <w:rFonts w:asciiTheme="majorHAnsi" w:hAnsiTheme="majorHAnsi" w:cstheme="minorHAnsi"/>
          <w:sz w:val="24"/>
          <w:szCs w:val="24"/>
          <w:lang w:val="mk-MK"/>
        </w:rPr>
        <w:t>me të planifikuar për vitin 202</w:t>
      </w:r>
      <w:r w:rsidR="00141A06">
        <w:rPr>
          <w:rFonts w:asciiTheme="majorHAnsi" w:hAnsiTheme="majorHAnsi" w:cstheme="minorHAnsi"/>
          <w:sz w:val="24"/>
          <w:szCs w:val="24"/>
        </w:rPr>
        <w:t>6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>. (Tabela nr. 4)</w:t>
      </w:r>
    </w:p>
    <w:p w14:paraId="627F82F1" w14:textId="39A9D7EB" w:rsidR="00C90890" w:rsidRPr="00C90890" w:rsidRDefault="00C90890" w:rsidP="00C9089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rPr>
          <w:rFonts w:asciiTheme="majorHAnsi" w:hAnsiTheme="majorHAnsi" w:cstheme="minorHAnsi"/>
          <w:sz w:val="24"/>
          <w:szCs w:val="24"/>
          <w:lang w:val="mk-MK"/>
        </w:rPr>
      </w:pPr>
      <w:r w:rsidRPr="00C90890">
        <w:rPr>
          <w:rFonts w:asciiTheme="majorHAnsi" w:hAnsiTheme="majorHAnsi" w:cstheme="minorHAnsi"/>
          <w:sz w:val="24"/>
          <w:szCs w:val="24"/>
          <w:lang w:val="mk-MK"/>
        </w:rPr>
        <w:t>- Shpenzimet për mjedisin e komunës janë reali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zuar në vlerën </w:t>
      </w:r>
      <w:r w:rsidR="00141A06">
        <w:rPr>
          <w:rFonts w:asciiTheme="majorHAnsi" w:hAnsiTheme="majorHAnsi" w:cstheme="minorHAnsi"/>
          <w:sz w:val="24"/>
          <w:szCs w:val="24"/>
        </w:rPr>
        <w:t>2.385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141A06">
        <w:rPr>
          <w:rFonts w:asciiTheme="majorHAnsi" w:hAnsiTheme="majorHAnsi" w:cstheme="minorHAnsi"/>
          <w:sz w:val="24"/>
          <w:szCs w:val="24"/>
        </w:rPr>
        <w:t>262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 den., ose realizim </w:t>
      </w:r>
      <w:r w:rsidR="00141A06">
        <w:rPr>
          <w:rFonts w:asciiTheme="majorHAnsi" w:hAnsiTheme="majorHAnsi" w:cstheme="minorHAnsi"/>
          <w:sz w:val="24"/>
          <w:szCs w:val="24"/>
        </w:rPr>
        <w:t>11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141A06">
        <w:rPr>
          <w:rFonts w:asciiTheme="majorHAnsi" w:hAnsiTheme="majorHAnsi" w:cstheme="minorHAnsi"/>
          <w:sz w:val="24"/>
          <w:szCs w:val="24"/>
        </w:rPr>
        <w:t>1</w:t>
      </w:r>
      <w:r w:rsidR="009E13C1">
        <w:rPr>
          <w:rFonts w:asciiTheme="majorHAnsi" w:hAnsiTheme="majorHAnsi" w:cstheme="minorHAnsi"/>
          <w:sz w:val="24"/>
          <w:szCs w:val="24"/>
        </w:rPr>
        <w:t>2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 xml:space="preserve">% në raport </w:t>
      </w:r>
      <w:r w:rsidR="009E13C1">
        <w:rPr>
          <w:rFonts w:asciiTheme="majorHAnsi" w:hAnsiTheme="majorHAnsi" w:cstheme="minorHAnsi"/>
          <w:sz w:val="24"/>
          <w:szCs w:val="24"/>
          <w:lang w:val="mk-MK"/>
        </w:rPr>
        <w:t>me të planifikuar për vitin 202</w:t>
      </w:r>
      <w:r w:rsidR="00141A06">
        <w:rPr>
          <w:rFonts w:asciiTheme="majorHAnsi" w:hAnsiTheme="majorHAnsi" w:cstheme="minorHAnsi"/>
          <w:sz w:val="24"/>
          <w:szCs w:val="24"/>
        </w:rPr>
        <w:t>6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>. (Tabela nr. 4)</w:t>
      </w:r>
    </w:p>
    <w:p w14:paraId="50CF3F2D" w14:textId="5D0AC0FF" w:rsidR="00C90890" w:rsidRPr="00C90890" w:rsidRDefault="00C90890" w:rsidP="00C9089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rPr>
          <w:rFonts w:asciiTheme="majorHAnsi" w:hAnsiTheme="majorHAnsi" w:cstheme="minorHAnsi"/>
          <w:sz w:val="24"/>
          <w:szCs w:val="24"/>
          <w:lang w:val="mk-MK"/>
        </w:rPr>
      </w:pPr>
      <w:r w:rsidRPr="00C90890">
        <w:rPr>
          <w:rFonts w:asciiTheme="majorHAnsi" w:hAnsiTheme="majorHAnsi" w:cstheme="minorHAnsi"/>
          <w:sz w:val="24"/>
          <w:szCs w:val="24"/>
          <w:lang w:val="mk-MK"/>
        </w:rPr>
        <w:t xml:space="preserve">- Shpenzimet për arsimin e komunës janë realizuar 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në vlerë prej </w:t>
      </w:r>
      <w:r w:rsidR="009E13C1">
        <w:rPr>
          <w:rFonts w:asciiTheme="majorHAnsi" w:hAnsiTheme="majorHAnsi" w:cstheme="minorHAnsi"/>
          <w:sz w:val="24"/>
          <w:szCs w:val="24"/>
        </w:rPr>
        <w:t>15</w:t>
      </w:r>
      <w:r w:rsidR="005D181E">
        <w:rPr>
          <w:rFonts w:asciiTheme="majorHAnsi" w:hAnsiTheme="majorHAnsi" w:cstheme="minorHAnsi"/>
          <w:sz w:val="24"/>
          <w:szCs w:val="24"/>
        </w:rPr>
        <w:t>6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5D181E">
        <w:rPr>
          <w:rFonts w:asciiTheme="majorHAnsi" w:hAnsiTheme="majorHAnsi" w:cstheme="minorHAnsi"/>
          <w:sz w:val="24"/>
          <w:szCs w:val="24"/>
        </w:rPr>
        <w:t>921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5D181E">
        <w:rPr>
          <w:rFonts w:asciiTheme="majorHAnsi" w:hAnsiTheme="majorHAnsi" w:cstheme="minorHAnsi"/>
          <w:sz w:val="24"/>
          <w:szCs w:val="24"/>
        </w:rPr>
        <w:t>302</w:t>
      </w:r>
      <w:r w:rsidR="001C1587">
        <w:rPr>
          <w:rFonts w:asciiTheme="majorHAnsi" w:hAnsiTheme="majorHAnsi" w:cstheme="minorHAnsi"/>
          <w:sz w:val="24"/>
          <w:szCs w:val="24"/>
          <w:lang w:val="mk-MK"/>
        </w:rPr>
        <w:t xml:space="preserve"> den., ose realizim </w:t>
      </w:r>
      <w:r w:rsidR="009E13C1">
        <w:rPr>
          <w:rFonts w:asciiTheme="majorHAnsi" w:hAnsiTheme="majorHAnsi" w:cstheme="minorHAnsi"/>
          <w:sz w:val="24"/>
          <w:szCs w:val="24"/>
        </w:rPr>
        <w:t>2</w:t>
      </w:r>
      <w:r w:rsidR="005D181E">
        <w:rPr>
          <w:rFonts w:asciiTheme="majorHAnsi" w:hAnsiTheme="majorHAnsi" w:cstheme="minorHAnsi"/>
          <w:sz w:val="24"/>
          <w:szCs w:val="24"/>
        </w:rPr>
        <w:t>2</w:t>
      </w:r>
      <w:r w:rsidR="009E13C1">
        <w:rPr>
          <w:rFonts w:asciiTheme="majorHAnsi" w:hAnsiTheme="majorHAnsi" w:cstheme="minorHAnsi"/>
          <w:sz w:val="24"/>
          <w:szCs w:val="24"/>
        </w:rPr>
        <w:t>.6</w:t>
      </w:r>
      <w:r w:rsidR="005D181E">
        <w:rPr>
          <w:rFonts w:asciiTheme="majorHAnsi" w:hAnsiTheme="majorHAnsi" w:cstheme="minorHAnsi"/>
          <w:sz w:val="24"/>
          <w:szCs w:val="24"/>
        </w:rPr>
        <w:t>6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>% në</w:t>
      </w:r>
      <w:r w:rsidR="009E13C1">
        <w:rPr>
          <w:rFonts w:asciiTheme="majorHAnsi" w:hAnsiTheme="majorHAnsi" w:cstheme="minorHAnsi"/>
          <w:sz w:val="24"/>
          <w:szCs w:val="24"/>
          <w:lang w:val="mk-MK"/>
        </w:rPr>
        <w:t xml:space="preserve"> raport me planin për vitin 202</w:t>
      </w:r>
      <w:r w:rsidR="005D181E">
        <w:rPr>
          <w:rFonts w:asciiTheme="majorHAnsi" w:hAnsiTheme="majorHAnsi" w:cstheme="minorHAnsi"/>
          <w:sz w:val="24"/>
          <w:szCs w:val="24"/>
        </w:rPr>
        <w:t>6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>. (Tabela nr. 4)</w:t>
      </w:r>
    </w:p>
    <w:p w14:paraId="39B78334" w14:textId="3FE5008E" w:rsidR="00C90890" w:rsidRPr="00C90890" w:rsidRDefault="001C1587" w:rsidP="00C9089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jc w:val="left"/>
        <w:rPr>
          <w:rFonts w:asciiTheme="majorHAnsi" w:hAnsiTheme="majorHAnsi" w:cstheme="minorHAnsi"/>
          <w:lang w:val="mk-MK"/>
        </w:rPr>
      </w:pPr>
      <w:r w:rsidRPr="00C90890">
        <w:rPr>
          <w:rFonts w:asciiTheme="majorHAnsi" w:hAnsiTheme="majorHAnsi" w:cstheme="minorHAnsi"/>
          <w:sz w:val="24"/>
          <w:szCs w:val="24"/>
          <w:lang w:val="mk-MK"/>
        </w:rPr>
        <w:lastRenderedPageBreak/>
        <w:t>Sh</w:t>
      </w:r>
      <w:r>
        <w:rPr>
          <w:rFonts w:asciiTheme="majorHAnsi" w:hAnsiTheme="majorHAnsi" w:cstheme="minorHAnsi"/>
          <w:sz w:val="24"/>
          <w:szCs w:val="24"/>
          <w:lang w:val="mk-MK"/>
        </w:rPr>
        <w:t xml:space="preserve">penzimet për </w:t>
      </w:r>
      <w:proofErr w:type="spellStart"/>
      <w:r>
        <w:rPr>
          <w:rFonts w:asciiTheme="majorHAnsi" w:hAnsiTheme="majorHAnsi" w:cstheme="minorHAnsi"/>
          <w:sz w:val="24"/>
          <w:szCs w:val="24"/>
        </w:rPr>
        <w:t>mbrojtje</w:t>
      </w:r>
      <w:proofErr w:type="spellEnd"/>
      <w:r>
        <w:rPr>
          <w:rFonts w:asciiTheme="majorHAnsi" w:hAnsiTheme="majorHAnsi" w:cstheme="minorHAnsi"/>
          <w:sz w:val="24"/>
          <w:szCs w:val="24"/>
        </w:rPr>
        <w:t xml:space="preserve"> </w:t>
      </w:r>
      <w:proofErr w:type="spellStart"/>
      <w:r>
        <w:rPr>
          <w:rFonts w:asciiTheme="majorHAnsi" w:hAnsiTheme="majorHAnsi" w:cstheme="minorHAnsi"/>
          <w:sz w:val="24"/>
          <w:szCs w:val="24"/>
        </w:rPr>
        <w:t>sociale</w:t>
      </w:r>
      <w:proofErr w:type="spellEnd"/>
      <w:r>
        <w:rPr>
          <w:rFonts w:asciiTheme="majorHAnsi" w:hAnsiTheme="majorHAnsi" w:cstheme="minorHAnsi"/>
          <w:sz w:val="24"/>
          <w:szCs w:val="24"/>
        </w:rPr>
        <w:t xml:space="preserve"> </w:t>
      </w:r>
      <w:r w:rsidRPr="00C90890">
        <w:rPr>
          <w:rFonts w:asciiTheme="majorHAnsi" w:hAnsiTheme="majorHAnsi" w:cstheme="minorHAnsi"/>
          <w:sz w:val="24"/>
          <w:szCs w:val="24"/>
          <w:lang w:val="mk-MK"/>
        </w:rPr>
        <w:t xml:space="preserve"> e komunës janë realizuar </w:t>
      </w:r>
      <w:r>
        <w:rPr>
          <w:rFonts w:asciiTheme="majorHAnsi" w:hAnsiTheme="majorHAnsi" w:cstheme="minorHAnsi"/>
          <w:sz w:val="24"/>
          <w:szCs w:val="24"/>
          <w:lang w:val="mk-MK"/>
        </w:rPr>
        <w:t xml:space="preserve">në vlerë prej </w:t>
      </w:r>
      <w:r w:rsidR="00A471F2">
        <w:rPr>
          <w:rFonts w:asciiTheme="majorHAnsi" w:hAnsiTheme="majorHAnsi" w:cstheme="minorHAnsi"/>
          <w:sz w:val="24"/>
          <w:szCs w:val="24"/>
        </w:rPr>
        <w:t>10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A471F2">
        <w:rPr>
          <w:rFonts w:asciiTheme="majorHAnsi" w:hAnsiTheme="majorHAnsi" w:cstheme="minorHAnsi"/>
          <w:sz w:val="24"/>
          <w:szCs w:val="24"/>
        </w:rPr>
        <w:t>033</w:t>
      </w:r>
      <w:r w:rsidR="009E13C1">
        <w:rPr>
          <w:rFonts w:asciiTheme="majorHAnsi" w:hAnsiTheme="majorHAnsi" w:cstheme="minorHAnsi"/>
          <w:sz w:val="24"/>
          <w:szCs w:val="24"/>
        </w:rPr>
        <w:t>.4</w:t>
      </w:r>
      <w:r w:rsidR="00A471F2">
        <w:rPr>
          <w:rFonts w:asciiTheme="majorHAnsi" w:hAnsiTheme="majorHAnsi" w:cstheme="minorHAnsi"/>
          <w:sz w:val="24"/>
          <w:szCs w:val="24"/>
        </w:rPr>
        <w:t>77</w:t>
      </w:r>
      <w:r>
        <w:rPr>
          <w:rFonts w:asciiTheme="majorHAnsi" w:hAnsiTheme="majorHAnsi" w:cstheme="minorHAnsi"/>
          <w:sz w:val="24"/>
          <w:szCs w:val="24"/>
          <w:lang w:val="mk-MK"/>
        </w:rPr>
        <w:t xml:space="preserve"> den, ose më kanë realizuar </w:t>
      </w:r>
      <w:r w:rsidR="009E13C1">
        <w:rPr>
          <w:rFonts w:asciiTheme="majorHAnsi" w:hAnsiTheme="majorHAnsi" w:cstheme="minorHAnsi"/>
          <w:sz w:val="24"/>
          <w:szCs w:val="24"/>
        </w:rPr>
        <w:t>1</w:t>
      </w:r>
      <w:r w:rsidR="00A471F2">
        <w:rPr>
          <w:rFonts w:asciiTheme="majorHAnsi" w:hAnsiTheme="majorHAnsi" w:cstheme="minorHAnsi"/>
          <w:sz w:val="24"/>
          <w:szCs w:val="24"/>
        </w:rPr>
        <w:t>3</w:t>
      </w:r>
      <w:r w:rsidR="009E13C1">
        <w:rPr>
          <w:rFonts w:asciiTheme="majorHAnsi" w:hAnsiTheme="majorHAnsi" w:cstheme="minorHAnsi"/>
          <w:sz w:val="24"/>
          <w:szCs w:val="24"/>
        </w:rPr>
        <w:t>.</w:t>
      </w:r>
      <w:r w:rsidR="00A471F2">
        <w:rPr>
          <w:rFonts w:asciiTheme="majorHAnsi" w:hAnsiTheme="majorHAnsi" w:cstheme="minorHAnsi"/>
          <w:sz w:val="24"/>
          <w:szCs w:val="24"/>
        </w:rPr>
        <w:t>83</w:t>
      </w:r>
      <w:r>
        <w:rPr>
          <w:rFonts w:asciiTheme="majorHAnsi" w:hAnsiTheme="majorHAnsi" w:cstheme="minorHAnsi"/>
          <w:sz w:val="24"/>
          <w:szCs w:val="24"/>
        </w:rPr>
        <w:t xml:space="preserve"> </w:t>
      </w:r>
      <w:r w:rsidR="00C90890" w:rsidRPr="00C90890">
        <w:rPr>
          <w:rFonts w:asciiTheme="majorHAnsi" w:hAnsiTheme="majorHAnsi" w:cstheme="minorHAnsi"/>
          <w:sz w:val="24"/>
          <w:szCs w:val="24"/>
          <w:lang w:val="mk-MK"/>
        </w:rPr>
        <w:t>% në rapor</w:t>
      </w:r>
      <w:r w:rsidR="009E13C1">
        <w:rPr>
          <w:rFonts w:asciiTheme="majorHAnsi" w:hAnsiTheme="majorHAnsi" w:cstheme="minorHAnsi"/>
          <w:sz w:val="24"/>
          <w:szCs w:val="24"/>
          <w:lang w:val="mk-MK"/>
        </w:rPr>
        <w:t>t me planifikimin për vitin 202</w:t>
      </w:r>
      <w:r w:rsidR="009E13C1">
        <w:rPr>
          <w:rFonts w:asciiTheme="majorHAnsi" w:hAnsiTheme="majorHAnsi" w:cstheme="minorHAnsi"/>
          <w:sz w:val="24"/>
          <w:szCs w:val="24"/>
        </w:rPr>
        <w:t>5</w:t>
      </w:r>
      <w:r w:rsidR="00C90890" w:rsidRPr="00C90890">
        <w:rPr>
          <w:rFonts w:asciiTheme="majorHAnsi" w:hAnsiTheme="majorHAnsi" w:cstheme="minorHAnsi"/>
          <w:sz w:val="24"/>
          <w:szCs w:val="24"/>
          <w:lang w:val="mk-MK"/>
        </w:rPr>
        <w:t>. (Tabela nr. 4)</w:t>
      </w:r>
    </w:p>
    <w:p w14:paraId="50314445" w14:textId="77777777" w:rsidR="00C90890" w:rsidRPr="00C90890" w:rsidRDefault="00C90890" w:rsidP="00C90890">
      <w:pPr>
        <w:pStyle w:val="ListParagraph"/>
        <w:tabs>
          <w:tab w:val="left" w:pos="656"/>
        </w:tabs>
        <w:spacing w:before="3"/>
        <w:ind w:left="655" w:firstLine="0"/>
        <w:jc w:val="left"/>
        <w:rPr>
          <w:rFonts w:asciiTheme="majorHAnsi" w:hAnsiTheme="majorHAnsi" w:cstheme="minorHAnsi"/>
          <w:lang w:val="mk-MK"/>
        </w:rPr>
      </w:pPr>
    </w:p>
    <w:p w14:paraId="0D14F7DE" w14:textId="77777777" w:rsidR="00EB6080" w:rsidRPr="00EB6080" w:rsidRDefault="00EB6080" w:rsidP="00C90890">
      <w:pPr>
        <w:pStyle w:val="ListParagraph"/>
        <w:tabs>
          <w:tab w:val="left" w:pos="656"/>
        </w:tabs>
        <w:spacing w:before="3"/>
        <w:ind w:left="655" w:firstLine="0"/>
        <w:jc w:val="left"/>
        <w:rPr>
          <w:rFonts w:asciiTheme="majorHAnsi" w:hAnsiTheme="majorHAnsi" w:cstheme="minorHAnsi"/>
        </w:rPr>
      </w:pPr>
    </w:p>
    <w:p w14:paraId="7875A93B" w14:textId="366E6FCF" w:rsidR="001C41E5" w:rsidRPr="00FA4FCF" w:rsidRDefault="003A203F" w:rsidP="00C90890">
      <w:pPr>
        <w:pStyle w:val="ListParagraph"/>
        <w:numPr>
          <w:ilvl w:val="0"/>
          <w:numId w:val="5"/>
        </w:numPr>
        <w:tabs>
          <w:tab w:val="left" w:pos="656"/>
        </w:tabs>
        <w:spacing w:before="3"/>
        <w:ind w:left="655"/>
        <w:jc w:val="left"/>
        <w:rPr>
          <w:rFonts w:asciiTheme="majorHAnsi" w:hAnsiTheme="majorHAnsi" w:cstheme="minorHAnsi"/>
          <w:lang w:val="mk-MK"/>
        </w:rPr>
      </w:pPr>
      <w:r w:rsidRPr="003A203F">
        <w:rPr>
          <w:rFonts w:asciiTheme="majorHAnsi" w:hAnsiTheme="majorHAnsi" w:cstheme="minorHAnsi"/>
          <w:lang w:val="mk-MK"/>
        </w:rPr>
        <w:t xml:space="preserve"> </w:t>
      </w:r>
      <w:proofErr w:type="spellStart"/>
      <w:r w:rsidR="002259A1">
        <w:rPr>
          <w:rFonts w:asciiTheme="majorHAnsi" w:hAnsiTheme="majorHAnsi" w:cstheme="minorHAnsi"/>
        </w:rPr>
        <w:t>Aktivitetet</w:t>
      </w:r>
      <w:proofErr w:type="spellEnd"/>
      <w:r w:rsidR="002259A1">
        <w:rPr>
          <w:rFonts w:asciiTheme="majorHAnsi" w:hAnsiTheme="majorHAnsi" w:cstheme="minorHAnsi"/>
        </w:rPr>
        <w:t xml:space="preserve"> </w:t>
      </w:r>
      <w:proofErr w:type="spellStart"/>
      <w:r w:rsidR="002259A1">
        <w:rPr>
          <w:rFonts w:asciiTheme="majorHAnsi" w:hAnsiTheme="majorHAnsi" w:cstheme="minorHAnsi"/>
        </w:rPr>
        <w:t>komunale</w:t>
      </w:r>
      <w:proofErr w:type="spellEnd"/>
      <w:r>
        <w:rPr>
          <w:rFonts w:asciiTheme="majorHAnsi" w:hAnsiTheme="majorHAnsi" w:cstheme="minorHAnsi"/>
          <w:lang w:val="mk-MK"/>
        </w:rPr>
        <w:t xml:space="preserve"> </w:t>
      </w:r>
      <w:proofErr w:type="spellStart"/>
      <w:r>
        <w:rPr>
          <w:rFonts w:asciiTheme="majorHAnsi" w:hAnsiTheme="majorHAnsi" w:cstheme="minorHAnsi"/>
        </w:rPr>
        <w:t>ësht</w:t>
      </w:r>
      <w:proofErr w:type="spellEnd"/>
      <w:r>
        <w:rPr>
          <w:rFonts w:asciiTheme="majorHAnsi" w:hAnsiTheme="majorHAnsi" w:cstheme="minorHAnsi"/>
          <w:lang w:val="mk-MK"/>
        </w:rPr>
        <w:t xml:space="preserve">ë realizuar në </w:t>
      </w:r>
      <w:proofErr w:type="spellStart"/>
      <w:r>
        <w:rPr>
          <w:rFonts w:asciiTheme="majorHAnsi" w:hAnsiTheme="majorHAnsi" w:cstheme="minorHAnsi"/>
        </w:rPr>
        <w:t>shumë</w:t>
      </w:r>
      <w:proofErr w:type="spellEnd"/>
      <w:r>
        <w:rPr>
          <w:rFonts w:asciiTheme="majorHAnsi" w:hAnsiTheme="majorHAnsi" w:cstheme="minorHAnsi"/>
        </w:rPr>
        <w:t xml:space="preserve"> </w:t>
      </w:r>
      <w:proofErr w:type="spellStart"/>
      <w:r>
        <w:rPr>
          <w:rFonts w:asciiTheme="majorHAnsi" w:hAnsiTheme="majorHAnsi" w:cstheme="minorHAnsi"/>
        </w:rPr>
        <w:t>prej</w:t>
      </w:r>
      <w:proofErr w:type="spellEnd"/>
      <w:r w:rsidR="002259A1">
        <w:rPr>
          <w:rFonts w:asciiTheme="majorHAnsi" w:hAnsiTheme="majorHAnsi" w:cstheme="minorHAnsi"/>
          <w:lang w:val="mk-MK"/>
        </w:rPr>
        <w:t xml:space="preserve"> </w:t>
      </w:r>
      <w:r w:rsidR="00A471F2">
        <w:rPr>
          <w:rFonts w:asciiTheme="majorHAnsi" w:hAnsiTheme="majorHAnsi" w:cstheme="minorHAnsi"/>
        </w:rPr>
        <w:t>35</w:t>
      </w:r>
      <w:r w:rsidR="009E13C1">
        <w:rPr>
          <w:rFonts w:asciiTheme="majorHAnsi" w:hAnsiTheme="majorHAnsi" w:cstheme="minorHAnsi"/>
        </w:rPr>
        <w:t>.</w:t>
      </w:r>
      <w:r w:rsidR="00A471F2">
        <w:rPr>
          <w:rFonts w:asciiTheme="majorHAnsi" w:hAnsiTheme="majorHAnsi" w:cstheme="minorHAnsi"/>
        </w:rPr>
        <w:t>741</w:t>
      </w:r>
      <w:r w:rsidR="009E13C1">
        <w:rPr>
          <w:rFonts w:asciiTheme="majorHAnsi" w:hAnsiTheme="majorHAnsi" w:cstheme="minorHAnsi"/>
        </w:rPr>
        <w:t>.</w:t>
      </w:r>
      <w:r w:rsidR="00A471F2">
        <w:rPr>
          <w:rFonts w:asciiTheme="majorHAnsi" w:hAnsiTheme="majorHAnsi" w:cstheme="minorHAnsi"/>
        </w:rPr>
        <w:t>374</w:t>
      </w:r>
      <w:r w:rsidR="002259A1">
        <w:rPr>
          <w:rFonts w:asciiTheme="majorHAnsi" w:hAnsiTheme="majorHAnsi" w:cstheme="minorHAnsi"/>
        </w:rPr>
        <w:t>,00</w:t>
      </w:r>
      <w:r w:rsidRPr="003A203F">
        <w:rPr>
          <w:rFonts w:asciiTheme="majorHAnsi" w:hAnsiTheme="majorHAnsi" w:cstheme="minorHAnsi"/>
          <w:lang w:val="mk-MK"/>
        </w:rPr>
        <w:t xml:space="preserve"> den., ose realizim</w:t>
      </w:r>
      <w:r>
        <w:rPr>
          <w:rFonts w:asciiTheme="majorHAnsi" w:hAnsiTheme="majorHAnsi" w:cstheme="minorHAnsi"/>
        </w:rPr>
        <w:t xml:space="preserve"> me</w:t>
      </w:r>
      <w:r w:rsidR="002259A1">
        <w:rPr>
          <w:rFonts w:asciiTheme="majorHAnsi" w:hAnsiTheme="majorHAnsi" w:cstheme="minorHAnsi"/>
          <w:lang w:val="mk-MK"/>
        </w:rPr>
        <w:t xml:space="preserve"> </w:t>
      </w:r>
      <w:r w:rsidR="009E13C1">
        <w:rPr>
          <w:rFonts w:asciiTheme="majorHAnsi" w:hAnsiTheme="majorHAnsi" w:cstheme="minorHAnsi"/>
        </w:rPr>
        <w:t>1</w:t>
      </w:r>
      <w:r w:rsidR="00A471F2">
        <w:rPr>
          <w:rFonts w:asciiTheme="majorHAnsi" w:hAnsiTheme="majorHAnsi" w:cstheme="minorHAnsi"/>
        </w:rPr>
        <w:t>4</w:t>
      </w:r>
      <w:r w:rsidR="009E13C1">
        <w:rPr>
          <w:rFonts w:asciiTheme="majorHAnsi" w:hAnsiTheme="majorHAnsi" w:cstheme="minorHAnsi"/>
        </w:rPr>
        <w:t>.</w:t>
      </w:r>
      <w:r w:rsidR="00A471F2">
        <w:rPr>
          <w:rFonts w:asciiTheme="majorHAnsi" w:hAnsiTheme="majorHAnsi" w:cstheme="minorHAnsi"/>
        </w:rPr>
        <w:t>81</w:t>
      </w:r>
      <w:r>
        <w:rPr>
          <w:rFonts w:asciiTheme="majorHAnsi" w:hAnsiTheme="majorHAnsi" w:cstheme="minorHAnsi"/>
          <w:lang w:val="mk-MK"/>
        </w:rPr>
        <w:t xml:space="preserve">% në raport </w:t>
      </w:r>
      <w:proofErr w:type="gramStart"/>
      <w:r>
        <w:rPr>
          <w:rFonts w:asciiTheme="majorHAnsi" w:hAnsiTheme="majorHAnsi" w:cstheme="minorHAnsi"/>
          <w:lang w:val="mk-MK"/>
        </w:rPr>
        <w:t>me  planifi</w:t>
      </w:r>
      <w:proofErr w:type="spellStart"/>
      <w:r>
        <w:rPr>
          <w:rFonts w:asciiTheme="majorHAnsi" w:hAnsiTheme="majorHAnsi" w:cstheme="minorHAnsi"/>
        </w:rPr>
        <w:t>kimin</w:t>
      </w:r>
      <w:proofErr w:type="spellEnd"/>
      <w:proofErr w:type="gramEnd"/>
      <w:r w:rsidR="009E13C1">
        <w:rPr>
          <w:rFonts w:asciiTheme="majorHAnsi" w:hAnsiTheme="majorHAnsi" w:cstheme="minorHAnsi"/>
          <w:lang w:val="mk-MK"/>
        </w:rPr>
        <w:t xml:space="preserve"> për vitin 202</w:t>
      </w:r>
      <w:r w:rsidR="00A471F2">
        <w:rPr>
          <w:rFonts w:asciiTheme="majorHAnsi" w:hAnsiTheme="majorHAnsi" w:cstheme="minorHAnsi"/>
        </w:rPr>
        <w:t>6</w:t>
      </w:r>
      <w:r w:rsidRPr="003A203F">
        <w:rPr>
          <w:rFonts w:asciiTheme="majorHAnsi" w:hAnsiTheme="majorHAnsi" w:cstheme="minorHAnsi"/>
          <w:lang w:val="mk-MK"/>
        </w:rPr>
        <w:t>. (Tabela nr. 4)</w:t>
      </w:r>
    </w:p>
    <w:p w14:paraId="54EA355E" w14:textId="0F7C00F1" w:rsidR="001C41E5" w:rsidRPr="00FA4FCF" w:rsidRDefault="003A203F">
      <w:pPr>
        <w:pStyle w:val="ListParagraph"/>
        <w:numPr>
          <w:ilvl w:val="0"/>
          <w:numId w:val="5"/>
        </w:numPr>
        <w:tabs>
          <w:tab w:val="left" w:pos="656"/>
        </w:tabs>
        <w:spacing w:before="0"/>
        <w:ind w:left="655" w:hanging="273"/>
        <w:jc w:val="left"/>
        <w:rPr>
          <w:rFonts w:asciiTheme="majorHAnsi" w:hAnsiTheme="majorHAnsi" w:cstheme="minorHAnsi"/>
          <w:sz w:val="24"/>
          <w:lang w:val="mk-MK"/>
        </w:rPr>
      </w:pPr>
      <w:r w:rsidRPr="003A203F">
        <w:t xml:space="preserve"> </w:t>
      </w:r>
      <w:proofErr w:type="spellStart"/>
      <w:r w:rsidR="002259A1">
        <w:rPr>
          <w:rFonts w:asciiTheme="majorHAnsi" w:hAnsiTheme="majorHAnsi" w:cstheme="minorHAnsi"/>
        </w:rPr>
        <w:t>Mbrojtja</w:t>
      </w:r>
      <w:proofErr w:type="spellEnd"/>
      <w:r w:rsidR="002259A1">
        <w:rPr>
          <w:rFonts w:asciiTheme="majorHAnsi" w:hAnsiTheme="majorHAnsi" w:cstheme="minorHAnsi"/>
        </w:rPr>
        <w:t xml:space="preserve"> </w:t>
      </w:r>
      <w:proofErr w:type="spellStart"/>
      <w:r w:rsidR="002259A1">
        <w:rPr>
          <w:rFonts w:asciiTheme="majorHAnsi" w:hAnsiTheme="majorHAnsi" w:cstheme="minorHAnsi"/>
        </w:rPr>
        <w:t>kundër</w:t>
      </w:r>
      <w:proofErr w:type="spellEnd"/>
      <w:r w:rsidR="002259A1">
        <w:rPr>
          <w:rFonts w:asciiTheme="majorHAnsi" w:hAnsiTheme="majorHAnsi" w:cstheme="minorHAnsi"/>
        </w:rPr>
        <w:t xml:space="preserve"> </w:t>
      </w:r>
      <w:proofErr w:type="spellStart"/>
      <w:r w:rsidR="002259A1">
        <w:rPr>
          <w:rFonts w:asciiTheme="majorHAnsi" w:hAnsiTheme="majorHAnsi" w:cstheme="minorHAnsi"/>
        </w:rPr>
        <w:t>zjarit</w:t>
      </w:r>
      <w:proofErr w:type="spellEnd"/>
      <w:r>
        <w:rPr>
          <w:rFonts w:asciiTheme="majorHAnsi" w:hAnsiTheme="majorHAnsi" w:cstheme="minorHAnsi"/>
          <w:lang w:val="mk-MK"/>
        </w:rPr>
        <w:t xml:space="preserve"> janë realizuar në </w:t>
      </w:r>
      <w:proofErr w:type="spellStart"/>
      <w:r>
        <w:rPr>
          <w:rFonts w:asciiTheme="majorHAnsi" w:hAnsiTheme="majorHAnsi" w:cstheme="minorHAnsi"/>
        </w:rPr>
        <w:t>shumë</w:t>
      </w:r>
      <w:proofErr w:type="spellEnd"/>
      <w:r>
        <w:rPr>
          <w:rFonts w:asciiTheme="majorHAnsi" w:hAnsiTheme="majorHAnsi" w:cstheme="minorHAnsi"/>
        </w:rPr>
        <w:t xml:space="preserve"> </w:t>
      </w:r>
      <w:proofErr w:type="spellStart"/>
      <w:r>
        <w:rPr>
          <w:rFonts w:asciiTheme="majorHAnsi" w:hAnsiTheme="majorHAnsi" w:cstheme="minorHAnsi"/>
        </w:rPr>
        <w:t>prej</w:t>
      </w:r>
      <w:proofErr w:type="spellEnd"/>
      <w:r w:rsidR="002259A1">
        <w:rPr>
          <w:rFonts w:asciiTheme="majorHAnsi" w:hAnsiTheme="majorHAnsi" w:cstheme="minorHAnsi"/>
          <w:lang w:val="mk-MK"/>
        </w:rPr>
        <w:t xml:space="preserve"> </w:t>
      </w:r>
      <w:r w:rsidR="00A471F2">
        <w:rPr>
          <w:rFonts w:asciiTheme="majorHAnsi" w:hAnsiTheme="majorHAnsi" w:cstheme="minorHAnsi"/>
        </w:rPr>
        <w:t>7</w:t>
      </w:r>
      <w:r w:rsidR="009E13C1">
        <w:rPr>
          <w:rFonts w:asciiTheme="majorHAnsi" w:hAnsiTheme="majorHAnsi" w:cstheme="minorHAnsi"/>
        </w:rPr>
        <w:t>.</w:t>
      </w:r>
      <w:r w:rsidR="00A471F2">
        <w:rPr>
          <w:rFonts w:asciiTheme="majorHAnsi" w:hAnsiTheme="majorHAnsi" w:cstheme="minorHAnsi"/>
        </w:rPr>
        <w:t>872</w:t>
      </w:r>
      <w:r w:rsidR="009E13C1">
        <w:rPr>
          <w:rFonts w:asciiTheme="majorHAnsi" w:hAnsiTheme="majorHAnsi" w:cstheme="minorHAnsi"/>
        </w:rPr>
        <w:t>.</w:t>
      </w:r>
      <w:r w:rsidR="00A471F2">
        <w:rPr>
          <w:rFonts w:asciiTheme="majorHAnsi" w:hAnsiTheme="majorHAnsi" w:cstheme="minorHAnsi"/>
        </w:rPr>
        <w:t>803</w:t>
      </w:r>
      <w:r w:rsidR="002259A1">
        <w:rPr>
          <w:rFonts w:asciiTheme="majorHAnsi" w:hAnsiTheme="majorHAnsi" w:cstheme="minorHAnsi"/>
        </w:rPr>
        <w:t>,00</w:t>
      </w:r>
      <w:r w:rsidRPr="003A203F">
        <w:rPr>
          <w:rFonts w:asciiTheme="majorHAnsi" w:hAnsiTheme="majorHAnsi" w:cstheme="minorHAnsi"/>
          <w:lang w:val="mk-MK"/>
        </w:rPr>
        <w:t xml:space="preserve"> den., ose realizim</w:t>
      </w:r>
      <w:r>
        <w:rPr>
          <w:rFonts w:asciiTheme="majorHAnsi" w:hAnsiTheme="majorHAnsi" w:cstheme="minorHAnsi"/>
        </w:rPr>
        <w:t xml:space="preserve"> </w:t>
      </w:r>
      <w:proofErr w:type="gramStart"/>
      <w:r>
        <w:rPr>
          <w:rFonts w:asciiTheme="majorHAnsi" w:hAnsiTheme="majorHAnsi" w:cstheme="minorHAnsi"/>
        </w:rPr>
        <w:t>me</w:t>
      </w:r>
      <w:r w:rsidR="002259A1">
        <w:rPr>
          <w:rFonts w:asciiTheme="majorHAnsi" w:hAnsiTheme="majorHAnsi" w:cstheme="minorHAnsi"/>
          <w:lang w:val="mk-MK"/>
        </w:rPr>
        <w:t xml:space="preserve"> </w:t>
      </w:r>
      <w:r w:rsidR="009E13C1">
        <w:rPr>
          <w:rFonts w:asciiTheme="majorHAnsi" w:hAnsiTheme="majorHAnsi" w:cstheme="minorHAnsi"/>
        </w:rPr>
        <w:t xml:space="preserve"> </w:t>
      </w:r>
      <w:r w:rsidR="00A471F2">
        <w:rPr>
          <w:rFonts w:asciiTheme="majorHAnsi" w:hAnsiTheme="majorHAnsi" w:cstheme="minorHAnsi"/>
        </w:rPr>
        <w:t>14</w:t>
      </w:r>
      <w:r w:rsidR="009E13C1">
        <w:rPr>
          <w:rFonts w:asciiTheme="majorHAnsi" w:hAnsiTheme="majorHAnsi" w:cstheme="minorHAnsi"/>
        </w:rPr>
        <w:t>.</w:t>
      </w:r>
      <w:r w:rsidR="00A471F2">
        <w:rPr>
          <w:rFonts w:asciiTheme="majorHAnsi" w:hAnsiTheme="majorHAnsi" w:cstheme="minorHAnsi"/>
        </w:rPr>
        <w:t>97</w:t>
      </w:r>
      <w:proofErr w:type="gramEnd"/>
      <w:r>
        <w:rPr>
          <w:rFonts w:asciiTheme="majorHAnsi" w:hAnsiTheme="majorHAnsi" w:cstheme="minorHAnsi"/>
          <w:lang w:val="mk-MK"/>
        </w:rPr>
        <w:t xml:space="preserve">% në raport </w:t>
      </w:r>
      <w:proofErr w:type="gramStart"/>
      <w:r>
        <w:rPr>
          <w:rFonts w:asciiTheme="majorHAnsi" w:hAnsiTheme="majorHAnsi" w:cstheme="minorHAnsi"/>
          <w:lang w:val="mk-MK"/>
        </w:rPr>
        <w:t>me  planifi</w:t>
      </w:r>
      <w:proofErr w:type="spellStart"/>
      <w:r>
        <w:rPr>
          <w:rFonts w:asciiTheme="majorHAnsi" w:hAnsiTheme="majorHAnsi" w:cstheme="minorHAnsi"/>
        </w:rPr>
        <w:t>kimin</w:t>
      </w:r>
      <w:proofErr w:type="spellEnd"/>
      <w:proofErr w:type="gramEnd"/>
      <w:r w:rsidRPr="003A203F">
        <w:rPr>
          <w:rFonts w:asciiTheme="majorHAnsi" w:hAnsiTheme="majorHAnsi" w:cstheme="minorHAnsi"/>
          <w:lang w:val="mk-MK"/>
        </w:rPr>
        <w:t xml:space="preserve"> për vitin 202</w:t>
      </w:r>
      <w:r w:rsidR="00A471F2">
        <w:rPr>
          <w:rFonts w:asciiTheme="majorHAnsi" w:hAnsiTheme="majorHAnsi" w:cstheme="minorHAnsi"/>
        </w:rPr>
        <w:t>6</w:t>
      </w:r>
      <w:r w:rsidRPr="003A203F">
        <w:rPr>
          <w:rFonts w:asciiTheme="majorHAnsi" w:hAnsiTheme="majorHAnsi" w:cstheme="minorHAnsi"/>
          <w:lang w:val="mk-MK"/>
        </w:rPr>
        <w:t>. (Tabela nr. 4)</w:t>
      </w:r>
    </w:p>
    <w:p w14:paraId="380E3795" w14:textId="77777777" w:rsidR="00A96560" w:rsidRPr="00FA4FCF" w:rsidRDefault="00A96560" w:rsidP="00A96560">
      <w:pPr>
        <w:tabs>
          <w:tab w:val="left" w:pos="656"/>
        </w:tabs>
        <w:rPr>
          <w:rFonts w:asciiTheme="majorHAnsi" w:hAnsiTheme="majorHAnsi" w:cstheme="minorHAnsi"/>
          <w:sz w:val="24"/>
          <w:lang w:val="mk-MK"/>
        </w:rPr>
      </w:pPr>
    </w:p>
    <w:p w14:paraId="14772034" w14:textId="7098DACA" w:rsidR="001C41E5" w:rsidRPr="00FA4FCF" w:rsidRDefault="00EF7978" w:rsidP="00A83AD1">
      <w:pPr>
        <w:pStyle w:val="BodyText"/>
        <w:spacing w:before="217"/>
        <w:ind w:right="1367"/>
        <w:jc w:val="both"/>
        <w:rPr>
          <w:rFonts w:asciiTheme="majorHAnsi" w:hAnsiTheme="majorHAnsi" w:cstheme="minorHAnsi"/>
          <w:lang w:val="mk-MK"/>
        </w:rPr>
      </w:pPr>
      <w:r w:rsidRPr="00EF7978">
        <w:rPr>
          <w:rFonts w:asciiTheme="majorHAnsi" w:hAnsiTheme="majorHAnsi" w:cstheme="minorHAnsi"/>
          <w:lang w:val="mk-MK"/>
        </w:rPr>
        <w:t xml:space="preserve">Paraqitja grafike e përqindjes së realizimit të shpenzimeve të </w:t>
      </w:r>
      <w:r w:rsidR="002259A1">
        <w:rPr>
          <w:rFonts w:asciiTheme="majorHAnsi" w:hAnsiTheme="majorHAnsi" w:cstheme="minorHAnsi"/>
          <w:lang w:val="mk-MK"/>
        </w:rPr>
        <w:t>Komunës për periudhën janar-</w:t>
      </w:r>
      <w:r w:rsidR="00487A2F">
        <w:rPr>
          <w:rFonts w:asciiTheme="majorHAnsi" w:hAnsiTheme="majorHAnsi" w:cstheme="minorHAnsi"/>
          <w:lang w:val="mk-MK"/>
        </w:rPr>
        <w:t>mars</w:t>
      </w:r>
      <w:r w:rsidR="00CF44F7">
        <w:rPr>
          <w:rFonts w:asciiTheme="majorHAnsi" w:hAnsiTheme="majorHAnsi" w:cstheme="minorHAnsi"/>
          <w:lang w:val="mk-MK"/>
        </w:rPr>
        <w:t xml:space="preserve"> 202</w:t>
      </w:r>
      <w:r w:rsidR="00A471F2">
        <w:rPr>
          <w:rFonts w:asciiTheme="majorHAnsi" w:hAnsiTheme="majorHAnsi" w:cstheme="minorHAnsi"/>
        </w:rPr>
        <w:t>6</w:t>
      </w:r>
      <w:r w:rsidRPr="00EF7978">
        <w:rPr>
          <w:rFonts w:asciiTheme="majorHAnsi" w:hAnsiTheme="majorHAnsi" w:cstheme="minorHAnsi"/>
          <w:lang w:val="mk-MK"/>
        </w:rPr>
        <w:t xml:space="preserve"> sipas llojeve të veçanta të shpenzimeve dhe sipas programeve është paraqitur më poshtë:</w:t>
      </w:r>
    </w:p>
    <w:p w14:paraId="391B32E6" w14:textId="77777777" w:rsidR="001C41E5" w:rsidRPr="00FA4FCF" w:rsidRDefault="001C41E5">
      <w:pPr>
        <w:pStyle w:val="BodyText"/>
        <w:ind w:left="1015"/>
        <w:rPr>
          <w:rFonts w:asciiTheme="majorHAnsi" w:hAnsiTheme="majorHAnsi" w:cstheme="minorHAnsi"/>
          <w:sz w:val="20"/>
          <w:lang w:val="mk-MK"/>
        </w:rPr>
      </w:pPr>
    </w:p>
    <w:p w14:paraId="637C6A62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370A20B9" w14:textId="766D07C1" w:rsidR="002E203A" w:rsidRDefault="00A83AD1">
      <w:pPr>
        <w:pStyle w:val="BodyText"/>
        <w:rPr>
          <w:rFonts w:asciiTheme="majorHAnsi" w:hAnsiTheme="majorHAnsi" w:cstheme="minorHAnsi"/>
          <w:b/>
          <w:bCs/>
          <w:sz w:val="22"/>
          <w:szCs w:val="22"/>
        </w:rPr>
      </w:pP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Realizimi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i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totalit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të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shpenzimeve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sipas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kompetencave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të</w:t>
      </w:r>
      <w:proofErr w:type="spellEnd"/>
      <w:r w:rsidRPr="004B2C6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Pr="004B2C6C">
        <w:rPr>
          <w:rFonts w:asciiTheme="majorHAnsi" w:hAnsiTheme="majorHAnsi" w:cstheme="minorHAnsi"/>
          <w:b/>
          <w:bCs/>
          <w:sz w:val="22"/>
          <w:szCs w:val="22"/>
        </w:rPr>
        <w:t>veçanta</w:t>
      </w:r>
      <w:proofErr w:type="spellEnd"/>
      <w:r w:rsidR="00CB787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="00CB787C">
        <w:rPr>
          <w:rFonts w:asciiTheme="majorHAnsi" w:hAnsiTheme="majorHAnsi" w:cstheme="minorHAnsi"/>
          <w:b/>
          <w:bCs/>
          <w:sz w:val="22"/>
          <w:szCs w:val="22"/>
        </w:rPr>
        <w:t>për</w:t>
      </w:r>
      <w:proofErr w:type="spellEnd"/>
      <w:r w:rsidR="00CB787C">
        <w:rPr>
          <w:rFonts w:asciiTheme="majorHAnsi" w:hAnsiTheme="majorHAnsi" w:cstheme="minorHAnsi"/>
          <w:b/>
          <w:bCs/>
          <w:sz w:val="22"/>
          <w:szCs w:val="22"/>
        </w:rPr>
        <w:t xml:space="preserve"> </w:t>
      </w:r>
      <w:proofErr w:type="spellStart"/>
      <w:r w:rsidR="00CB787C">
        <w:rPr>
          <w:rFonts w:asciiTheme="majorHAnsi" w:hAnsiTheme="majorHAnsi" w:cstheme="minorHAnsi"/>
          <w:b/>
          <w:bCs/>
          <w:sz w:val="22"/>
          <w:szCs w:val="22"/>
        </w:rPr>
        <w:t>Kuartalin</w:t>
      </w:r>
      <w:proofErr w:type="spellEnd"/>
      <w:r w:rsidR="00CB787C">
        <w:rPr>
          <w:rFonts w:asciiTheme="majorHAnsi" w:hAnsiTheme="majorHAnsi" w:cstheme="minorHAnsi"/>
          <w:b/>
          <w:bCs/>
          <w:sz w:val="22"/>
          <w:szCs w:val="22"/>
        </w:rPr>
        <w:t xml:space="preserve"> e I-202</w:t>
      </w:r>
      <w:r w:rsidR="00051930">
        <w:rPr>
          <w:rFonts w:asciiTheme="majorHAnsi" w:hAnsiTheme="majorHAnsi" w:cstheme="minorHAnsi"/>
          <w:b/>
          <w:bCs/>
          <w:sz w:val="22"/>
          <w:szCs w:val="22"/>
        </w:rPr>
        <w:t>6</w:t>
      </w:r>
      <w:r>
        <w:rPr>
          <w:rFonts w:asciiTheme="majorHAnsi" w:hAnsiTheme="majorHAnsi" w:cstheme="minorHAnsi"/>
          <w:b/>
          <w:bCs/>
          <w:sz w:val="22"/>
          <w:szCs w:val="22"/>
        </w:rPr>
        <w:t>-%</w:t>
      </w:r>
    </w:p>
    <w:p w14:paraId="1A961AFF" w14:textId="2702C6AC" w:rsidR="00CB787C" w:rsidRDefault="00CB787C">
      <w:pPr>
        <w:pStyle w:val="BodyText"/>
        <w:rPr>
          <w:rFonts w:asciiTheme="majorHAnsi" w:hAnsiTheme="majorHAnsi" w:cstheme="minorHAnsi"/>
          <w:b/>
          <w:bCs/>
          <w:sz w:val="22"/>
          <w:szCs w:val="22"/>
        </w:rPr>
      </w:pPr>
    </w:p>
    <w:p w14:paraId="0B966E8C" w14:textId="016D6346" w:rsidR="00A83AD1" w:rsidRPr="00FA4FCF" w:rsidRDefault="00050D93">
      <w:pPr>
        <w:pStyle w:val="BodyText"/>
        <w:rPr>
          <w:rFonts w:asciiTheme="majorHAnsi" w:hAnsiTheme="majorHAnsi" w:cstheme="minorHAnsi"/>
          <w:sz w:val="18"/>
          <w:lang w:val="mk-MK"/>
        </w:rPr>
      </w:pPr>
      <w:r>
        <w:rPr>
          <w:noProof/>
        </w:rPr>
        <w:drawing>
          <wp:inline distT="0" distB="0" distL="0" distR="0" wp14:anchorId="5C8624D5" wp14:editId="30C762CD">
            <wp:extent cx="5557961" cy="3119120"/>
            <wp:effectExtent l="0" t="0" r="0" b="0"/>
            <wp:docPr id="1790350203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7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7"/>
              </a:graphicData>
            </a:graphic>
          </wp:inline>
        </w:drawing>
      </w:r>
    </w:p>
    <w:p w14:paraId="251BB665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333109BF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7B4FC20B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3DD42226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0E2ED2EA" w14:textId="77777777" w:rsidR="001C41E5" w:rsidRPr="00FA4FCF" w:rsidRDefault="001C41E5">
      <w:pPr>
        <w:pStyle w:val="BodyText"/>
        <w:rPr>
          <w:rFonts w:asciiTheme="majorHAnsi" w:hAnsiTheme="majorHAnsi" w:cstheme="minorHAnsi"/>
          <w:sz w:val="18"/>
          <w:lang w:val="mk-MK"/>
        </w:rPr>
      </w:pPr>
    </w:p>
    <w:p w14:paraId="355E1CF2" w14:textId="77777777" w:rsidR="001C41E5" w:rsidRPr="00FA4FCF" w:rsidRDefault="001C41E5">
      <w:pPr>
        <w:pStyle w:val="BodyText"/>
        <w:spacing w:before="2"/>
        <w:rPr>
          <w:rFonts w:asciiTheme="majorHAnsi" w:hAnsiTheme="majorHAnsi" w:cstheme="minorHAnsi"/>
          <w:sz w:val="16"/>
          <w:lang w:val="mk-MK"/>
        </w:rPr>
      </w:pPr>
    </w:p>
    <w:p w14:paraId="768943C1" w14:textId="77777777" w:rsidR="001C41E5" w:rsidRPr="00FA4FCF" w:rsidRDefault="00EF7978" w:rsidP="00EF7978">
      <w:pPr>
        <w:pStyle w:val="BodyText"/>
        <w:ind w:left="204" w:right="1150" w:firstLine="180"/>
        <w:jc w:val="both"/>
        <w:rPr>
          <w:rFonts w:asciiTheme="majorHAnsi" w:hAnsiTheme="majorHAnsi" w:cstheme="minorHAnsi"/>
          <w:lang w:val="mk-MK"/>
        </w:rPr>
      </w:pPr>
      <w:r w:rsidRPr="00EF7978">
        <w:rPr>
          <w:rFonts w:asciiTheme="majorHAnsi" w:hAnsiTheme="majorHAnsi" w:cstheme="minorHAnsi"/>
          <w:lang w:val="mk-MK"/>
        </w:rPr>
        <w:t>Llojet e veçanta të shpenzimeve të realizuara dhe të planifikuara në mënyrë analitike sipas programeve dhe nënprogrameve të veçanta dhe sipas zërave dhe nën-zërave të veçanta janë dhënë në pasqyrën tabelare të mëposhtme:</w:t>
      </w:r>
    </w:p>
    <w:p w14:paraId="0AF94D23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</w:pPr>
    </w:p>
    <w:p w14:paraId="1910DB4F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</w:pPr>
    </w:p>
    <w:p w14:paraId="36BA23E4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</w:pPr>
    </w:p>
    <w:p w14:paraId="1DFFB287" w14:textId="77777777" w:rsidR="00564897" w:rsidRPr="00FA4FCF" w:rsidRDefault="00564897">
      <w:pPr>
        <w:jc w:val="both"/>
        <w:rPr>
          <w:rFonts w:asciiTheme="majorHAnsi" w:hAnsiTheme="majorHAnsi" w:cstheme="minorHAnsi"/>
          <w:lang w:val="mk-MK"/>
        </w:rPr>
        <w:sectPr w:rsidR="00564897" w:rsidRPr="00FA4FCF" w:rsidSect="006C64D8">
          <w:pgSz w:w="11910" w:h="16840"/>
          <w:pgMar w:top="700" w:right="220" w:bottom="960" w:left="480" w:header="0" w:footer="779" w:gutter="0"/>
          <w:cols w:space="720"/>
        </w:sectPr>
      </w:pPr>
    </w:p>
    <w:p w14:paraId="7570B091" w14:textId="77777777" w:rsidR="001C41E5" w:rsidRPr="00FA4FCF" w:rsidRDefault="001C41E5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  <w:bookmarkStart w:id="3" w:name="K2_-_1_Kvartal_2022_godina"/>
      <w:bookmarkEnd w:id="3"/>
    </w:p>
    <w:p w14:paraId="7F32AE79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565C4547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2CDA8F3C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57B5AD7D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6FCD7331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37C91663" w14:textId="77777777" w:rsidR="00554BE4" w:rsidRDefault="00F350F4">
      <w:pPr>
        <w:pStyle w:val="BodyText"/>
        <w:spacing w:before="2"/>
        <w:rPr>
          <w:rFonts w:asciiTheme="majorHAnsi" w:hAnsiTheme="majorHAnsi" w:cstheme="minorHAnsi"/>
          <w:b/>
          <w:bCs/>
          <w:sz w:val="20"/>
        </w:rPr>
      </w:pPr>
      <w:r>
        <w:rPr>
          <w:rFonts w:asciiTheme="majorHAnsi" w:hAnsiTheme="majorHAnsi" w:cstheme="minorHAnsi"/>
          <w:b/>
          <w:bCs/>
          <w:sz w:val="20"/>
        </w:rPr>
        <w:t xml:space="preserve">               </w:t>
      </w:r>
      <w:r>
        <w:rPr>
          <w:rFonts w:asciiTheme="majorHAnsi" w:hAnsiTheme="majorHAnsi" w:cstheme="minorHAnsi"/>
          <w:b/>
          <w:bCs/>
          <w:sz w:val="20"/>
          <w:lang w:val="mk-MK"/>
        </w:rPr>
        <w:t xml:space="preserve">DETYRIMET E </w:t>
      </w:r>
      <w:r>
        <w:rPr>
          <w:rFonts w:asciiTheme="majorHAnsi" w:hAnsiTheme="majorHAnsi" w:cstheme="minorHAnsi"/>
          <w:b/>
          <w:bCs/>
          <w:sz w:val="20"/>
        </w:rPr>
        <w:t>KOMUNËS</w:t>
      </w:r>
      <w:r w:rsidRPr="00F350F4">
        <w:rPr>
          <w:rFonts w:asciiTheme="majorHAnsi" w:hAnsiTheme="majorHAnsi" w:cstheme="minorHAnsi"/>
          <w:b/>
          <w:bCs/>
          <w:sz w:val="20"/>
          <w:lang w:val="mk-MK"/>
        </w:rPr>
        <w:t xml:space="preserve"> (DETYRIME POR JO PAGUARA)</w:t>
      </w:r>
    </w:p>
    <w:p w14:paraId="2F1512CD" w14:textId="167CB399" w:rsidR="006F115D" w:rsidRPr="006F115D" w:rsidRDefault="006F115D">
      <w:pPr>
        <w:pStyle w:val="BodyText"/>
        <w:spacing w:before="2"/>
        <w:rPr>
          <w:rFonts w:asciiTheme="majorHAnsi" w:hAnsiTheme="majorHAnsi" w:cstheme="minorHAnsi"/>
          <w:b/>
          <w:bCs/>
          <w:sz w:val="20"/>
        </w:rPr>
      </w:pPr>
      <w:r>
        <w:rPr>
          <w:rFonts w:asciiTheme="majorHAnsi" w:hAnsiTheme="majorHAnsi" w:cstheme="minorHAnsi"/>
          <w:b/>
          <w:bCs/>
          <w:noProof/>
          <w:sz w:val="20"/>
        </w:rPr>
        <w:drawing>
          <wp:inline distT="0" distB="0" distL="0" distR="0" wp14:anchorId="674C0699" wp14:editId="2ECA005D">
            <wp:extent cx="9501505" cy="5788660"/>
            <wp:effectExtent l="0" t="0" r="0" b="0"/>
            <wp:docPr id="1954624797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501505" cy="578866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86CA9E9" w14:textId="4902B6D2" w:rsidR="00B178C5" w:rsidRPr="00B178C5" w:rsidRDefault="00B178C5">
      <w:pPr>
        <w:pStyle w:val="BodyText"/>
        <w:spacing w:before="2"/>
        <w:rPr>
          <w:rFonts w:asciiTheme="majorHAnsi" w:hAnsiTheme="majorHAnsi" w:cstheme="minorHAnsi"/>
          <w:b/>
          <w:bCs/>
          <w:sz w:val="20"/>
        </w:rPr>
      </w:pPr>
    </w:p>
    <w:p w14:paraId="3BBF103C" w14:textId="77777777" w:rsidR="0045097E" w:rsidRPr="0045097E" w:rsidRDefault="0045097E">
      <w:pPr>
        <w:pStyle w:val="BodyText"/>
        <w:spacing w:before="2"/>
        <w:rPr>
          <w:rFonts w:asciiTheme="majorHAnsi" w:hAnsiTheme="majorHAnsi" w:cstheme="minorHAnsi"/>
          <w:sz w:val="14"/>
        </w:rPr>
      </w:pPr>
    </w:p>
    <w:p w14:paraId="2BDE974E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155F4615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031056B2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24DA8D95" w14:textId="77777777" w:rsidR="00554BE4" w:rsidRPr="00FA4FCF" w:rsidRDefault="00554BE4">
      <w:pPr>
        <w:pStyle w:val="BodyText"/>
        <w:spacing w:before="2"/>
        <w:rPr>
          <w:rFonts w:asciiTheme="majorHAnsi" w:hAnsiTheme="majorHAnsi" w:cstheme="minorHAnsi"/>
          <w:sz w:val="14"/>
          <w:lang w:val="mk-MK"/>
        </w:rPr>
      </w:pPr>
    </w:p>
    <w:p w14:paraId="6F765955" w14:textId="77777777" w:rsidR="00BE0DFF" w:rsidRPr="00AB432A" w:rsidRDefault="00BE0DFF">
      <w:pPr>
        <w:rPr>
          <w:rFonts w:asciiTheme="majorHAnsi" w:hAnsiTheme="majorHAnsi" w:cstheme="minorHAnsi"/>
          <w:sz w:val="13"/>
        </w:rPr>
        <w:sectPr w:rsidR="00BE0DFF" w:rsidRPr="00AB432A" w:rsidSect="006C64D8">
          <w:footerReference w:type="default" r:id="rId19"/>
          <w:pgSz w:w="15840" w:h="12240" w:orient="landscape"/>
          <w:pgMar w:top="820" w:right="440" w:bottom="280" w:left="420" w:header="0" w:footer="0" w:gutter="0"/>
          <w:cols w:space="720"/>
        </w:sectPr>
      </w:pPr>
    </w:p>
    <w:p w14:paraId="2A4DF84F" w14:textId="77777777" w:rsidR="001C41E5" w:rsidRPr="00FA4FCF" w:rsidRDefault="00BE0DF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  <w:r w:rsidRPr="00FA4FCF">
        <w:rPr>
          <w:rFonts w:asciiTheme="majorHAnsi" w:hAnsiTheme="majorHAnsi" w:cstheme="minorHAnsi"/>
          <w:sz w:val="20"/>
          <w:lang w:val="mk-MK"/>
        </w:rPr>
        <w:t xml:space="preserve"> </w:t>
      </w:r>
      <w:r w:rsidR="00F350F4" w:rsidRPr="00F350F4">
        <w:rPr>
          <w:rFonts w:asciiTheme="majorHAnsi" w:hAnsiTheme="majorHAnsi" w:cstheme="minorHAnsi"/>
          <w:sz w:val="20"/>
          <w:lang w:val="mk-MK"/>
        </w:rPr>
        <w:t>Kjo tabelë është në përputhje me formularin e përcaktuar të Ministrisë së Financave</w:t>
      </w:r>
    </w:p>
    <w:p w14:paraId="0C3BADDE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6889D5D8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0ADDA227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73A26E1C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39670E00" w14:textId="77777777" w:rsidR="0043209F" w:rsidRPr="00FA4FCF" w:rsidRDefault="0043209F" w:rsidP="0097653B">
      <w:pPr>
        <w:pStyle w:val="BodyText"/>
        <w:ind w:right="-10178"/>
        <w:rPr>
          <w:rFonts w:asciiTheme="majorHAnsi" w:hAnsiTheme="majorHAnsi" w:cstheme="minorHAnsi"/>
          <w:sz w:val="20"/>
          <w:lang w:val="mk-MK"/>
        </w:rPr>
      </w:pPr>
    </w:p>
    <w:p w14:paraId="4190EA25" w14:textId="77777777" w:rsidR="007136BD" w:rsidRPr="0025519F" w:rsidRDefault="007136BD">
      <w:pPr>
        <w:pStyle w:val="BodyText"/>
        <w:rPr>
          <w:rFonts w:asciiTheme="majorHAnsi" w:hAnsiTheme="majorHAnsi" w:cstheme="minorHAnsi"/>
          <w:sz w:val="20"/>
        </w:rPr>
      </w:pPr>
    </w:p>
    <w:p w14:paraId="6F73669A" w14:textId="77777777" w:rsidR="007136BD" w:rsidRPr="00FA4FCF" w:rsidRDefault="007136BD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393427FE" w14:textId="77777777" w:rsidR="0068355C" w:rsidRDefault="0068355C" w:rsidP="00E72ED1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  <w:sectPr w:rsidR="0068355C" w:rsidSect="006C64D8">
          <w:footerReference w:type="default" r:id="rId20"/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20EF1377" w14:textId="6314A51F" w:rsidR="0068355C" w:rsidRPr="005061A7" w:rsidRDefault="00B15009" w:rsidP="0068355C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Detyrimet totale të bashkisë deri në 30 ditë (të papaguara por të papaguara) në tr</w:t>
      </w:r>
      <w:r w:rsidR="00761BBA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emujorin e 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parë</w:t>
      </w:r>
      <w:r w:rsidR="00C061D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të vitit 202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6</w:t>
      </w:r>
      <w:r w:rsidR="0068355C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. </w:t>
      </w:r>
      <w:r w:rsidR="0068355C" w:rsidRPr="005061A7">
        <w:rPr>
          <w:rFonts w:asciiTheme="majorHAnsi" w:hAnsiTheme="majorHAnsi" w:cstheme="minorHAnsi"/>
          <w:iCs/>
          <w:noProof/>
          <w:sz w:val="24"/>
          <w:szCs w:val="24"/>
        </w:rPr>
        <w:t>A</w:t>
      </w:r>
      <w:r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rrijnë </w:t>
      </w:r>
    </w:p>
    <w:p w14:paraId="0ECA8E0E" w14:textId="77E42BD5" w:rsidR="0043209F" w:rsidRPr="005061A7" w:rsidRDefault="00E65E03" w:rsidP="0068355C">
      <w:pPr>
        <w:ind w:left="990" w:right="-9548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vlerën 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24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464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977</w:t>
      </w:r>
      <w:r w:rsidRPr="005061A7">
        <w:rPr>
          <w:rFonts w:asciiTheme="majorHAnsi" w:hAnsiTheme="majorHAnsi" w:cstheme="minorHAnsi"/>
          <w:iCs/>
          <w:noProof/>
          <w:sz w:val="24"/>
          <w:szCs w:val="24"/>
        </w:rPr>
        <w:t xml:space="preserve">,00 den </w:t>
      </w:r>
      <w:r w:rsidR="00C061D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, dhe kanë shënuar rr</w:t>
      </w:r>
      <w:r w:rsidR="003C1717">
        <w:rPr>
          <w:rFonts w:asciiTheme="majorHAnsi" w:hAnsiTheme="majorHAnsi" w:cstheme="minorHAnsi"/>
          <w:iCs/>
          <w:noProof/>
          <w:sz w:val="24"/>
          <w:szCs w:val="24"/>
        </w:rPr>
        <w:t>itje</w:t>
      </w:r>
      <w:r w:rsidR="00F23C88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për 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23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294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765</w:t>
      </w:r>
      <w:r w:rsidR="00F23C88" w:rsidRPr="005061A7">
        <w:rPr>
          <w:rFonts w:asciiTheme="majorHAnsi" w:hAnsiTheme="majorHAnsi" w:cstheme="minorHAnsi"/>
          <w:iCs/>
          <w:noProof/>
          <w:sz w:val="24"/>
          <w:szCs w:val="24"/>
        </w:rPr>
        <w:t>,00</w:t>
      </w:r>
      <w:r w:rsidR="00B15009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denarë në krahasim me </w:t>
      </w:r>
      <w:r w:rsidR="00C061D0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periudhën e njëjtë të vitit 202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5</w:t>
      </w:r>
      <w:r w:rsidR="00B15009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.</w:t>
      </w:r>
    </w:p>
    <w:p w14:paraId="0BB8700D" w14:textId="72B12CEF" w:rsidR="00107F22" w:rsidRPr="00107F22" w:rsidRDefault="00B15009" w:rsidP="00823454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5061A7">
        <w:rPr>
          <w:rFonts w:ascii="Cambria" w:hAnsi="Cambria" w:cs="Cambria"/>
          <w:iCs/>
          <w:noProof/>
          <w:sz w:val="24"/>
          <w:szCs w:val="24"/>
          <w:lang w:val="mk-MK"/>
        </w:rPr>
        <w:t xml:space="preserve"> Totali i detyrimeve të bashkisë deri</w:t>
      </w:r>
      <w:r w:rsidR="00AF22D8" w:rsidRPr="005061A7">
        <w:rPr>
          <w:rFonts w:ascii="Cambria" w:hAnsi="Cambria" w:cs="Cambria"/>
          <w:iCs/>
          <w:noProof/>
          <w:sz w:val="24"/>
          <w:szCs w:val="24"/>
          <w:lang w:val="mk-MK"/>
        </w:rPr>
        <w:t xml:space="preserve"> në 60 ditë në tremujorin e </w:t>
      </w:r>
      <w:r w:rsidR="00C061D0">
        <w:rPr>
          <w:rFonts w:ascii="Cambria" w:hAnsi="Cambria" w:cs="Cambria"/>
          <w:iCs/>
          <w:noProof/>
          <w:sz w:val="24"/>
          <w:szCs w:val="24"/>
        </w:rPr>
        <w:t>parë</w:t>
      </w:r>
      <w:r w:rsidR="00C061D0">
        <w:rPr>
          <w:rFonts w:ascii="Cambria" w:hAnsi="Cambria" w:cs="Cambria"/>
          <w:iCs/>
          <w:noProof/>
          <w:sz w:val="24"/>
          <w:szCs w:val="24"/>
          <w:lang w:val="mk-MK"/>
        </w:rPr>
        <w:t xml:space="preserve"> 202</w:t>
      </w:r>
      <w:r w:rsidR="00BB08ED">
        <w:rPr>
          <w:rFonts w:ascii="Cambria" w:hAnsi="Cambria" w:cs="Cambria"/>
          <w:iCs/>
          <w:noProof/>
          <w:sz w:val="24"/>
          <w:szCs w:val="24"/>
        </w:rPr>
        <w:t>6</w:t>
      </w:r>
      <w:r w:rsidR="00107F22">
        <w:rPr>
          <w:rFonts w:ascii="Cambria" w:hAnsi="Cambria" w:cs="Cambria"/>
          <w:iCs/>
          <w:noProof/>
          <w:sz w:val="24"/>
          <w:szCs w:val="24"/>
        </w:rPr>
        <w:t xml:space="preserve"> janë në vlerë prej </w:t>
      </w:r>
      <w:r w:rsidR="00BB08ED">
        <w:rPr>
          <w:rFonts w:ascii="Cambria" w:hAnsi="Cambria" w:cs="Cambria"/>
          <w:iCs/>
          <w:noProof/>
          <w:sz w:val="24"/>
          <w:szCs w:val="24"/>
        </w:rPr>
        <w:t>415</w:t>
      </w:r>
      <w:r w:rsidR="00C061D0">
        <w:rPr>
          <w:rFonts w:ascii="Cambria" w:hAnsi="Cambria" w:cs="Cambria"/>
          <w:iCs/>
          <w:noProof/>
          <w:sz w:val="24"/>
          <w:szCs w:val="24"/>
        </w:rPr>
        <w:t>.</w:t>
      </w:r>
      <w:r w:rsidR="00BB08ED">
        <w:rPr>
          <w:rFonts w:ascii="Cambria" w:hAnsi="Cambria" w:cs="Cambria"/>
          <w:iCs/>
          <w:noProof/>
          <w:sz w:val="24"/>
          <w:szCs w:val="24"/>
        </w:rPr>
        <w:t>450</w:t>
      </w:r>
      <w:r w:rsidR="00107F22">
        <w:rPr>
          <w:rFonts w:ascii="Cambria" w:hAnsi="Cambria" w:cs="Cambria"/>
          <w:iCs/>
          <w:noProof/>
          <w:sz w:val="24"/>
          <w:szCs w:val="24"/>
        </w:rPr>
        <w:t>,00 denarë</w:t>
      </w:r>
      <w:r w:rsidR="00AF22D8" w:rsidRPr="005061A7">
        <w:rPr>
          <w:rFonts w:ascii="Cambria" w:hAnsi="Cambria" w:cs="Cambria"/>
          <w:iCs/>
          <w:noProof/>
          <w:sz w:val="24"/>
          <w:szCs w:val="24"/>
        </w:rPr>
        <w:t xml:space="preserve"> </w:t>
      </w:r>
      <w:r w:rsidR="00823454" w:rsidRPr="005061A7">
        <w:rPr>
          <w:rFonts w:ascii="Cambria" w:hAnsi="Cambria" w:cs="Cambria"/>
          <w:iCs/>
          <w:noProof/>
          <w:sz w:val="24"/>
          <w:szCs w:val="24"/>
        </w:rPr>
        <w:t>dhe 202</w:t>
      </w:r>
      <w:r w:rsidR="00BB08ED">
        <w:rPr>
          <w:rFonts w:ascii="Cambria" w:hAnsi="Cambria" w:cs="Cambria"/>
          <w:iCs/>
          <w:noProof/>
          <w:sz w:val="24"/>
          <w:szCs w:val="24"/>
        </w:rPr>
        <w:t>5</w:t>
      </w:r>
    </w:p>
    <w:p w14:paraId="3DAF68B5" w14:textId="6C9A141E" w:rsidR="00C061D0" w:rsidRDefault="00823454" w:rsidP="00107F22">
      <w:pPr>
        <w:ind w:left="990" w:right="-9548"/>
        <w:rPr>
          <w:rFonts w:asciiTheme="majorHAnsi" w:hAnsiTheme="majorHAnsi" w:cstheme="minorHAnsi"/>
          <w:iCs/>
          <w:noProof/>
          <w:sz w:val="24"/>
          <w:szCs w:val="24"/>
        </w:rPr>
      </w:pPr>
      <w:r w:rsidRPr="00107F22">
        <w:rPr>
          <w:rFonts w:ascii="Cambria" w:hAnsi="Cambria" w:cs="Cambria"/>
          <w:iCs/>
          <w:noProof/>
          <w:sz w:val="24"/>
          <w:szCs w:val="24"/>
        </w:rPr>
        <w:t xml:space="preserve"> </w:t>
      </w:r>
      <w:r w:rsidR="00AF22D8" w:rsidRPr="00107F22">
        <w:rPr>
          <w:rFonts w:ascii="Cambria" w:hAnsi="Cambria" w:cs="Cambria"/>
          <w:iCs/>
          <w:noProof/>
          <w:sz w:val="24"/>
          <w:szCs w:val="24"/>
        </w:rPr>
        <w:t>janë</w:t>
      </w:r>
      <w:r w:rsidR="00B15009" w:rsidRPr="00107F22">
        <w:rPr>
          <w:rFonts w:ascii="Cambria" w:hAnsi="Cambria" w:cs="Cambria"/>
          <w:iCs/>
          <w:noProof/>
          <w:sz w:val="24"/>
          <w:szCs w:val="24"/>
          <w:lang w:val="mk-MK"/>
        </w:rPr>
        <w:t xml:space="preserve"> në vlerë</w:t>
      </w:r>
      <w:r w:rsidR="00E65E03" w:rsidRPr="00107F22">
        <w:rPr>
          <w:rFonts w:ascii="Cambria" w:hAnsi="Cambria" w:cs="Cambria"/>
          <w:iCs/>
          <w:noProof/>
          <w:sz w:val="24"/>
          <w:szCs w:val="24"/>
          <w:lang w:val="mk-MK"/>
        </w:rPr>
        <w:t xml:space="preserve">n </w:t>
      </w:r>
      <w:r w:rsidR="00C061D0">
        <w:rPr>
          <w:rFonts w:ascii="Cambria" w:hAnsi="Cambria" w:cs="Cambria"/>
          <w:iCs/>
          <w:noProof/>
          <w:sz w:val="24"/>
          <w:szCs w:val="24"/>
        </w:rPr>
        <w:t xml:space="preserve"> 1.</w:t>
      </w:r>
      <w:r w:rsidR="00BB08ED">
        <w:rPr>
          <w:rFonts w:ascii="Cambria" w:hAnsi="Cambria" w:cs="Cambria"/>
          <w:iCs/>
          <w:noProof/>
          <w:sz w:val="24"/>
          <w:szCs w:val="24"/>
        </w:rPr>
        <w:t>025</w:t>
      </w:r>
      <w:r w:rsidR="00C061D0">
        <w:rPr>
          <w:rFonts w:ascii="Cambria" w:hAnsi="Cambria" w:cs="Cambria"/>
          <w:iCs/>
          <w:noProof/>
          <w:sz w:val="24"/>
          <w:szCs w:val="24"/>
        </w:rPr>
        <w:t>.</w:t>
      </w:r>
      <w:r w:rsidR="00BB08ED">
        <w:rPr>
          <w:rFonts w:ascii="Cambria" w:hAnsi="Cambria" w:cs="Cambria"/>
          <w:iCs/>
          <w:noProof/>
          <w:sz w:val="24"/>
          <w:szCs w:val="24"/>
        </w:rPr>
        <w:t>927</w:t>
      </w:r>
      <w:r w:rsidR="00C061D0">
        <w:rPr>
          <w:rFonts w:ascii="Cambria" w:hAnsi="Cambria" w:cs="Cambria"/>
          <w:iCs/>
          <w:noProof/>
          <w:sz w:val="24"/>
          <w:szCs w:val="24"/>
        </w:rPr>
        <w:t>,00 den</w:t>
      </w:r>
      <w:r w:rsidR="00B15009" w:rsidRPr="00107F22">
        <w:rPr>
          <w:rFonts w:ascii="Cambria" w:hAnsi="Cambria" w:cs="Cambria"/>
          <w:iCs/>
          <w:noProof/>
          <w:sz w:val="24"/>
          <w:szCs w:val="24"/>
          <w:lang w:val="mk-MK"/>
        </w:rPr>
        <w:t xml:space="preserve">. </w:t>
      </w:r>
      <w:r w:rsidR="00B15009" w:rsidRPr="00107F22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Obligimet mbi 60 ditë </w:t>
      </w:r>
      <w:r w:rsidR="00B15009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(të papaguara) </w:t>
      </w:r>
      <w:r w:rsidR="00E65E03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janë në vlerën 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35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.4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54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</w:t>
      </w:r>
      <w:r w:rsidR="00BB08ED">
        <w:rPr>
          <w:rFonts w:asciiTheme="majorHAnsi" w:hAnsiTheme="majorHAnsi" w:cstheme="minorHAnsi"/>
          <w:iCs/>
          <w:noProof/>
          <w:sz w:val="24"/>
          <w:szCs w:val="24"/>
        </w:rPr>
        <w:t>528</w:t>
      </w:r>
      <w:r w:rsidR="00E65E03" w:rsidRPr="005061A7">
        <w:rPr>
          <w:rFonts w:asciiTheme="majorHAnsi" w:hAnsiTheme="majorHAnsi" w:cstheme="minorHAnsi"/>
          <w:iCs/>
          <w:noProof/>
          <w:sz w:val="24"/>
          <w:szCs w:val="24"/>
        </w:rPr>
        <w:t>,00</w:t>
      </w:r>
      <w:r w:rsidR="00AF22D8" w:rsidRPr="005061A7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E65E03" w:rsidRPr="005061A7">
        <w:rPr>
          <w:rFonts w:asciiTheme="majorHAnsi" w:hAnsiTheme="majorHAnsi" w:cstheme="minorHAnsi"/>
          <w:iCs/>
          <w:noProof/>
          <w:sz w:val="24"/>
          <w:szCs w:val="24"/>
        </w:rPr>
        <w:t>den</w:t>
      </w:r>
      <w:r w:rsidR="00B15009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, </w:t>
      </w:r>
      <w:r w:rsidR="00F23C88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dhe janë 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rritur</w:t>
      </w:r>
      <w:r w:rsidR="00F23C88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për </w:t>
      </w:r>
    </w:p>
    <w:p w14:paraId="0D50B442" w14:textId="769AA911" w:rsidR="0043209F" w:rsidRPr="00C061D0" w:rsidRDefault="00BB08ED" w:rsidP="00C061D0">
      <w:pPr>
        <w:ind w:left="990" w:right="-9548"/>
        <w:rPr>
          <w:rFonts w:asciiTheme="majorHAnsi" w:hAnsiTheme="majorHAnsi" w:cstheme="minorHAnsi"/>
          <w:iCs/>
          <w:noProof/>
          <w:sz w:val="24"/>
          <w:szCs w:val="24"/>
        </w:rPr>
      </w:pPr>
      <w:r>
        <w:rPr>
          <w:rFonts w:asciiTheme="majorHAnsi" w:hAnsiTheme="majorHAnsi" w:cstheme="minorHAnsi"/>
          <w:iCs/>
          <w:noProof/>
          <w:sz w:val="24"/>
          <w:szCs w:val="24"/>
        </w:rPr>
        <w:t>7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.0</w:t>
      </w:r>
      <w:r>
        <w:rPr>
          <w:rFonts w:asciiTheme="majorHAnsi" w:hAnsiTheme="majorHAnsi" w:cstheme="minorHAnsi"/>
          <w:iCs/>
          <w:noProof/>
          <w:sz w:val="24"/>
          <w:szCs w:val="24"/>
        </w:rPr>
        <w:t>40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.</w:t>
      </w:r>
      <w:r>
        <w:rPr>
          <w:rFonts w:asciiTheme="majorHAnsi" w:hAnsiTheme="majorHAnsi" w:cstheme="minorHAnsi"/>
          <w:iCs/>
          <w:noProof/>
          <w:sz w:val="24"/>
          <w:szCs w:val="24"/>
        </w:rPr>
        <w:t>38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8</w:t>
      </w:r>
      <w:r w:rsidR="008C4CF5" w:rsidRPr="005061A7">
        <w:rPr>
          <w:rFonts w:asciiTheme="majorHAnsi" w:hAnsiTheme="majorHAnsi" w:cstheme="minorHAnsi"/>
          <w:iCs/>
          <w:noProof/>
          <w:sz w:val="24"/>
          <w:szCs w:val="24"/>
        </w:rPr>
        <w:t>,00</w:t>
      </w:r>
      <w:r w:rsidR="003D3FF5">
        <w:rPr>
          <w:rFonts w:asciiTheme="majorHAnsi" w:hAnsiTheme="majorHAnsi" w:cstheme="minorHAnsi"/>
          <w:iCs/>
          <w:noProof/>
          <w:sz w:val="24"/>
          <w:szCs w:val="24"/>
        </w:rPr>
        <w:t xml:space="preserve"> den, </w:t>
      </w:r>
      <w:r w:rsidR="00823454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në raport</w:t>
      </w:r>
      <w:r w:rsidR="003D3FF5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me </w:t>
      </w:r>
      <w:r w:rsidR="003D3FF5">
        <w:rPr>
          <w:rFonts w:asciiTheme="majorHAnsi" w:hAnsiTheme="majorHAnsi" w:cstheme="minorHAnsi"/>
          <w:iCs/>
          <w:noProof/>
          <w:sz w:val="24"/>
          <w:szCs w:val="24"/>
        </w:rPr>
        <w:t>periudhën e vitit paraprak.</w:t>
      </w:r>
      <w:r w:rsidR="00823454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. 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>Detyrimet e pa maturuara për vitin 202</w:t>
      </w:r>
      <w:r>
        <w:rPr>
          <w:rFonts w:asciiTheme="majorHAnsi" w:hAnsiTheme="majorHAnsi" w:cstheme="minorHAnsi"/>
          <w:iCs/>
          <w:noProof/>
          <w:sz w:val="24"/>
          <w:szCs w:val="24"/>
        </w:rPr>
        <w:t>6</w:t>
      </w:r>
      <w:r w:rsidR="00C061D0">
        <w:rPr>
          <w:rFonts w:asciiTheme="majorHAnsi" w:hAnsiTheme="majorHAnsi" w:cstheme="minorHAnsi"/>
          <w:iCs/>
          <w:noProof/>
          <w:sz w:val="24"/>
          <w:szCs w:val="24"/>
        </w:rPr>
        <w:t xml:space="preserve"> janë në shumë prej</w:t>
      </w:r>
      <w:r w:rsidR="00710A43">
        <w:rPr>
          <w:rFonts w:asciiTheme="majorHAnsi" w:hAnsiTheme="majorHAnsi" w:cstheme="minorHAnsi"/>
          <w:iCs/>
          <w:noProof/>
          <w:sz w:val="24"/>
          <w:szCs w:val="24"/>
        </w:rPr>
        <w:t xml:space="preserve"> </w:t>
      </w:r>
      <w:r w:rsidR="00710A43" w:rsidRPr="00710A43">
        <w:rPr>
          <w:rFonts w:asciiTheme="majorHAnsi" w:hAnsiTheme="majorHAnsi" w:cstheme="minorHAnsi"/>
          <w:iCs/>
          <w:noProof/>
          <w:sz w:val="24"/>
          <w:szCs w:val="24"/>
        </w:rPr>
        <w:t>31.139.868</w:t>
      </w:r>
      <w:r w:rsidR="00710A43">
        <w:rPr>
          <w:rFonts w:asciiTheme="majorHAnsi" w:hAnsiTheme="majorHAnsi" w:cstheme="minorHAnsi"/>
          <w:b/>
          <w:bCs/>
          <w:iCs/>
          <w:noProof/>
          <w:sz w:val="24"/>
          <w:szCs w:val="24"/>
        </w:rPr>
        <w:t xml:space="preserve"> </w:t>
      </w:r>
      <w:r w:rsidR="00C061D0" w:rsidRPr="005061A7">
        <w:rPr>
          <w:rFonts w:asciiTheme="majorHAnsi" w:hAnsiTheme="majorHAnsi" w:cstheme="minorHAnsi"/>
          <w:iCs/>
          <w:noProof/>
          <w:sz w:val="24"/>
          <w:szCs w:val="24"/>
        </w:rPr>
        <w:t>den</w:t>
      </w:r>
      <w:r w:rsidR="00C061D0">
        <w:rPr>
          <w:rFonts w:asciiTheme="majorHAnsi" w:hAnsiTheme="majorHAnsi" w:cstheme="minorHAnsi"/>
          <w:bCs/>
          <w:iCs/>
          <w:noProof/>
          <w:sz w:val="20"/>
          <w:szCs w:val="20"/>
        </w:rPr>
        <w:t>.</w:t>
      </w:r>
      <w:r w:rsidR="00C061D0" w:rsidRPr="00C061D0">
        <w:rPr>
          <w:rFonts w:asciiTheme="majorHAnsi" w:hAnsiTheme="majorHAnsi" w:cstheme="minorHAnsi"/>
          <w:bCs/>
          <w:iCs/>
          <w:noProof/>
          <w:sz w:val="20"/>
          <w:szCs w:val="20"/>
        </w:rPr>
        <w:t>.</w:t>
      </w:r>
    </w:p>
    <w:p w14:paraId="6C200CE9" w14:textId="77777777" w:rsidR="0068355C" w:rsidRPr="005061A7" w:rsidRDefault="00B15009" w:rsidP="0068355C">
      <w:pPr>
        <w:pStyle w:val="ListParagraph"/>
        <w:numPr>
          <w:ilvl w:val="0"/>
          <w:numId w:val="15"/>
        </w:numPr>
        <w:ind w:left="1350" w:right="-9548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Shuma e obligimeve që i janë ngarkuar komunës </w:t>
      </w:r>
      <w:r w:rsidR="00E65E03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është </w:t>
      </w:r>
      <w:r w:rsidR="00E65E03" w:rsidRPr="005061A7">
        <w:rPr>
          <w:rFonts w:asciiTheme="majorHAnsi" w:hAnsiTheme="majorHAnsi" w:cstheme="minorHAnsi"/>
          <w:iCs/>
          <w:noProof/>
          <w:sz w:val="24"/>
          <w:szCs w:val="24"/>
        </w:rPr>
        <w:t>zero</w:t>
      </w:r>
      <w:r w:rsidR="00E65E03"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 denarë, që paraqet </w:t>
      </w:r>
      <w:r w:rsidR="00E65E03" w:rsidRPr="005061A7">
        <w:rPr>
          <w:rFonts w:asciiTheme="majorHAnsi" w:hAnsiTheme="majorHAnsi" w:cstheme="minorHAnsi"/>
          <w:iCs/>
          <w:noProof/>
          <w:sz w:val="24"/>
          <w:szCs w:val="24"/>
        </w:rPr>
        <w:t xml:space="preserve">zero </w:t>
      </w:r>
      <w:r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 xml:space="preserve">% nga gjithsej obligimet e </w:t>
      </w:r>
    </w:p>
    <w:p w14:paraId="249C24AE" w14:textId="77777777" w:rsidR="0043209F" w:rsidRPr="005061A7" w:rsidRDefault="00B15009" w:rsidP="0068355C">
      <w:pPr>
        <w:ind w:left="990" w:right="-9548"/>
        <w:jc w:val="both"/>
        <w:rPr>
          <w:rFonts w:asciiTheme="majorHAnsi" w:hAnsiTheme="majorHAnsi" w:cstheme="minorHAnsi"/>
          <w:iCs/>
          <w:noProof/>
          <w:sz w:val="24"/>
          <w:szCs w:val="24"/>
          <w:lang w:val="mk-MK"/>
        </w:rPr>
      </w:pPr>
      <w:r w:rsidRPr="005061A7">
        <w:rPr>
          <w:rFonts w:asciiTheme="majorHAnsi" w:hAnsiTheme="majorHAnsi" w:cstheme="minorHAnsi"/>
          <w:iCs/>
          <w:noProof/>
          <w:sz w:val="24"/>
          <w:szCs w:val="24"/>
          <w:lang w:val="mk-MK"/>
        </w:rPr>
        <w:t>komunës.</w:t>
      </w:r>
    </w:p>
    <w:p w14:paraId="1537FF8E" w14:textId="77777777" w:rsidR="0043209F" w:rsidRPr="00640B68" w:rsidRDefault="0043209F">
      <w:pPr>
        <w:pStyle w:val="BodyText"/>
        <w:rPr>
          <w:rFonts w:asciiTheme="majorHAnsi" w:hAnsiTheme="majorHAnsi" w:cstheme="minorHAnsi"/>
          <w:color w:val="FF0000"/>
          <w:sz w:val="20"/>
        </w:rPr>
      </w:pPr>
    </w:p>
    <w:p w14:paraId="2053A3FC" w14:textId="2C37F92F" w:rsidR="0055071D" w:rsidRPr="00415373" w:rsidRDefault="0055071D" w:rsidP="00C9579B">
      <w:pPr>
        <w:pStyle w:val="BodyText"/>
        <w:ind w:right="-9728"/>
        <w:rPr>
          <w:rFonts w:asciiTheme="majorHAnsi" w:hAnsiTheme="majorHAnsi" w:cstheme="minorHAnsi"/>
          <w:sz w:val="20"/>
        </w:rPr>
      </w:pPr>
      <w:r>
        <w:rPr>
          <w:rFonts w:asciiTheme="majorHAnsi" w:hAnsiTheme="majorHAnsi" w:cstheme="minorHAnsi"/>
          <w:sz w:val="20"/>
        </w:rPr>
        <w:t xml:space="preserve">                                                     </w:t>
      </w:r>
      <w:r w:rsidRPr="0055071D">
        <w:rPr>
          <w:rFonts w:asciiTheme="majorHAnsi" w:hAnsiTheme="majorHAnsi" w:cstheme="minorHAnsi"/>
          <w:sz w:val="20"/>
          <w:lang w:val="mk-MK"/>
        </w:rPr>
        <w:t>Detyrimet e Komunës</w:t>
      </w:r>
      <w:r>
        <w:rPr>
          <w:rFonts w:asciiTheme="majorHAnsi" w:hAnsiTheme="majorHAnsi" w:cstheme="minorHAnsi"/>
          <w:sz w:val="20"/>
        </w:rPr>
        <w:t xml:space="preserve"> se </w:t>
      </w:r>
      <w:proofErr w:type="spellStart"/>
      <w:r>
        <w:rPr>
          <w:rFonts w:asciiTheme="majorHAnsi" w:hAnsiTheme="majorHAnsi" w:cstheme="minorHAnsi"/>
          <w:sz w:val="20"/>
        </w:rPr>
        <w:t>Kërçovës</w:t>
      </w:r>
      <w:proofErr w:type="spellEnd"/>
      <w:r w:rsidRPr="0055071D">
        <w:rPr>
          <w:rFonts w:asciiTheme="majorHAnsi" w:hAnsiTheme="majorHAnsi" w:cstheme="minorHAnsi"/>
          <w:sz w:val="20"/>
          <w:lang w:val="mk-MK"/>
        </w:rPr>
        <w:t>- Kuartali i I</w:t>
      </w:r>
      <w:r w:rsidR="00415373">
        <w:rPr>
          <w:rFonts w:asciiTheme="majorHAnsi" w:hAnsiTheme="majorHAnsi" w:cstheme="minorHAnsi"/>
          <w:sz w:val="20"/>
          <w:lang w:val="mk-MK"/>
        </w:rPr>
        <w:t xml:space="preserve"> 202</w:t>
      </w:r>
      <w:r w:rsidR="00B004F9">
        <w:rPr>
          <w:rFonts w:asciiTheme="majorHAnsi" w:hAnsiTheme="majorHAnsi" w:cstheme="minorHAnsi"/>
          <w:sz w:val="20"/>
        </w:rPr>
        <w:t>6</w:t>
      </w:r>
    </w:p>
    <w:p w14:paraId="43C6B345" w14:textId="0E88DF88" w:rsidR="0055071D" w:rsidRDefault="00362E2D" w:rsidP="00EB6080">
      <w:pPr>
        <w:pStyle w:val="BodyText"/>
        <w:ind w:left="990" w:right="-9728"/>
        <w:rPr>
          <w:rFonts w:asciiTheme="majorHAnsi" w:hAnsiTheme="majorHAnsi" w:cstheme="minorHAnsi"/>
          <w:sz w:val="16"/>
          <w:szCs w:val="16"/>
        </w:rPr>
      </w:pPr>
      <w:r>
        <w:rPr>
          <w:noProof/>
        </w:rPr>
        <w:drawing>
          <wp:inline distT="0" distB="0" distL="0" distR="0" wp14:anchorId="33F429A4" wp14:editId="38EE4C20">
            <wp:extent cx="5105400" cy="2609850"/>
            <wp:effectExtent l="0" t="0" r="0" b="0"/>
            <wp:docPr id="1375707604" name="Chart 1">
              <a:extLst xmlns:a="http://schemas.openxmlformats.org/drawingml/2006/main">
                <a:ext uri="{FF2B5EF4-FFF2-40B4-BE49-F238E27FC236}">
                  <a16:creationId xmlns:a16="http://schemas.microsoft.com/office/drawing/2014/main" id="{4CF62E0D-833A-00B2-A8A7-A96942C980E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1"/>
              </a:graphicData>
            </a:graphic>
          </wp:inline>
        </w:drawing>
      </w:r>
    </w:p>
    <w:p w14:paraId="38D824CD" w14:textId="77777777" w:rsidR="0055071D" w:rsidRDefault="0055071D" w:rsidP="00EB6080">
      <w:pPr>
        <w:pStyle w:val="BodyText"/>
        <w:ind w:left="990" w:right="-9728"/>
        <w:rPr>
          <w:rFonts w:asciiTheme="majorHAnsi" w:hAnsiTheme="majorHAnsi" w:cstheme="minorHAnsi"/>
          <w:sz w:val="16"/>
          <w:szCs w:val="16"/>
        </w:rPr>
      </w:pPr>
    </w:p>
    <w:p w14:paraId="570891EE" w14:textId="2EACCF5B" w:rsidR="0055071D" w:rsidRDefault="0055071D" w:rsidP="00EB6080">
      <w:pPr>
        <w:pStyle w:val="BodyText"/>
        <w:ind w:left="990" w:right="-9728"/>
        <w:rPr>
          <w:rFonts w:asciiTheme="majorHAnsi" w:hAnsiTheme="majorHAnsi" w:cstheme="minorHAnsi"/>
          <w:sz w:val="16"/>
          <w:szCs w:val="16"/>
        </w:rPr>
      </w:pPr>
    </w:p>
    <w:p w14:paraId="7ED33FE8" w14:textId="77777777" w:rsidR="0055071D" w:rsidRDefault="0055071D" w:rsidP="00EB6080">
      <w:pPr>
        <w:pStyle w:val="BodyText"/>
        <w:ind w:left="990" w:right="-9728"/>
        <w:rPr>
          <w:rFonts w:asciiTheme="majorHAnsi" w:hAnsiTheme="majorHAnsi" w:cstheme="minorHAnsi"/>
          <w:sz w:val="16"/>
          <w:szCs w:val="16"/>
        </w:rPr>
      </w:pPr>
    </w:p>
    <w:p w14:paraId="0947AF6E" w14:textId="77777777" w:rsidR="0055071D" w:rsidRDefault="0055071D" w:rsidP="0055071D">
      <w:pPr>
        <w:pStyle w:val="BodyText"/>
        <w:ind w:right="-9728"/>
        <w:rPr>
          <w:rFonts w:asciiTheme="majorHAnsi" w:hAnsiTheme="majorHAnsi" w:cstheme="minorHAnsi"/>
          <w:sz w:val="16"/>
          <w:szCs w:val="16"/>
        </w:rPr>
      </w:pPr>
    </w:p>
    <w:p w14:paraId="1E21C416" w14:textId="77777777" w:rsidR="00EB6080" w:rsidRPr="00EB6080" w:rsidRDefault="00EB6080" w:rsidP="00EB6080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</w:pPr>
      <w:r w:rsidRPr="0087510D">
        <w:rPr>
          <w:rFonts w:asciiTheme="majorHAnsi" w:hAnsiTheme="majorHAnsi" w:cstheme="minorHAnsi"/>
          <w:sz w:val="16"/>
          <w:szCs w:val="16"/>
          <w:lang w:val="mk-MK"/>
        </w:rPr>
        <w:t xml:space="preserve">Pjesa më e madhe e obligimeve të komunës janë bërë për (treten 3-4 </w:t>
      </w:r>
      <w:r w:rsidR="0087510D">
        <w:rPr>
          <w:rFonts w:asciiTheme="majorHAnsi" w:hAnsiTheme="majorHAnsi" w:cstheme="minorHAnsi"/>
          <w:sz w:val="16"/>
          <w:szCs w:val="16"/>
          <w:lang w:val="mk-MK"/>
        </w:rPr>
        <w:t>arsye</w:t>
      </w:r>
      <w:r w:rsidRPr="00EB6080">
        <w:rPr>
          <w:rFonts w:asciiTheme="majorHAnsi" w:hAnsiTheme="majorHAnsi" w:cstheme="minorHAnsi"/>
          <w:sz w:val="20"/>
          <w:lang w:val="mk-MK"/>
        </w:rPr>
        <w:t>t):</w:t>
      </w:r>
    </w:p>
    <w:p w14:paraId="106C5184" w14:textId="77777777" w:rsidR="00EB6080" w:rsidRPr="00EB6080" w:rsidRDefault="00EB6080" w:rsidP="00EB6080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</w:pPr>
    </w:p>
    <w:p w14:paraId="26800068" w14:textId="758BF5A0" w:rsidR="00EB6080" w:rsidRPr="00EB6080" w:rsidRDefault="00C1015B" w:rsidP="00EB6080">
      <w:pPr>
        <w:pStyle w:val="BodyText"/>
        <w:ind w:left="990" w:right="-9728"/>
        <w:rPr>
          <w:rFonts w:asciiTheme="majorHAnsi" w:hAnsiTheme="majorHAnsi" w:cstheme="minorHAnsi"/>
          <w:sz w:val="20"/>
          <w:lang w:val="mk-MK"/>
        </w:rPr>
      </w:pPr>
      <w:proofErr w:type="spellStart"/>
      <w:r>
        <w:rPr>
          <w:rFonts w:asciiTheme="majorHAnsi" w:hAnsiTheme="majorHAnsi" w:cstheme="minorHAnsi"/>
          <w:sz w:val="20"/>
        </w:rPr>
        <w:t>Detyrime</w:t>
      </w:r>
      <w:proofErr w:type="spellEnd"/>
      <w:r>
        <w:rPr>
          <w:rFonts w:asciiTheme="majorHAnsi" w:hAnsiTheme="majorHAnsi" w:cstheme="minorHAnsi"/>
          <w:sz w:val="20"/>
        </w:rPr>
        <w:t xml:space="preserve"> e </w:t>
      </w:r>
      <w:proofErr w:type="spellStart"/>
      <w:r>
        <w:rPr>
          <w:rFonts w:asciiTheme="majorHAnsi" w:hAnsiTheme="majorHAnsi" w:cstheme="minorHAnsi"/>
          <w:sz w:val="20"/>
        </w:rPr>
        <w:t>maturuara</w:t>
      </w:r>
      <w:proofErr w:type="spellEnd"/>
      <w:r>
        <w:rPr>
          <w:rFonts w:asciiTheme="majorHAnsi" w:hAnsiTheme="majorHAnsi" w:cstheme="minorHAnsi"/>
          <w:sz w:val="20"/>
        </w:rPr>
        <w:t xml:space="preserve"> </w:t>
      </w:r>
      <w:proofErr w:type="spellStart"/>
      <w:r>
        <w:rPr>
          <w:rFonts w:asciiTheme="majorHAnsi" w:hAnsiTheme="majorHAnsi" w:cstheme="minorHAnsi"/>
          <w:sz w:val="20"/>
        </w:rPr>
        <w:t>të</w:t>
      </w:r>
      <w:proofErr w:type="spellEnd"/>
      <w:r>
        <w:rPr>
          <w:rFonts w:asciiTheme="majorHAnsi" w:hAnsiTheme="majorHAnsi" w:cstheme="minorHAnsi"/>
          <w:sz w:val="20"/>
        </w:rPr>
        <w:t xml:space="preserve"> pa </w:t>
      </w:r>
      <w:proofErr w:type="spellStart"/>
      <w:r>
        <w:rPr>
          <w:rFonts w:asciiTheme="majorHAnsi" w:hAnsiTheme="majorHAnsi" w:cstheme="minorHAnsi"/>
          <w:sz w:val="20"/>
        </w:rPr>
        <w:t>paguara</w:t>
      </w:r>
      <w:proofErr w:type="spellEnd"/>
      <w:r>
        <w:rPr>
          <w:rFonts w:asciiTheme="majorHAnsi" w:hAnsiTheme="majorHAnsi" w:cstheme="minorHAnsi"/>
          <w:sz w:val="20"/>
        </w:rPr>
        <w:t xml:space="preserve"> </w:t>
      </w:r>
      <w:proofErr w:type="spellStart"/>
      <w:r>
        <w:rPr>
          <w:rFonts w:asciiTheme="majorHAnsi" w:hAnsiTheme="majorHAnsi" w:cstheme="minorHAnsi"/>
          <w:sz w:val="20"/>
        </w:rPr>
        <w:t>deri</w:t>
      </w:r>
      <w:proofErr w:type="spellEnd"/>
      <w:r>
        <w:rPr>
          <w:rFonts w:asciiTheme="majorHAnsi" w:hAnsiTheme="majorHAnsi" w:cstheme="minorHAnsi"/>
          <w:sz w:val="20"/>
        </w:rPr>
        <w:t xml:space="preserve"> </w:t>
      </w:r>
      <w:proofErr w:type="spellStart"/>
      <w:r>
        <w:rPr>
          <w:rFonts w:asciiTheme="majorHAnsi" w:hAnsiTheme="majorHAnsi" w:cstheme="minorHAnsi"/>
          <w:sz w:val="20"/>
        </w:rPr>
        <w:t>në</w:t>
      </w:r>
      <w:proofErr w:type="spellEnd"/>
      <w:r>
        <w:rPr>
          <w:rFonts w:asciiTheme="majorHAnsi" w:hAnsiTheme="majorHAnsi" w:cstheme="minorHAnsi"/>
          <w:sz w:val="20"/>
        </w:rPr>
        <w:t xml:space="preserve"> 30 </w:t>
      </w:r>
      <w:proofErr w:type="spellStart"/>
      <w:r>
        <w:rPr>
          <w:rFonts w:asciiTheme="majorHAnsi" w:hAnsiTheme="majorHAnsi" w:cstheme="minorHAnsi"/>
          <w:sz w:val="20"/>
        </w:rPr>
        <w:t>dit</w:t>
      </w:r>
      <w:proofErr w:type="spellEnd"/>
      <w:r w:rsidR="00EB6080" w:rsidRPr="00EB6080">
        <w:rPr>
          <w:rFonts w:asciiTheme="majorHAnsi" w:hAnsiTheme="majorHAnsi" w:cstheme="minorHAnsi"/>
          <w:sz w:val="20"/>
          <w:lang w:val="mk-MK"/>
        </w:rPr>
        <w:t xml:space="preserve"> në vlerë prej</w:t>
      </w:r>
      <w:r>
        <w:rPr>
          <w:rFonts w:asciiTheme="majorHAnsi" w:hAnsiTheme="majorHAnsi" w:cstheme="minorHAnsi"/>
          <w:sz w:val="20"/>
        </w:rPr>
        <w:t xml:space="preserve"> </w:t>
      </w:r>
      <w:r w:rsidR="00384E38">
        <w:rPr>
          <w:rFonts w:asciiTheme="majorHAnsi" w:hAnsiTheme="majorHAnsi" w:cstheme="minorHAnsi"/>
          <w:bCs/>
          <w:iCs/>
          <w:noProof/>
          <w:sz w:val="20"/>
          <w:szCs w:val="20"/>
        </w:rPr>
        <w:t>24</w:t>
      </w:r>
      <w:r w:rsidR="007648D1">
        <w:rPr>
          <w:rFonts w:asciiTheme="majorHAnsi" w:hAnsiTheme="majorHAnsi" w:cstheme="minorHAnsi"/>
          <w:bCs/>
          <w:iCs/>
          <w:noProof/>
          <w:sz w:val="20"/>
          <w:szCs w:val="20"/>
        </w:rPr>
        <w:t>.</w:t>
      </w:r>
      <w:r w:rsidR="00384E38">
        <w:rPr>
          <w:rFonts w:asciiTheme="majorHAnsi" w:hAnsiTheme="majorHAnsi" w:cstheme="minorHAnsi"/>
          <w:bCs/>
          <w:iCs/>
          <w:noProof/>
          <w:sz w:val="20"/>
          <w:szCs w:val="20"/>
        </w:rPr>
        <w:t>464</w:t>
      </w:r>
      <w:r w:rsidR="007648D1">
        <w:rPr>
          <w:rFonts w:asciiTheme="majorHAnsi" w:hAnsiTheme="majorHAnsi" w:cstheme="minorHAnsi"/>
          <w:bCs/>
          <w:iCs/>
          <w:noProof/>
          <w:sz w:val="20"/>
          <w:szCs w:val="20"/>
        </w:rPr>
        <w:t>.</w:t>
      </w:r>
      <w:r w:rsidR="00384E38">
        <w:rPr>
          <w:rFonts w:asciiTheme="majorHAnsi" w:hAnsiTheme="majorHAnsi" w:cstheme="minorHAnsi"/>
          <w:bCs/>
          <w:iCs/>
          <w:noProof/>
          <w:sz w:val="20"/>
          <w:szCs w:val="20"/>
        </w:rPr>
        <w:t>977</w:t>
      </w:r>
      <w:r w:rsidR="00FA6B9B">
        <w:rPr>
          <w:rFonts w:asciiTheme="majorHAnsi" w:hAnsiTheme="majorHAnsi" w:cstheme="minorHAnsi"/>
          <w:bCs/>
          <w:iCs/>
          <w:noProof/>
          <w:sz w:val="20"/>
          <w:szCs w:val="20"/>
        </w:rPr>
        <w:t>,00</w:t>
      </w:r>
      <w:r>
        <w:rPr>
          <w:rFonts w:asciiTheme="majorHAnsi" w:hAnsiTheme="majorHAnsi" w:cstheme="minorHAnsi"/>
          <w:b/>
          <w:bCs/>
          <w:iCs/>
          <w:noProof/>
        </w:rPr>
        <w:t xml:space="preserve"> </w:t>
      </w:r>
      <w:r w:rsidR="00EB6080" w:rsidRPr="00EB6080">
        <w:rPr>
          <w:rFonts w:asciiTheme="majorHAnsi" w:hAnsiTheme="majorHAnsi" w:cstheme="minorHAnsi"/>
          <w:sz w:val="20"/>
          <w:lang w:val="mk-MK"/>
        </w:rPr>
        <w:t xml:space="preserve">denarë dhe pjesëmarrje </w:t>
      </w:r>
      <w:r w:rsidR="00384E38">
        <w:rPr>
          <w:rFonts w:asciiTheme="majorHAnsi" w:hAnsiTheme="majorHAnsi" w:cstheme="minorHAnsi"/>
          <w:sz w:val="20"/>
        </w:rPr>
        <w:t>40</w:t>
      </w:r>
      <w:r w:rsidR="007648D1">
        <w:rPr>
          <w:rFonts w:asciiTheme="majorHAnsi" w:hAnsiTheme="majorHAnsi" w:cstheme="minorHAnsi"/>
          <w:sz w:val="20"/>
        </w:rPr>
        <w:t>,</w:t>
      </w:r>
      <w:r w:rsidR="00384E38">
        <w:rPr>
          <w:rFonts w:asciiTheme="majorHAnsi" w:hAnsiTheme="majorHAnsi" w:cstheme="minorHAnsi"/>
          <w:sz w:val="20"/>
        </w:rPr>
        <w:t>55</w:t>
      </w:r>
      <w:r w:rsidR="00EB6080" w:rsidRPr="00EB6080">
        <w:rPr>
          <w:rFonts w:asciiTheme="majorHAnsi" w:hAnsiTheme="majorHAnsi" w:cstheme="minorHAnsi"/>
          <w:sz w:val="20"/>
          <w:lang w:val="mk-MK"/>
        </w:rPr>
        <w:t>% në totalin e obligimeve të komunës.</w:t>
      </w:r>
    </w:p>
    <w:p w14:paraId="179C6C40" w14:textId="77777777" w:rsidR="000D6173" w:rsidRDefault="00C1015B" w:rsidP="00EB6080">
      <w:pPr>
        <w:pStyle w:val="BodyText"/>
        <w:ind w:left="990" w:right="-9728"/>
        <w:rPr>
          <w:rFonts w:asciiTheme="majorHAnsi" w:hAnsiTheme="majorHAnsi" w:cstheme="minorHAnsi"/>
          <w:sz w:val="20"/>
        </w:rPr>
      </w:pPr>
      <w:proofErr w:type="spellStart"/>
      <w:r>
        <w:rPr>
          <w:rFonts w:asciiTheme="majorHAnsi" w:hAnsiTheme="majorHAnsi" w:cstheme="minorHAnsi"/>
          <w:sz w:val="20"/>
        </w:rPr>
        <w:t>Vlerat</w:t>
      </w:r>
      <w:proofErr w:type="spellEnd"/>
      <w:r>
        <w:rPr>
          <w:rFonts w:asciiTheme="majorHAnsi" w:hAnsiTheme="majorHAnsi" w:cstheme="minorHAnsi"/>
          <w:sz w:val="20"/>
        </w:rPr>
        <w:t xml:space="preserve"> </w:t>
      </w:r>
      <w:proofErr w:type="spellStart"/>
      <w:r>
        <w:rPr>
          <w:rFonts w:asciiTheme="majorHAnsi" w:hAnsiTheme="majorHAnsi" w:cstheme="minorHAnsi"/>
          <w:sz w:val="20"/>
        </w:rPr>
        <w:t>më</w:t>
      </w:r>
      <w:proofErr w:type="spellEnd"/>
      <w:r>
        <w:rPr>
          <w:rFonts w:asciiTheme="majorHAnsi" w:hAnsiTheme="majorHAnsi" w:cstheme="minorHAnsi"/>
          <w:sz w:val="20"/>
        </w:rPr>
        <w:t xml:space="preserve"> </w:t>
      </w:r>
      <w:proofErr w:type="spellStart"/>
      <w:r>
        <w:rPr>
          <w:rFonts w:asciiTheme="majorHAnsi" w:hAnsiTheme="majorHAnsi" w:cstheme="minorHAnsi"/>
          <w:sz w:val="20"/>
        </w:rPr>
        <w:t>të</w:t>
      </w:r>
      <w:proofErr w:type="spellEnd"/>
      <w:r>
        <w:rPr>
          <w:rFonts w:asciiTheme="majorHAnsi" w:hAnsiTheme="majorHAnsi" w:cstheme="minorHAnsi"/>
          <w:sz w:val="20"/>
        </w:rPr>
        <w:t xml:space="preserve"> </w:t>
      </w:r>
      <w:proofErr w:type="spellStart"/>
      <w:r>
        <w:rPr>
          <w:rFonts w:asciiTheme="majorHAnsi" w:hAnsiTheme="majorHAnsi" w:cstheme="minorHAnsi"/>
          <w:sz w:val="20"/>
        </w:rPr>
        <w:t>mëdhaja</w:t>
      </w:r>
      <w:proofErr w:type="spellEnd"/>
      <w:r>
        <w:rPr>
          <w:rFonts w:asciiTheme="majorHAnsi" w:hAnsiTheme="majorHAnsi" w:cstheme="minorHAnsi"/>
          <w:sz w:val="20"/>
        </w:rPr>
        <w:t xml:space="preserve"> </w:t>
      </w:r>
      <w:proofErr w:type="spellStart"/>
      <w:r>
        <w:rPr>
          <w:rFonts w:asciiTheme="majorHAnsi" w:hAnsiTheme="majorHAnsi" w:cstheme="minorHAnsi"/>
          <w:sz w:val="20"/>
        </w:rPr>
        <w:t>t</w:t>
      </w:r>
      <w:r w:rsidR="00C900AA">
        <w:rPr>
          <w:rFonts w:asciiTheme="majorHAnsi" w:hAnsiTheme="majorHAnsi" w:cstheme="minorHAnsi"/>
          <w:sz w:val="20"/>
        </w:rPr>
        <w:t>ë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detyrime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mbi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60 </w:t>
      </w:r>
      <w:proofErr w:type="spellStart"/>
      <w:r w:rsidR="00C900AA">
        <w:rPr>
          <w:rFonts w:asciiTheme="majorHAnsi" w:hAnsiTheme="majorHAnsi" w:cstheme="minorHAnsi"/>
          <w:sz w:val="20"/>
        </w:rPr>
        <w:t>dit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janë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detyrime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nga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huaja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afatshkurtër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ndaj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Ministrisë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së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Finansave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e </w:t>
      </w:r>
      <w:proofErr w:type="spellStart"/>
      <w:r w:rsidR="00C900AA">
        <w:rPr>
          <w:rFonts w:asciiTheme="majorHAnsi" w:hAnsiTheme="majorHAnsi" w:cstheme="minorHAnsi"/>
          <w:sz w:val="20"/>
        </w:rPr>
        <w:t>marr</w:t>
      </w:r>
      <w:proofErr w:type="spellEnd"/>
      <w:r w:rsidR="00C900AA">
        <w:rPr>
          <w:rFonts w:asciiTheme="majorHAnsi" w:hAnsiTheme="majorHAnsi" w:cstheme="minorHAnsi"/>
          <w:sz w:val="20"/>
        </w:rPr>
        <w:t xml:space="preserve"> </w:t>
      </w:r>
      <w:proofErr w:type="spellStart"/>
      <w:r w:rsidR="00C900AA">
        <w:rPr>
          <w:rFonts w:asciiTheme="majorHAnsi" w:hAnsiTheme="majorHAnsi" w:cstheme="minorHAnsi"/>
          <w:sz w:val="20"/>
        </w:rPr>
        <w:t>n</w:t>
      </w:r>
      <w:r w:rsidR="00C900AA">
        <w:rPr>
          <w:rFonts w:ascii="Mangal" w:hAnsi="Mangal" w:cs="Mangal"/>
          <w:sz w:val="20"/>
        </w:rPr>
        <w:t>ë</w:t>
      </w:r>
      <w:proofErr w:type="spellEnd"/>
      <w:r w:rsidR="00C900AA">
        <w:rPr>
          <w:rFonts w:ascii="Mangal" w:hAnsi="Mangal" w:cs="Mangal"/>
          <w:sz w:val="20"/>
        </w:rPr>
        <w:t xml:space="preserve"> </w:t>
      </w:r>
      <w:proofErr w:type="spellStart"/>
      <w:r w:rsidR="00C900AA">
        <w:rPr>
          <w:rFonts w:ascii="Mangal" w:hAnsi="Mangal" w:cs="Mangal"/>
          <w:sz w:val="20"/>
        </w:rPr>
        <w:t>vitin</w:t>
      </w:r>
      <w:proofErr w:type="spellEnd"/>
      <w:r w:rsidR="00C900AA">
        <w:rPr>
          <w:rFonts w:ascii="Mangal" w:hAnsi="Mangal" w:cs="Mangal"/>
          <w:sz w:val="20"/>
        </w:rPr>
        <w:t xml:space="preserve"> 2009</w:t>
      </w:r>
      <w:r w:rsidR="00EB6080" w:rsidRPr="00EB6080">
        <w:rPr>
          <w:rFonts w:asciiTheme="majorHAnsi" w:hAnsiTheme="majorHAnsi" w:cstheme="minorHAnsi"/>
          <w:sz w:val="20"/>
          <w:lang w:val="mk-MK"/>
        </w:rPr>
        <w:t xml:space="preserve"> në vlerë prej </w:t>
      </w:r>
    </w:p>
    <w:p w14:paraId="66F19E40" w14:textId="5E3CEF93" w:rsidR="0043209F" w:rsidRPr="000D6173" w:rsidRDefault="00C900AA" w:rsidP="00C061D0">
      <w:pPr>
        <w:pStyle w:val="BodyText"/>
        <w:ind w:left="990" w:right="-9728"/>
        <w:rPr>
          <w:rFonts w:asciiTheme="majorHAnsi" w:hAnsiTheme="majorHAnsi" w:cstheme="minorHAnsi"/>
          <w:sz w:val="20"/>
        </w:rPr>
      </w:pPr>
      <w:r>
        <w:rPr>
          <w:rFonts w:asciiTheme="majorHAnsi" w:hAnsiTheme="majorHAnsi" w:cstheme="minorHAnsi"/>
          <w:sz w:val="20"/>
        </w:rPr>
        <w:t>19.100.000</w:t>
      </w:r>
      <w:r w:rsidR="00EB6080" w:rsidRPr="00EB6080">
        <w:rPr>
          <w:rFonts w:asciiTheme="majorHAnsi" w:hAnsiTheme="majorHAnsi" w:cstheme="minorHAnsi"/>
          <w:sz w:val="20"/>
          <w:lang w:val="mk-MK"/>
        </w:rPr>
        <w:t xml:space="preserve"> denarë</w:t>
      </w:r>
      <w:r w:rsidR="000D6173">
        <w:rPr>
          <w:rFonts w:asciiTheme="majorHAnsi" w:hAnsiTheme="majorHAnsi" w:cstheme="minorHAnsi"/>
          <w:sz w:val="20"/>
        </w:rPr>
        <w:t xml:space="preserve"> </w:t>
      </w:r>
      <w:r>
        <w:rPr>
          <w:rFonts w:asciiTheme="majorHAnsi" w:hAnsiTheme="majorHAnsi" w:cstheme="minorHAnsi"/>
          <w:sz w:val="20"/>
        </w:rPr>
        <w:t>me</w:t>
      </w:r>
      <w:r w:rsidR="00EB6080" w:rsidRPr="00EB6080">
        <w:rPr>
          <w:rFonts w:asciiTheme="majorHAnsi" w:hAnsiTheme="majorHAnsi" w:cstheme="minorHAnsi"/>
          <w:sz w:val="20"/>
          <w:lang w:val="mk-MK"/>
        </w:rPr>
        <w:t xml:space="preserve"> pjesëmarrje </w:t>
      </w:r>
      <w:r w:rsidR="00384E38">
        <w:rPr>
          <w:rFonts w:asciiTheme="majorHAnsi" w:hAnsiTheme="majorHAnsi" w:cstheme="minorHAnsi"/>
          <w:sz w:val="20"/>
        </w:rPr>
        <w:t>31</w:t>
      </w:r>
      <w:r w:rsidR="007648D1">
        <w:rPr>
          <w:rFonts w:asciiTheme="majorHAnsi" w:hAnsiTheme="majorHAnsi" w:cstheme="minorHAnsi"/>
          <w:sz w:val="20"/>
        </w:rPr>
        <w:t>.</w:t>
      </w:r>
      <w:r w:rsidR="00384E38">
        <w:rPr>
          <w:rFonts w:asciiTheme="majorHAnsi" w:hAnsiTheme="majorHAnsi" w:cstheme="minorHAnsi"/>
          <w:sz w:val="20"/>
        </w:rPr>
        <w:t>65</w:t>
      </w:r>
      <w:r w:rsidR="00EB6080" w:rsidRPr="00EB6080">
        <w:rPr>
          <w:rFonts w:asciiTheme="majorHAnsi" w:hAnsiTheme="majorHAnsi" w:cstheme="minorHAnsi"/>
          <w:sz w:val="20"/>
          <w:lang w:val="mk-MK"/>
        </w:rPr>
        <w:t xml:space="preserve">% në </w:t>
      </w:r>
      <w:r w:rsidR="00DE44D3" w:rsidRPr="00EB6080">
        <w:rPr>
          <w:rFonts w:asciiTheme="majorHAnsi" w:hAnsiTheme="majorHAnsi" w:cstheme="minorHAnsi"/>
          <w:sz w:val="20"/>
          <w:lang w:val="mk-MK"/>
        </w:rPr>
        <w:t>totalin e obligimeve të komunës</w:t>
      </w:r>
      <w:r w:rsidR="00C061D0">
        <w:rPr>
          <w:rFonts w:asciiTheme="majorHAnsi" w:hAnsiTheme="majorHAnsi" w:cstheme="minorHAnsi"/>
          <w:sz w:val="20"/>
        </w:rPr>
        <w:t>.</w:t>
      </w:r>
      <w:r>
        <w:rPr>
          <w:rFonts w:asciiTheme="majorHAnsi" w:hAnsiTheme="majorHAnsi" w:cstheme="minorHAnsi"/>
          <w:sz w:val="20"/>
        </w:rPr>
        <w:t xml:space="preserve"> </w:t>
      </w:r>
    </w:p>
    <w:p w14:paraId="5E50F6A2" w14:textId="77777777" w:rsidR="0043209F" w:rsidRPr="00FA4FCF" w:rsidRDefault="0043209F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63128894" w14:textId="77777777" w:rsidR="0068355C" w:rsidRDefault="0068355C">
      <w:pPr>
        <w:rPr>
          <w:rFonts w:asciiTheme="majorHAnsi" w:hAnsiTheme="majorHAnsi" w:cstheme="minorHAnsi"/>
          <w:sz w:val="20"/>
          <w:lang w:val="mk-MK"/>
        </w:rPr>
        <w:sectPr w:rsidR="0068355C" w:rsidSect="0068355C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</w:p>
    <w:p w14:paraId="590E8CE7" w14:textId="77777777" w:rsidR="0043209F" w:rsidRPr="00FA4FCF" w:rsidRDefault="0043209F">
      <w:pPr>
        <w:rPr>
          <w:rFonts w:asciiTheme="majorHAnsi" w:hAnsiTheme="majorHAnsi" w:cstheme="minorHAnsi"/>
          <w:sz w:val="20"/>
          <w:szCs w:val="24"/>
          <w:lang w:val="mk-MK"/>
        </w:rPr>
      </w:pPr>
      <w:r w:rsidRPr="00FA4FCF">
        <w:rPr>
          <w:rFonts w:asciiTheme="majorHAnsi" w:hAnsiTheme="majorHAnsi" w:cstheme="minorHAnsi"/>
          <w:sz w:val="20"/>
          <w:lang w:val="mk-MK"/>
        </w:rPr>
        <w:br w:type="page"/>
      </w:r>
    </w:p>
    <w:p w14:paraId="1E404C6B" w14:textId="77777777" w:rsidR="002A72A3" w:rsidRPr="00FA4FCF" w:rsidRDefault="002A72A3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23C057D3" w14:textId="77777777" w:rsidR="008C7402" w:rsidRDefault="008C7402" w:rsidP="0097653B">
      <w:pPr>
        <w:pStyle w:val="BodyText"/>
        <w:ind w:right="-11168"/>
        <w:rPr>
          <w:rFonts w:asciiTheme="majorHAnsi" w:hAnsiTheme="majorHAnsi" w:cstheme="minorHAnsi"/>
          <w:sz w:val="20"/>
          <w:lang w:val="mk-MK"/>
        </w:rPr>
        <w:sectPr w:rsidR="008C7402" w:rsidSect="006C64D8"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24F600E9" w14:textId="77777777" w:rsidR="00941BF0" w:rsidRPr="00941BF0" w:rsidRDefault="004B2C6C" w:rsidP="0097653B">
      <w:pPr>
        <w:pStyle w:val="BodyText"/>
        <w:ind w:right="-11168"/>
        <w:rPr>
          <w:rFonts w:asciiTheme="majorHAnsi" w:hAnsiTheme="majorHAnsi" w:cstheme="minorHAnsi"/>
          <w:sz w:val="20"/>
        </w:rPr>
      </w:pPr>
      <w:r w:rsidRPr="004B2C6C">
        <w:rPr>
          <w:rFonts w:asciiTheme="majorHAnsi" w:hAnsiTheme="majorHAnsi" w:cstheme="minorHAnsi"/>
          <w:sz w:val="20"/>
          <w:lang w:val="mk-MK"/>
        </w:rPr>
        <w:t>RAPORTI PËR BORXHIN E KOMUNAVE</w:t>
      </w:r>
    </w:p>
    <w:p w14:paraId="0C8DBA86" w14:textId="77777777" w:rsidR="008C7402" w:rsidRPr="008C7402" w:rsidRDefault="008C7402" w:rsidP="0097653B">
      <w:pPr>
        <w:pStyle w:val="BodyText"/>
        <w:ind w:right="-11168"/>
        <w:rPr>
          <w:rFonts w:asciiTheme="majorHAnsi" w:hAnsiTheme="majorHAnsi" w:cstheme="minorHAnsi"/>
          <w:sz w:val="20"/>
        </w:rPr>
      </w:pPr>
      <w:r>
        <w:rPr>
          <w:rFonts w:asciiTheme="majorHAnsi" w:hAnsiTheme="majorHAnsi" w:cstheme="minorHAnsi"/>
          <w:noProof/>
          <w:sz w:val="20"/>
        </w:rPr>
        <w:drawing>
          <wp:inline distT="0" distB="0" distL="0" distR="0" wp14:anchorId="65689F8E" wp14:editId="79BDE5B2">
            <wp:extent cx="9505950" cy="3676650"/>
            <wp:effectExtent l="19050" t="0" r="0" b="0"/>
            <wp:docPr id="9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/>
                    <pic:cNvPicPr>
                      <a:picLocks noChangeAspect="1" noChangeArrowheads="1"/>
                    </pic:cNvPicPr>
                  </pic:nvPicPr>
                  <pic:blipFill>
                    <a:blip r:embed="rId22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505950" cy="3676650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inline>
        </w:drawing>
      </w:r>
    </w:p>
    <w:p w14:paraId="34394BEC" w14:textId="77777777" w:rsidR="007136BD" w:rsidRPr="00FA4FCF" w:rsidRDefault="007136BD">
      <w:pPr>
        <w:pStyle w:val="BodyText"/>
        <w:rPr>
          <w:rFonts w:asciiTheme="majorHAnsi" w:hAnsiTheme="majorHAnsi" w:cstheme="minorHAnsi"/>
          <w:sz w:val="20"/>
          <w:lang w:val="mk-MK"/>
        </w:rPr>
      </w:pPr>
    </w:p>
    <w:p w14:paraId="15225AC7" w14:textId="77777777" w:rsidR="003E4393" w:rsidRDefault="009E33B3" w:rsidP="009E33B3">
      <w:pPr>
        <w:pStyle w:val="BodyText"/>
        <w:ind w:right="-5678"/>
        <w:rPr>
          <w:rFonts w:asciiTheme="majorHAnsi" w:hAnsiTheme="majorHAnsi" w:cstheme="minorHAnsi"/>
          <w:sz w:val="20"/>
        </w:rPr>
      </w:pPr>
      <w:r w:rsidRPr="00FA4FCF">
        <w:rPr>
          <w:rFonts w:asciiTheme="majorHAnsi" w:hAnsiTheme="majorHAnsi" w:cstheme="minorHAnsi"/>
          <w:sz w:val="20"/>
          <w:lang w:val="mk-MK"/>
        </w:rPr>
        <w:t xml:space="preserve">  </w:t>
      </w:r>
      <w:r w:rsidR="004B2C6C" w:rsidRPr="004B2C6C">
        <w:rPr>
          <w:rFonts w:asciiTheme="majorHAnsi" w:hAnsiTheme="majorHAnsi" w:cstheme="minorHAnsi"/>
          <w:sz w:val="20"/>
          <w:lang w:val="mk-MK"/>
        </w:rPr>
        <w:t>Kjo tabelë është në përputhje me formularin e përcaktuar të Ministrisë së Financave</w:t>
      </w:r>
    </w:p>
    <w:p w14:paraId="6201470D" w14:textId="77777777" w:rsidR="003E4393" w:rsidRDefault="003E4393" w:rsidP="009E33B3">
      <w:pPr>
        <w:pStyle w:val="BodyText"/>
        <w:ind w:right="-5678"/>
        <w:rPr>
          <w:rFonts w:asciiTheme="majorHAnsi" w:hAnsiTheme="majorHAnsi" w:cstheme="minorHAnsi"/>
          <w:sz w:val="20"/>
        </w:rPr>
      </w:pPr>
    </w:p>
    <w:p w14:paraId="660FB7DB" w14:textId="77777777" w:rsidR="003E4393" w:rsidRDefault="003E4393" w:rsidP="009E33B3">
      <w:pPr>
        <w:pStyle w:val="BodyText"/>
        <w:ind w:right="-5678"/>
        <w:rPr>
          <w:rFonts w:asciiTheme="majorHAnsi" w:hAnsiTheme="majorHAnsi" w:cstheme="minorHAnsi"/>
          <w:sz w:val="20"/>
        </w:rPr>
      </w:pPr>
    </w:p>
    <w:p w14:paraId="040D2940" w14:textId="77777777" w:rsidR="008C7402" w:rsidRDefault="008C7402" w:rsidP="009E33B3">
      <w:pPr>
        <w:pStyle w:val="BodyText"/>
        <w:ind w:right="-5678"/>
        <w:rPr>
          <w:rFonts w:asciiTheme="majorHAnsi" w:hAnsiTheme="majorHAnsi" w:cstheme="minorHAnsi"/>
          <w:sz w:val="20"/>
        </w:rPr>
        <w:sectPr w:rsidR="008C7402" w:rsidSect="008C7402">
          <w:type w:val="continuous"/>
          <w:pgSz w:w="15840" w:h="12240" w:orient="landscape"/>
          <w:pgMar w:top="820" w:right="440" w:bottom="280" w:left="420" w:header="0" w:footer="0" w:gutter="0"/>
          <w:cols w:space="8888"/>
        </w:sectPr>
      </w:pPr>
    </w:p>
    <w:p w14:paraId="07F423D1" w14:textId="77777777" w:rsidR="003E4393" w:rsidRDefault="003E4393" w:rsidP="009E33B3">
      <w:pPr>
        <w:pStyle w:val="BodyText"/>
        <w:ind w:right="-5678"/>
        <w:rPr>
          <w:rFonts w:asciiTheme="majorHAnsi" w:hAnsiTheme="majorHAnsi" w:cstheme="minorHAnsi"/>
          <w:sz w:val="20"/>
        </w:rPr>
      </w:pPr>
    </w:p>
    <w:p w14:paraId="3C0EB8CE" w14:textId="77777777" w:rsidR="007136BD" w:rsidRDefault="007136BD" w:rsidP="009E33B3">
      <w:pPr>
        <w:pStyle w:val="BodyText"/>
        <w:ind w:right="-5678"/>
        <w:rPr>
          <w:rFonts w:asciiTheme="majorHAnsi" w:hAnsiTheme="majorHAnsi" w:cstheme="minorHAnsi"/>
          <w:b/>
          <w:sz w:val="20"/>
        </w:rPr>
      </w:pPr>
    </w:p>
    <w:p w14:paraId="1BD4934D" w14:textId="77777777" w:rsidR="003E4393" w:rsidRDefault="003E4393" w:rsidP="009E33B3">
      <w:pPr>
        <w:pStyle w:val="BodyText"/>
        <w:ind w:right="-5678"/>
        <w:rPr>
          <w:rFonts w:asciiTheme="majorHAnsi" w:hAnsiTheme="majorHAnsi" w:cstheme="minorHAnsi"/>
          <w:b/>
          <w:sz w:val="20"/>
        </w:rPr>
      </w:pPr>
    </w:p>
    <w:p w14:paraId="4523A9FE" w14:textId="77777777" w:rsidR="003E4393" w:rsidRDefault="003E4393">
      <w:pPr>
        <w:rPr>
          <w:rFonts w:asciiTheme="majorHAnsi" w:hAnsiTheme="majorHAnsi" w:cstheme="minorHAnsi"/>
          <w:b/>
          <w:sz w:val="20"/>
          <w:szCs w:val="24"/>
        </w:rPr>
      </w:pPr>
      <w:r>
        <w:rPr>
          <w:rFonts w:asciiTheme="majorHAnsi" w:hAnsiTheme="majorHAnsi" w:cstheme="minorHAnsi"/>
          <w:b/>
          <w:sz w:val="20"/>
        </w:rPr>
        <w:br w:type="page"/>
      </w:r>
    </w:p>
    <w:p w14:paraId="043D57E2" w14:textId="77777777" w:rsidR="000E07A4" w:rsidRDefault="000E07A4" w:rsidP="009E33B3">
      <w:pPr>
        <w:pStyle w:val="BodyText"/>
        <w:ind w:right="-5678"/>
        <w:rPr>
          <w:rFonts w:asciiTheme="majorHAnsi" w:hAnsiTheme="majorHAnsi" w:cstheme="minorHAnsi"/>
          <w:b/>
          <w:sz w:val="54"/>
          <w:szCs w:val="54"/>
        </w:rPr>
        <w:sectPr w:rsidR="000E07A4" w:rsidSect="006C64D8">
          <w:type w:val="continuous"/>
          <w:pgSz w:w="15840" w:h="12240" w:orient="landscape"/>
          <w:pgMar w:top="820" w:right="440" w:bottom="280" w:left="420" w:header="0" w:footer="0" w:gutter="0"/>
          <w:cols w:num="2" w:space="720" w:equalWidth="0">
            <w:col w:w="3592" w:space="8888"/>
            <w:col w:w="2500"/>
          </w:cols>
        </w:sectPr>
      </w:pPr>
    </w:p>
    <w:p w14:paraId="40612E13" w14:textId="77777777" w:rsidR="003E4393" w:rsidRDefault="00F350F4" w:rsidP="00E95E20">
      <w:pPr>
        <w:pStyle w:val="BodyText"/>
        <w:ind w:right="-5678"/>
        <w:rPr>
          <w:rFonts w:asciiTheme="majorHAnsi" w:hAnsiTheme="majorHAnsi" w:cstheme="minorHAnsi"/>
          <w:b/>
          <w:sz w:val="54"/>
          <w:szCs w:val="54"/>
        </w:rPr>
      </w:pPr>
      <w:r>
        <w:rPr>
          <w:rFonts w:asciiTheme="majorHAnsi" w:hAnsiTheme="majorHAnsi" w:cstheme="minorHAnsi"/>
          <w:b/>
          <w:sz w:val="54"/>
          <w:szCs w:val="54"/>
        </w:rPr>
        <w:lastRenderedPageBreak/>
        <w:t>ANEKS</w:t>
      </w:r>
    </w:p>
    <w:tbl>
      <w:tblPr>
        <w:tblW w:w="13232" w:type="dxa"/>
        <w:tblInd w:w="118" w:type="dxa"/>
        <w:tblLook w:val="04A0" w:firstRow="1" w:lastRow="0" w:firstColumn="1" w:lastColumn="0" w:noHBand="0" w:noVBand="1"/>
      </w:tblPr>
      <w:tblGrid>
        <w:gridCol w:w="665"/>
        <w:gridCol w:w="796"/>
        <w:gridCol w:w="4167"/>
        <w:gridCol w:w="1746"/>
        <w:gridCol w:w="1701"/>
        <w:gridCol w:w="1689"/>
        <w:gridCol w:w="1984"/>
        <w:gridCol w:w="484"/>
      </w:tblGrid>
      <w:tr w:rsidR="00590AF4" w:rsidRPr="00590AF4" w14:paraId="7F3533C2" w14:textId="77777777" w:rsidTr="006C7368">
        <w:trPr>
          <w:gridAfter w:val="1"/>
          <w:wAfter w:w="484" w:type="dxa"/>
          <w:trHeight w:val="600"/>
        </w:trPr>
        <w:tc>
          <w:tcPr>
            <w:tcW w:w="5628" w:type="dxa"/>
            <w:gridSpan w:val="3"/>
            <w:vMerge w:val="restart"/>
            <w:tcBorders>
              <w:top w:val="single" w:sz="8" w:space="0" w:color="auto"/>
              <w:left w:val="single" w:sz="8" w:space="0" w:color="auto"/>
              <w:bottom w:val="single" w:sz="4" w:space="0" w:color="000000"/>
              <w:right w:val="single" w:sz="4" w:space="0" w:color="000000"/>
            </w:tcBorders>
            <w:shd w:val="clear" w:color="000000" w:fill="C1C1C1"/>
            <w:vAlign w:val="center"/>
            <w:hideMark/>
          </w:tcPr>
          <w:p w14:paraId="0F6A3E3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color w:val="467886"/>
                <w:sz w:val="20"/>
                <w:szCs w:val="20"/>
                <w:u w:val="single"/>
              </w:rPr>
            </w:pPr>
            <w:bookmarkStart w:id="4" w:name="RANGE!A1"/>
            <w:r w:rsidRPr="00590AF4">
              <w:rPr>
                <w:rFonts w:ascii="Gill Sans MT" w:eastAsia="Times New Roman" w:hAnsi="Gill Sans MT" w:cs="Times New Roman"/>
                <w:color w:val="467886"/>
                <w:sz w:val="20"/>
                <w:szCs w:val="20"/>
                <w:u w:val="single"/>
              </w:rPr>
              <w:t> </w:t>
            </w:r>
            <w:bookmarkEnd w:id="4"/>
          </w:p>
        </w:tc>
        <w:tc>
          <w:tcPr>
            <w:tcW w:w="1746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79E175A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BUXHETI I PLANIFIKUAR</w:t>
            </w:r>
          </w:p>
        </w:tc>
        <w:tc>
          <w:tcPr>
            <w:tcW w:w="3390" w:type="dxa"/>
            <w:gridSpan w:val="2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596B9847" w14:textId="77777777" w:rsidR="00590AF4" w:rsidRPr="00590AF4" w:rsidRDefault="00590AF4" w:rsidP="00590AF4">
            <w:pPr>
              <w:widowControl/>
              <w:autoSpaceDE/>
              <w:autoSpaceDN/>
              <w:ind w:firstLineChars="500" w:firstLine="1004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Realizimi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(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në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den.)</w:t>
            </w:r>
          </w:p>
        </w:tc>
        <w:tc>
          <w:tcPr>
            <w:tcW w:w="1984" w:type="dxa"/>
            <w:tcBorders>
              <w:top w:val="single" w:sz="8" w:space="0" w:color="auto"/>
              <w:left w:val="nil"/>
              <w:bottom w:val="single" w:sz="4" w:space="0" w:color="auto"/>
              <w:right w:val="single" w:sz="8" w:space="0" w:color="auto"/>
            </w:tcBorders>
            <w:shd w:val="clear" w:color="000000" w:fill="C1C1C1"/>
            <w:vAlign w:val="center"/>
            <w:hideMark/>
          </w:tcPr>
          <w:p w14:paraId="0FBDCB84" w14:textId="77777777" w:rsidR="00590AF4" w:rsidRPr="00590AF4" w:rsidRDefault="00590AF4" w:rsidP="00590AF4">
            <w:pPr>
              <w:widowControl/>
              <w:autoSpaceDE/>
              <w:autoSpaceDN/>
              <w:ind w:firstLineChars="500" w:firstLine="1004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</w:tr>
      <w:tr w:rsidR="00590AF4" w:rsidRPr="00590AF4" w14:paraId="170F269D" w14:textId="77777777" w:rsidTr="006C7368">
        <w:trPr>
          <w:gridAfter w:val="1"/>
          <w:wAfter w:w="484" w:type="dxa"/>
          <w:trHeight w:val="435"/>
        </w:trPr>
        <w:tc>
          <w:tcPr>
            <w:tcW w:w="5628" w:type="dxa"/>
            <w:gridSpan w:val="3"/>
            <w:vMerge/>
            <w:tcBorders>
              <w:top w:val="single" w:sz="8" w:space="0" w:color="auto"/>
              <w:left w:val="single" w:sz="8" w:space="0" w:color="auto"/>
              <w:bottom w:val="single" w:sz="4" w:space="0" w:color="000000"/>
              <w:right w:val="single" w:sz="4" w:space="0" w:color="000000"/>
            </w:tcBorders>
            <w:vAlign w:val="center"/>
            <w:hideMark/>
          </w:tcPr>
          <w:p w14:paraId="370F8B2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467886"/>
                <w:sz w:val="20"/>
                <w:szCs w:val="20"/>
                <w:u w:val="single"/>
              </w:rPr>
            </w:pPr>
          </w:p>
        </w:tc>
        <w:tc>
          <w:tcPr>
            <w:tcW w:w="1746" w:type="dxa"/>
            <w:vMerge w:val="restart"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6A59D30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2026</w:t>
            </w:r>
          </w:p>
        </w:tc>
        <w:tc>
          <w:tcPr>
            <w:tcW w:w="1701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13024D93" w14:textId="77777777" w:rsidR="00590AF4" w:rsidRPr="00590AF4" w:rsidRDefault="00590AF4" w:rsidP="00590AF4">
            <w:pPr>
              <w:widowControl/>
              <w:autoSpaceDE/>
              <w:autoSpaceDN/>
              <w:ind w:firstLineChars="100" w:firstLine="201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Kuartali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I 2026 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viti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.</w:t>
            </w:r>
          </w:p>
        </w:tc>
        <w:tc>
          <w:tcPr>
            <w:tcW w:w="1689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5A66CE8D" w14:textId="77777777" w:rsidR="00590AF4" w:rsidRPr="00590AF4" w:rsidRDefault="00590AF4" w:rsidP="00590AF4">
            <w:pPr>
              <w:widowControl/>
              <w:autoSpaceDE/>
              <w:autoSpaceDN/>
              <w:ind w:firstLineChars="100" w:firstLine="201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Realizimi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Kuartalit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I (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në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%) </w:t>
            </w:r>
          </w:p>
        </w:tc>
        <w:tc>
          <w:tcPr>
            <w:tcW w:w="1984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8" w:space="0" w:color="auto"/>
            </w:tcBorders>
            <w:shd w:val="clear" w:color="000000" w:fill="C1C1C1"/>
            <w:vAlign w:val="center"/>
            <w:hideMark/>
          </w:tcPr>
          <w:p w14:paraId="350EE25F" w14:textId="77777777" w:rsidR="00590AF4" w:rsidRPr="00590AF4" w:rsidRDefault="00590AF4" w:rsidP="00590AF4">
            <w:pPr>
              <w:widowControl/>
              <w:autoSpaceDE/>
              <w:autoSpaceDN/>
              <w:ind w:firstLineChars="100" w:firstLine="201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Mbetje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Realizimi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( 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në</w:t>
            </w:r>
            <w:proofErr w:type="spellEnd"/>
            <w:proofErr w:type="gram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den.)</w:t>
            </w:r>
          </w:p>
        </w:tc>
      </w:tr>
      <w:tr w:rsidR="00590AF4" w:rsidRPr="00590AF4" w14:paraId="22C31A0C" w14:textId="77777777" w:rsidTr="006C7368">
        <w:trPr>
          <w:gridAfter w:val="1"/>
          <w:wAfter w:w="484" w:type="dxa"/>
          <w:trHeight w:val="435"/>
        </w:trPr>
        <w:tc>
          <w:tcPr>
            <w:tcW w:w="665" w:type="dxa"/>
            <w:vMerge w:val="restart"/>
            <w:tcBorders>
              <w:top w:val="nil"/>
              <w:left w:val="single" w:sz="8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3B490F2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proofErr w:type="spellStart"/>
            <w:proofErr w:type="gram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Nr.R</w:t>
            </w:r>
            <w:proofErr w:type="spellEnd"/>
            <w:proofErr w:type="gramEnd"/>
          </w:p>
        </w:tc>
        <w:tc>
          <w:tcPr>
            <w:tcW w:w="796" w:type="dxa"/>
            <w:vMerge w:val="restart"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7CD82FC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Konto</w:t>
            </w:r>
            <w:proofErr w:type="spellEnd"/>
          </w:p>
        </w:tc>
        <w:tc>
          <w:tcPr>
            <w:tcW w:w="4167" w:type="dxa"/>
            <w:vMerge w:val="restart"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shd w:val="clear" w:color="000000" w:fill="C1C1C1"/>
            <w:vAlign w:val="center"/>
            <w:hideMark/>
          </w:tcPr>
          <w:p w14:paraId="0CACC30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Programa</w:t>
            </w:r>
            <w:proofErr w:type="spellEnd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/ </w:t>
            </w:r>
            <w:proofErr w:type="spellStart"/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Llogaria</w:t>
            </w:r>
            <w:proofErr w:type="spellEnd"/>
          </w:p>
        </w:tc>
        <w:tc>
          <w:tcPr>
            <w:tcW w:w="1746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5AC1A05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1701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5131963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1689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765D20B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1984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8" w:space="0" w:color="auto"/>
            </w:tcBorders>
            <w:vAlign w:val="center"/>
            <w:hideMark/>
          </w:tcPr>
          <w:p w14:paraId="6DBDBB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</w:tr>
      <w:tr w:rsidR="00590AF4" w:rsidRPr="00590AF4" w14:paraId="2DA140B8" w14:textId="77777777" w:rsidTr="006C7368">
        <w:trPr>
          <w:trHeight w:val="435"/>
        </w:trPr>
        <w:tc>
          <w:tcPr>
            <w:tcW w:w="665" w:type="dxa"/>
            <w:vMerge/>
            <w:tcBorders>
              <w:top w:val="nil"/>
              <w:left w:val="single" w:sz="8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31CB10B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796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564CBB2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4167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58B3D6D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1746" w:type="dxa"/>
            <w:vMerge/>
            <w:tcBorders>
              <w:top w:val="nil"/>
              <w:left w:val="single" w:sz="4" w:space="0" w:color="auto"/>
              <w:bottom w:val="single" w:sz="4" w:space="0" w:color="000000"/>
              <w:right w:val="single" w:sz="4" w:space="0" w:color="auto"/>
            </w:tcBorders>
            <w:vAlign w:val="center"/>
            <w:hideMark/>
          </w:tcPr>
          <w:p w14:paraId="0646385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1701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4EEB74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1689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39DEAD9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1984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8" w:space="0" w:color="auto"/>
            </w:tcBorders>
            <w:vAlign w:val="center"/>
            <w:hideMark/>
          </w:tcPr>
          <w:p w14:paraId="2EB5C5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  <w:tc>
          <w:tcPr>
            <w:tcW w:w="48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E715A4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</w:p>
        </w:tc>
      </w:tr>
      <w:tr w:rsidR="00590AF4" w:rsidRPr="00590AF4" w14:paraId="54808E5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E3C8E0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421DC2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20727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796301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7BF9CB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CEC522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118803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03FB232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7548F69" w14:textId="77777777" w:rsidTr="006C7368">
        <w:trPr>
          <w:trHeight w:val="55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2E0C2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3A576F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DD2DD9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GJITHSEJ SHPENZIMET BUXHETORE TË KOMUNËS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D8CCD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1.350.629.000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DA4CB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274.494.654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616B65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20,32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05ECC4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1.076.134.346 </w:t>
            </w:r>
          </w:p>
        </w:tc>
        <w:tc>
          <w:tcPr>
            <w:tcW w:w="484" w:type="dxa"/>
            <w:vAlign w:val="center"/>
            <w:hideMark/>
          </w:tcPr>
          <w:p w14:paraId="0FCF860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5F87BEC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20E67B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DADB6A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C447F6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GJITHSEJ SHPENZIMET NGA BUXHETI THEMELOR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AD96E3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606.839.000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266D48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102.746.057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DF42C1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16,93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B4B46A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504.092.943 </w:t>
            </w:r>
          </w:p>
        </w:tc>
        <w:tc>
          <w:tcPr>
            <w:tcW w:w="484" w:type="dxa"/>
            <w:vAlign w:val="center"/>
            <w:hideMark/>
          </w:tcPr>
          <w:p w14:paraId="61E2D45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A68B912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8B6EBA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7BDE4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vAlign w:val="bottom"/>
            <w:hideMark/>
          </w:tcPr>
          <w:p w14:paraId="170B3D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Arial Unicode MS" w:eastAsia="Arial Unicode MS" w:hAnsi="Arial Unicode MS" w:cs="Arial Unicode MS"/>
                <w:color w:val="000000"/>
                <w:sz w:val="16"/>
                <w:szCs w:val="16"/>
              </w:rPr>
            </w:pPr>
            <w:r w:rsidRPr="00590AF4">
              <w:rPr>
                <w:rFonts w:ascii="Arial Unicode MS" w:eastAsia="Arial Unicode MS" w:hAnsi="Arial Unicode MS" w:cs="Arial Unicode MS" w:hint="eastAsia"/>
                <w:color w:val="000000"/>
                <w:sz w:val="16"/>
                <w:szCs w:val="16"/>
              </w:rPr>
              <w:t>KESHILLI I KOMUNES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550E24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21.940.000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B04E6C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11.949.113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61724B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54,46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0E9071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9.990.887 </w:t>
            </w:r>
          </w:p>
        </w:tc>
        <w:tc>
          <w:tcPr>
            <w:tcW w:w="484" w:type="dxa"/>
            <w:vAlign w:val="center"/>
            <w:hideMark/>
          </w:tcPr>
          <w:p w14:paraId="36C2635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6EC3D21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E90CC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403C4A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A0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vAlign w:val="bottom"/>
            <w:hideMark/>
          </w:tcPr>
          <w:p w14:paraId="6F9BA0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Arial Unicode MS" w:eastAsia="Arial Unicode MS" w:hAnsi="Arial Unicode MS" w:cs="Arial Unicode MS"/>
                <w:color w:val="000000"/>
                <w:sz w:val="16"/>
                <w:szCs w:val="16"/>
              </w:rPr>
            </w:pPr>
            <w:r w:rsidRPr="00590AF4">
              <w:rPr>
                <w:rFonts w:ascii="Arial Unicode MS" w:eastAsia="Arial Unicode MS" w:hAnsi="Arial Unicode MS" w:cs="Arial Unicode MS" w:hint="eastAsia"/>
                <w:color w:val="000000"/>
                <w:sz w:val="16"/>
                <w:szCs w:val="16"/>
              </w:rPr>
              <w:t>KESHILLI I KOMUNES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75589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11.940.000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0D3F9E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2.097.996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F2738D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17,57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EBB3D0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9.842.004 </w:t>
            </w:r>
          </w:p>
        </w:tc>
        <w:tc>
          <w:tcPr>
            <w:tcW w:w="484" w:type="dxa"/>
            <w:vAlign w:val="center"/>
            <w:hideMark/>
          </w:tcPr>
          <w:p w14:paraId="202141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6BB9F5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F1EEC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61652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72CA2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C3435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FA56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161.788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3E701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25,68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039CE5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468.212 </w:t>
            </w:r>
          </w:p>
        </w:tc>
        <w:tc>
          <w:tcPr>
            <w:tcW w:w="484" w:type="dxa"/>
            <w:vAlign w:val="center"/>
            <w:hideMark/>
          </w:tcPr>
          <w:p w14:paraId="44AD48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8B53AB6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DDC8D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6FBFD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1EA69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E9DD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6.300.000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3ECE1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1.456.208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1A6C5F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23,11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6061FE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4.843.792 </w:t>
            </w:r>
          </w:p>
        </w:tc>
        <w:tc>
          <w:tcPr>
            <w:tcW w:w="484" w:type="dxa"/>
            <w:vAlign w:val="center"/>
            <w:hideMark/>
          </w:tcPr>
          <w:p w14:paraId="0403969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6DFA2E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7B9A046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A7A44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412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605729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Rezerva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perhershme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0AEDE1D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noWrap/>
            <w:vAlign w:val="center"/>
            <w:hideMark/>
          </w:tcPr>
          <w:p w14:paraId="62FDFE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noWrap/>
            <w:vAlign w:val="center"/>
            <w:hideMark/>
          </w:tcPr>
          <w:p w14:paraId="450BDA1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noWrap/>
            <w:vAlign w:val="center"/>
            <w:hideMark/>
          </w:tcPr>
          <w:p w14:paraId="72BB49F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600.000 </w:t>
            </w:r>
          </w:p>
        </w:tc>
        <w:tc>
          <w:tcPr>
            <w:tcW w:w="484" w:type="dxa"/>
            <w:vAlign w:val="center"/>
            <w:hideMark/>
          </w:tcPr>
          <w:p w14:paraId="1612B61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BFFB6CB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78A9D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1892F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413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CB033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Rezerva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474D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87CA2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E636C4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73D8A0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600.000 </w:t>
            </w:r>
          </w:p>
        </w:tc>
        <w:tc>
          <w:tcPr>
            <w:tcW w:w="484" w:type="dxa"/>
            <w:vAlign w:val="center"/>
            <w:hideMark/>
          </w:tcPr>
          <w:p w14:paraId="4EE616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4D2A51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14777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3700E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2A18A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01634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49E6F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D2D9C8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9DB570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430.000 </w:t>
            </w:r>
          </w:p>
        </w:tc>
        <w:tc>
          <w:tcPr>
            <w:tcW w:w="484" w:type="dxa"/>
            <w:vAlign w:val="center"/>
            <w:hideMark/>
          </w:tcPr>
          <w:p w14:paraId="4EA6ECA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1687AC6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13D04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28F4F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49F5F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6E60A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7E784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8D9099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950EE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100.000 </w:t>
            </w:r>
          </w:p>
        </w:tc>
        <w:tc>
          <w:tcPr>
            <w:tcW w:w="484" w:type="dxa"/>
            <w:vAlign w:val="center"/>
            <w:hideMark/>
          </w:tcPr>
          <w:p w14:paraId="70DA4A7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463B0E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3ABDF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979EB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B128A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71D0D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65D0C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80721C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4A6E38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30.000 </w:t>
            </w:r>
          </w:p>
        </w:tc>
        <w:tc>
          <w:tcPr>
            <w:tcW w:w="484" w:type="dxa"/>
            <w:vAlign w:val="center"/>
            <w:hideMark/>
          </w:tcPr>
          <w:p w14:paraId="6174440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203C9A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85F29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B7996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85513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88D5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6A4CF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817B9E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144D8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350.000 </w:t>
            </w:r>
          </w:p>
        </w:tc>
        <w:tc>
          <w:tcPr>
            <w:tcW w:w="484" w:type="dxa"/>
            <w:vAlign w:val="center"/>
            <w:hideMark/>
          </w:tcPr>
          <w:p w14:paraId="69371A9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DC9388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5AF6D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BD39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5F632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6CE9A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2.300.000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4B7A0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480.000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194AB9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20,87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F87AC4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1.820.000 </w:t>
            </w:r>
          </w:p>
        </w:tc>
        <w:tc>
          <w:tcPr>
            <w:tcW w:w="484" w:type="dxa"/>
            <w:vAlign w:val="center"/>
            <w:hideMark/>
          </w:tcPr>
          <w:p w14:paraId="22E8F3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54FA68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89FE5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F00A8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493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D0C79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Pagesa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kryegjës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85D0F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AD3BF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2E13B3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5AA267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600.000 </w:t>
            </w:r>
          </w:p>
        </w:tc>
        <w:tc>
          <w:tcPr>
            <w:tcW w:w="484" w:type="dxa"/>
            <w:vAlign w:val="center"/>
            <w:hideMark/>
          </w:tcPr>
          <w:p w14:paraId="2B93848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E5DFEAF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BB3619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BB345E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A1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vAlign w:val="bottom"/>
            <w:hideMark/>
          </w:tcPr>
          <w:p w14:paraId="078C9DC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Arial Unicode MS" w:eastAsia="Arial Unicode MS" w:hAnsi="Arial Unicode MS" w:cs="Arial Unicode MS"/>
                <w:color w:val="000000"/>
                <w:sz w:val="16"/>
                <w:szCs w:val="16"/>
              </w:rPr>
            </w:pPr>
            <w:r w:rsidRPr="00590AF4">
              <w:rPr>
                <w:rFonts w:ascii="Arial Unicode MS" w:eastAsia="Arial Unicode MS" w:hAnsi="Arial Unicode MS" w:cs="Arial Unicode MS" w:hint="eastAsia"/>
                <w:color w:val="000000"/>
                <w:sz w:val="16"/>
                <w:szCs w:val="16"/>
              </w:rPr>
              <w:t>AKTIVITETE ZGJEDHORE DHE REFERENDUM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88DE1B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618FE1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9.851.117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7D7FB8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98,51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3D8BDE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148.883 </w:t>
            </w:r>
          </w:p>
        </w:tc>
        <w:tc>
          <w:tcPr>
            <w:tcW w:w="484" w:type="dxa"/>
            <w:vAlign w:val="center"/>
            <w:hideMark/>
          </w:tcPr>
          <w:p w14:paraId="1CFA6E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7F4270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005E5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30C0A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5B4FE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14780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4E7A9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9.851.117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4C1D3F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98,51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AED6DC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148.883 </w:t>
            </w:r>
          </w:p>
        </w:tc>
        <w:tc>
          <w:tcPr>
            <w:tcW w:w="484" w:type="dxa"/>
            <w:vAlign w:val="center"/>
            <w:hideMark/>
          </w:tcPr>
          <w:p w14:paraId="1199E50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8048BA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8AA13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58B5F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49BAE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93A7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9D120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DCA3AF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245D3A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1BD57C0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F3A597F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16FA2A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2C0821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D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E4C866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KRYETARI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8CBE3A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4.250.000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EA235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613.473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159882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14,43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2C8528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3.636.527 </w:t>
            </w:r>
          </w:p>
        </w:tc>
        <w:tc>
          <w:tcPr>
            <w:tcW w:w="484" w:type="dxa"/>
            <w:vAlign w:val="center"/>
            <w:hideMark/>
          </w:tcPr>
          <w:p w14:paraId="7A13A8A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C0BB1C6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8851F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4BCB7E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D0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6E931C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KRYETARI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B28678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4.250.000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819838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613.473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5D6F2A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14,43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2280E7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3.636.527 </w:t>
            </w:r>
          </w:p>
        </w:tc>
        <w:tc>
          <w:tcPr>
            <w:tcW w:w="484" w:type="dxa"/>
            <w:vAlign w:val="center"/>
            <w:hideMark/>
          </w:tcPr>
          <w:p w14:paraId="15BFD99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7B0FD3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AFE80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65FC9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97D35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94A4E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1.550.000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87E1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361.948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8E6B20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23,35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549862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1.188.052 </w:t>
            </w:r>
          </w:p>
        </w:tc>
        <w:tc>
          <w:tcPr>
            <w:tcW w:w="484" w:type="dxa"/>
            <w:vAlign w:val="center"/>
            <w:hideMark/>
          </w:tcPr>
          <w:p w14:paraId="50AC29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3A2B83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EE369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B1070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66D4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00BC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685.000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49D73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140.759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0D28AF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20,55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828DBD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544.241 </w:t>
            </w:r>
          </w:p>
        </w:tc>
        <w:tc>
          <w:tcPr>
            <w:tcW w:w="484" w:type="dxa"/>
            <w:vAlign w:val="center"/>
            <w:hideMark/>
          </w:tcPr>
          <w:p w14:paraId="5287ED2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98E2D9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8283F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0CFD4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5DA49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805B9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45CF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63BE47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2B8051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100.000 </w:t>
            </w:r>
          </w:p>
        </w:tc>
        <w:tc>
          <w:tcPr>
            <w:tcW w:w="484" w:type="dxa"/>
            <w:vAlign w:val="center"/>
            <w:hideMark/>
          </w:tcPr>
          <w:p w14:paraId="18A914C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1D4AD0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78E9C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AC656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BB2DE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DC0E8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155.000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26C35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9218A9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6CED1E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155.000 </w:t>
            </w:r>
          </w:p>
        </w:tc>
        <w:tc>
          <w:tcPr>
            <w:tcW w:w="484" w:type="dxa"/>
            <w:vAlign w:val="center"/>
            <w:hideMark/>
          </w:tcPr>
          <w:p w14:paraId="37570E8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5DF1C3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FDCB0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632A0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4F4D7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5AC32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FE02C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106.666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8BCF13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16,16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37FCD4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553.334 </w:t>
            </w:r>
          </w:p>
        </w:tc>
        <w:tc>
          <w:tcPr>
            <w:tcW w:w="484" w:type="dxa"/>
            <w:vAlign w:val="center"/>
            <w:hideMark/>
          </w:tcPr>
          <w:p w14:paraId="38F2CE3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88E932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4AD90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73BF7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8563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39424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B094B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4.100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C45A15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0,37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64B92A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1.095.900 </w:t>
            </w:r>
          </w:p>
        </w:tc>
        <w:tc>
          <w:tcPr>
            <w:tcW w:w="484" w:type="dxa"/>
            <w:vAlign w:val="center"/>
            <w:hideMark/>
          </w:tcPr>
          <w:p w14:paraId="2C45B0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8400CCD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AF15A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7DF92F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Е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71711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ADMINISTRATA KOMUNALE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B14FA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145.492.000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EE8D73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32.559.708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9608D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22,38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7DD029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112.932.292 </w:t>
            </w:r>
          </w:p>
        </w:tc>
        <w:tc>
          <w:tcPr>
            <w:tcW w:w="484" w:type="dxa"/>
            <w:vAlign w:val="center"/>
            <w:hideMark/>
          </w:tcPr>
          <w:p w14:paraId="04B9D57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3EB5D34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C37FF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B64A63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E0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49580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ADMINISTRATA KOMUNALE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BC312C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143.092.000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5B36C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32.538.291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F64A36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22,74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2DD213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110.553.709 </w:t>
            </w:r>
          </w:p>
        </w:tc>
        <w:tc>
          <w:tcPr>
            <w:tcW w:w="484" w:type="dxa"/>
            <w:vAlign w:val="center"/>
            <w:hideMark/>
          </w:tcPr>
          <w:p w14:paraId="085159B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208F88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6375A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A622E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959C1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92ADD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74.400.000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232E5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17.261.867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1B5FD1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23,20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DBB901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57.138.133 </w:t>
            </w:r>
          </w:p>
        </w:tc>
        <w:tc>
          <w:tcPr>
            <w:tcW w:w="484" w:type="dxa"/>
            <w:vAlign w:val="center"/>
            <w:hideMark/>
          </w:tcPr>
          <w:p w14:paraId="6F9353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662E27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325BA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F414D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D0DC9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AB6E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27.950.000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AEFF6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6.694.269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788F5B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23,95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C46A15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21.255.731 </w:t>
            </w:r>
          </w:p>
        </w:tc>
        <w:tc>
          <w:tcPr>
            <w:tcW w:w="484" w:type="dxa"/>
            <w:vAlign w:val="center"/>
            <w:hideMark/>
          </w:tcPr>
          <w:p w14:paraId="2CA8E4E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D8DC27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95BF1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D0145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A84E2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CB092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2A247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44.444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8C584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1,78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C84A6A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2.455.556 </w:t>
            </w:r>
          </w:p>
        </w:tc>
        <w:tc>
          <w:tcPr>
            <w:tcW w:w="484" w:type="dxa"/>
            <w:vAlign w:val="center"/>
            <w:hideMark/>
          </w:tcPr>
          <w:p w14:paraId="77FB44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926F8B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69B2D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FE755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E93E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0C22E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A2D85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98.857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C519FA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21,97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2677A2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351.143 </w:t>
            </w:r>
          </w:p>
        </w:tc>
        <w:tc>
          <w:tcPr>
            <w:tcW w:w="484" w:type="dxa"/>
            <w:vAlign w:val="center"/>
            <w:hideMark/>
          </w:tcPr>
          <w:p w14:paraId="46C6F16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792995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1F921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33620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43934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771A7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9.950.000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3EF5C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2.043.390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8670C0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20,54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445991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7.906.610 </w:t>
            </w:r>
          </w:p>
        </w:tc>
        <w:tc>
          <w:tcPr>
            <w:tcW w:w="484" w:type="dxa"/>
            <w:vAlign w:val="center"/>
            <w:hideMark/>
          </w:tcPr>
          <w:p w14:paraId="1D0E45A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6CA5597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10921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C24CA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02C47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38968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1.610.000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F3657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110.757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B88C82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6,88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973109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1.499.243 </w:t>
            </w:r>
          </w:p>
        </w:tc>
        <w:tc>
          <w:tcPr>
            <w:tcW w:w="484" w:type="dxa"/>
            <w:vAlign w:val="center"/>
            <w:hideMark/>
          </w:tcPr>
          <w:p w14:paraId="1E4FCF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7A27ED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4286E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3F22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23A0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D2DB1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2.472.000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2B34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143.240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89A5DC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5,79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50DC14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2.328.760 </w:t>
            </w:r>
          </w:p>
        </w:tc>
        <w:tc>
          <w:tcPr>
            <w:tcW w:w="484" w:type="dxa"/>
            <w:vAlign w:val="center"/>
            <w:hideMark/>
          </w:tcPr>
          <w:p w14:paraId="0BBB9DD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9C72DC6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E9F4F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67C4A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EF3C1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E2067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3.260.000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1EEC9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433.014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366D27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13,28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AA4096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2.826.986 </w:t>
            </w:r>
          </w:p>
        </w:tc>
        <w:tc>
          <w:tcPr>
            <w:tcW w:w="484" w:type="dxa"/>
            <w:vAlign w:val="center"/>
            <w:hideMark/>
          </w:tcPr>
          <w:p w14:paraId="120876E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66D65E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33F04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969EF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5DB0F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5ACCF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2.400.000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762C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338.611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49F6F6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14,11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80CDD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2.061.389 </w:t>
            </w:r>
          </w:p>
        </w:tc>
        <w:tc>
          <w:tcPr>
            <w:tcW w:w="484" w:type="dxa"/>
            <w:vAlign w:val="center"/>
            <w:hideMark/>
          </w:tcPr>
          <w:p w14:paraId="7F6525F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4361D6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DEBBA6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5B70B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00E2A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03A1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18.100.000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5A186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5.369.842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0673AB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29,67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44CF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12.730.158 </w:t>
            </w:r>
          </w:p>
        </w:tc>
        <w:tc>
          <w:tcPr>
            <w:tcW w:w="484" w:type="dxa"/>
            <w:vAlign w:val="center"/>
            <w:hideMark/>
          </w:tcPr>
          <w:p w14:paraId="01D785D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885711E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B133E9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5556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EA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E98A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 KAPITALE KOMUNALE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A65B2F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2.400.000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A8F7B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21.417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D7F12A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0,89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EFBC63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2.378.583 </w:t>
            </w:r>
          </w:p>
        </w:tc>
        <w:tc>
          <w:tcPr>
            <w:tcW w:w="484" w:type="dxa"/>
            <w:vAlign w:val="center"/>
            <w:hideMark/>
          </w:tcPr>
          <w:p w14:paraId="7BF0309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F721F0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51586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B92C5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E756B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makinave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paisjeve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F71C3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01A97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21.417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5CF2B5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1,95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7BFBFF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1.078.583 </w:t>
            </w:r>
          </w:p>
        </w:tc>
        <w:tc>
          <w:tcPr>
            <w:tcW w:w="484" w:type="dxa"/>
            <w:vAlign w:val="center"/>
            <w:hideMark/>
          </w:tcPr>
          <w:p w14:paraId="62353D0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4CAB269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1C932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46099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EA0E0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mobilieve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2973F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52BED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471395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6B0BD2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300.000 </w:t>
            </w:r>
          </w:p>
        </w:tc>
        <w:tc>
          <w:tcPr>
            <w:tcW w:w="484" w:type="dxa"/>
            <w:vAlign w:val="center"/>
            <w:hideMark/>
          </w:tcPr>
          <w:p w14:paraId="4554799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DE2B22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2B445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E930B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FED36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Investimi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në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mjete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jofinaciare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00874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52BAD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BD669E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BA890D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1.000.000 </w:t>
            </w:r>
          </w:p>
        </w:tc>
        <w:tc>
          <w:tcPr>
            <w:tcW w:w="484" w:type="dxa"/>
            <w:vAlign w:val="center"/>
            <w:hideMark/>
          </w:tcPr>
          <w:p w14:paraId="7CC85E9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02509E8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CDA86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661C76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F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2C5D1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PLANIFIKIMI URBAN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0FB1F0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48.689.000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CE339A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8.915.321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428504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18,31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99D96F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39.773.679 </w:t>
            </w:r>
          </w:p>
        </w:tc>
        <w:tc>
          <w:tcPr>
            <w:tcW w:w="484" w:type="dxa"/>
            <w:vAlign w:val="center"/>
            <w:hideMark/>
          </w:tcPr>
          <w:p w14:paraId="3DB4E79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4233A5E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F9EDC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A231B9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F1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E57FB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PLANAFIKIM URBAN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260600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8.160.000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64FAA6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49196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460FC3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8.160.000 </w:t>
            </w:r>
          </w:p>
        </w:tc>
        <w:tc>
          <w:tcPr>
            <w:tcW w:w="484" w:type="dxa"/>
            <w:vAlign w:val="center"/>
            <w:hideMark/>
          </w:tcPr>
          <w:p w14:paraId="47B84B0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57674F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82CE1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28123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4F3F4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3BD10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2.160.000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CEB68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43D7A3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5865EB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2.160.000 </w:t>
            </w:r>
          </w:p>
        </w:tc>
        <w:tc>
          <w:tcPr>
            <w:tcW w:w="484" w:type="dxa"/>
            <w:vAlign w:val="center"/>
            <w:hideMark/>
          </w:tcPr>
          <w:p w14:paraId="0EED021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D5ADB8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70FEB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E7AE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1F764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08E6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8EB10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329A76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00879E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6.000.000 </w:t>
            </w:r>
          </w:p>
        </w:tc>
        <w:tc>
          <w:tcPr>
            <w:tcW w:w="484" w:type="dxa"/>
            <w:vAlign w:val="center"/>
            <w:hideMark/>
          </w:tcPr>
          <w:p w14:paraId="003A730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3A735A9" w14:textId="77777777" w:rsidTr="00F37D8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1A3E48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827F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FA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4608DB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RREGULLIMI</w:t>
            </w:r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I TOKES </w:t>
            </w: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NDERTIMORE(</w:t>
            </w:r>
            <w:proofErr w:type="spellStart"/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kapitale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)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72A4F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40.529.000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D3EC6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8.915.321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602B5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22,00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06C33C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31.613.679 </w:t>
            </w:r>
          </w:p>
        </w:tc>
        <w:tc>
          <w:tcPr>
            <w:tcW w:w="484" w:type="dxa"/>
            <w:vAlign w:val="center"/>
            <w:hideMark/>
          </w:tcPr>
          <w:p w14:paraId="020C0EF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9A7A17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C247A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437F1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6ED89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77E6C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34.529.000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DD5CE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8.915.321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041C00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25,82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57038F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25.613.679 </w:t>
            </w:r>
          </w:p>
        </w:tc>
        <w:tc>
          <w:tcPr>
            <w:tcW w:w="484" w:type="dxa"/>
            <w:vAlign w:val="center"/>
            <w:hideMark/>
          </w:tcPr>
          <w:p w14:paraId="1D470C1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739424E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E9A37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314BF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3C625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tokes se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konfiskuar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95064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1FDDB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A89873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9159C6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6.000.000 </w:t>
            </w:r>
          </w:p>
        </w:tc>
        <w:tc>
          <w:tcPr>
            <w:tcW w:w="484" w:type="dxa"/>
            <w:vAlign w:val="center"/>
            <w:hideMark/>
          </w:tcPr>
          <w:p w14:paraId="2D1EF21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1A99BA1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AB172C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8DA20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G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88D96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ZHVILLIMIT EKONOMIK LOKAL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AD649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15.233.000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9CC24D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2.279.792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ADBC5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14,97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F205C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12.953.208 </w:t>
            </w:r>
          </w:p>
        </w:tc>
        <w:tc>
          <w:tcPr>
            <w:tcW w:w="484" w:type="dxa"/>
            <w:vAlign w:val="center"/>
            <w:hideMark/>
          </w:tcPr>
          <w:p w14:paraId="479531F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6D816E1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2C4485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F188ED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G1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C2DC33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MBESHTETJE ZHVILLIMIT EKONOMIK LOKAL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2A8379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7.483.000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A6A087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279.792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0D421F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3,74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528AF7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7.203.208 </w:t>
            </w:r>
          </w:p>
        </w:tc>
        <w:tc>
          <w:tcPr>
            <w:tcW w:w="484" w:type="dxa"/>
            <w:vAlign w:val="center"/>
            <w:hideMark/>
          </w:tcPr>
          <w:p w14:paraId="14DF55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232CED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F2A08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04953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DD075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70775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9E33E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63AA1E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260F09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30.000 </w:t>
            </w:r>
          </w:p>
        </w:tc>
        <w:tc>
          <w:tcPr>
            <w:tcW w:w="484" w:type="dxa"/>
            <w:vAlign w:val="center"/>
            <w:hideMark/>
          </w:tcPr>
          <w:p w14:paraId="4BFB492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DAB4E29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34D36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9E3DE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BAB07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0FEF4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253.000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5BB69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079588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A456B4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253.000 </w:t>
            </w:r>
          </w:p>
        </w:tc>
        <w:tc>
          <w:tcPr>
            <w:tcW w:w="484" w:type="dxa"/>
            <w:vAlign w:val="center"/>
            <w:hideMark/>
          </w:tcPr>
          <w:p w14:paraId="3430C2B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803ECA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E246A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BD1A4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A61D0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deri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shoqatat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B4DD2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94F6D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0CD54A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034F19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1.000.000 </w:t>
            </w:r>
          </w:p>
        </w:tc>
        <w:tc>
          <w:tcPr>
            <w:tcW w:w="484" w:type="dxa"/>
            <w:vAlign w:val="center"/>
            <w:hideMark/>
          </w:tcPr>
          <w:p w14:paraId="4A24274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DB009D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9B2B1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D122C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308EF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E8EBE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6.200.000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ADC3E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279.792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bottom"/>
            <w:hideMark/>
          </w:tcPr>
          <w:p w14:paraId="1242138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4,51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BF3A68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5.920.208 </w:t>
            </w:r>
          </w:p>
        </w:tc>
        <w:tc>
          <w:tcPr>
            <w:tcW w:w="484" w:type="dxa"/>
            <w:vAlign w:val="center"/>
            <w:hideMark/>
          </w:tcPr>
          <w:p w14:paraId="1D48D21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70854A6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576E01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C7EA6E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G2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1D66EC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MBESHTETJE ZHVILLIMIT EKONOMIK LOKAL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A65516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BF0358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94271D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515C0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250.000 </w:t>
            </w:r>
          </w:p>
        </w:tc>
        <w:tc>
          <w:tcPr>
            <w:tcW w:w="484" w:type="dxa"/>
            <w:vAlign w:val="center"/>
            <w:hideMark/>
          </w:tcPr>
          <w:p w14:paraId="0E881E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C936C6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A426D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72EB5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BB04E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B8EB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2C09E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E84352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0F75A3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150.000 </w:t>
            </w:r>
          </w:p>
        </w:tc>
        <w:tc>
          <w:tcPr>
            <w:tcW w:w="484" w:type="dxa"/>
            <w:vAlign w:val="center"/>
            <w:hideMark/>
          </w:tcPr>
          <w:p w14:paraId="4C4D4D1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F09B1A9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B1BD3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B41FF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3A7F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3EE88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6A6C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bottom"/>
            <w:hideMark/>
          </w:tcPr>
          <w:p w14:paraId="0CCC09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A8D767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100.000 </w:t>
            </w:r>
          </w:p>
        </w:tc>
        <w:tc>
          <w:tcPr>
            <w:tcW w:w="484" w:type="dxa"/>
            <w:vAlign w:val="center"/>
            <w:hideMark/>
          </w:tcPr>
          <w:p w14:paraId="70065C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24E1A28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1F17F7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8B4586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GD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9B0C65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PROEKTE PER EFIKASITET ENERGJETIK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DB56CF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7.500.000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422218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2.000.000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C6C7A0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26,67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89142E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5.500.000 </w:t>
            </w:r>
          </w:p>
        </w:tc>
        <w:tc>
          <w:tcPr>
            <w:tcW w:w="484" w:type="dxa"/>
            <w:vAlign w:val="center"/>
            <w:hideMark/>
          </w:tcPr>
          <w:p w14:paraId="77C100F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01F02E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4E4D1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EF6B8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FCF88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D72EC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7.500.000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2988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2.000.000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367FB9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26,67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72B811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5.500.000 </w:t>
            </w:r>
          </w:p>
        </w:tc>
        <w:tc>
          <w:tcPr>
            <w:tcW w:w="484" w:type="dxa"/>
            <w:vAlign w:val="center"/>
            <w:hideMark/>
          </w:tcPr>
          <w:p w14:paraId="7B03E96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0CEABEA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BECE4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2FB5CE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027896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VEPRIMTARI KOMUNALE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7CEB71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241.314.000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053C20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35.741.374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84869D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14,81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D11B71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205.572.626 </w:t>
            </w:r>
          </w:p>
        </w:tc>
        <w:tc>
          <w:tcPr>
            <w:tcW w:w="484" w:type="dxa"/>
            <w:vAlign w:val="center"/>
            <w:hideMark/>
          </w:tcPr>
          <w:p w14:paraId="1BA9167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52A909F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A6190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61C214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Ј</w:t>
            </w: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34750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MIRËMBAJTJE TË PAJISJEVE URBANE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77B8E0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1.060.000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A036FC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178.306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0E37CE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16,82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23BADD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881.694 </w:t>
            </w:r>
          </w:p>
        </w:tc>
        <w:tc>
          <w:tcPr>
            <w:tcW w:w="484" w:type="dxa"/>
            <w:vAlign w:val="center"/>
            <w:hideMark/>
          </w:tcPr>
          <w:p w14:paraId="2689F2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FAD6345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FADA3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930BA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33206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6E9FE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F9394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178.306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01678B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17,83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922A38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821.694 </w:t>
            </w:r>
          </w:p>
        </w:tc>
        <w:tc>
          <w:tcPr>
            <w:tcW w:w="484" w:type="dxa"/>
            <w:vAlign w:val="center"/>
            <w:hideMark/>
          </w:tcPr>
          <w:p w14:paraId="40E86D1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3F7EDB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C6211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F02CB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F085F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50C0A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FCAC8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A737E4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BC11FD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60.000 </w:t>
            </w:r>
          </w:p>
        </w:tc>
        <w:tc>
          <w:tcPr>
            <w:tcW w:w="484" w:type="dxa"/>
            <w:vAlign w:val="center"/>
            <w:hideMark/>
          </w:tcPr>
          <w:p w14:paraId="5AEF93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5F682DE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67E1B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4A3D6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23A80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F1490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8AF4B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EDA2D2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nil"/>
              <w:right w:val="nil"/>
            </w:tcBorders>
            <w:shd w:val="clear" w:color="000000" w:fill="8DB3E2"/>
            <w:vAlign w:val="center"/>
            <w:hideMark/>
          </w:tcPr>
          <w:p w14:paraId="4302042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3F6663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6787CAB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D07653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C32F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Ј</w:t>
            </w: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3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DF2A1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NDRICIM PUBLIK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027E08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17.630.000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4DCDC7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3.336.772 </w:t>
            </w:r>
          </w:p>
        </w:tc>
        <w:tc>
          <w:tcPr>
            <w:tcW w:w="168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8031AD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18,93 </w:t>
            </w:r>
          </w:p>
        </w:tc>
        <w:tc>
          <w:tcPr>
            <w:tcW w:w="1984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A28D6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14.293.228 </w:t>
            </w:r>
          </w:p>
        </w:tc>
        <w:tc>
          <w:tcPr>
            <w:tcW w:w="484" w:type="dxa"/>
            <w:vAlign w:val="center"/>
            <w:hideMark/>
          </w:tcPr>
          <w:p w14:paraId="2BC1D79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E0EDB9D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538A8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F6582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A0945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6825E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14.000.000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83B7C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3.336.772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C2E66D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23,83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B2B67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10.663.228 </w:t>
            </w:r>
          </w:p>
        </w:tc>
        <w:tc>
          <w:tcPr>
            <w:tcW w:w="484" w:type="dxa"/>
            <w:vAlign w:val="center"/>
            <w:hideMark/>
          </w:tcPr>
          <w:p w14:paraId="5B1EF7A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84FE5A1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0C07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794DF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B07DD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D909D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3.600.000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5B10F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1A68C6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D64250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3.600.000 </w:t>
            </w:r>
          </w:p>
        </w:tc>
        <w:tc>
          <w:tcPr>
            <w:tcW w:w="484" w:type="dxa"/>
            <w:vAlign w:val="center"/>
            <w:hideMark/>
          </w:tcPr>
          <w:p w14:paraId="45EC60F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312BE1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29106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68159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12171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0C3B7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5174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AFAEE5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79722F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30.000 </w:t>
            </w:r>
          </w:p>
        </w:tc>
        <w:tc>
          <w:tcPr>
            <w:tcW w:w="484" w:type="dxa"/>
            <w:vAlign w:val="center"/>
            <w:hideMark/>
          </w:tcPr>
          <w:p w14:paraId="2C2644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E681ABD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112DA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56885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Ј</w:t>
            </w: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BA6CB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HIGJENA PUBLIKE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EA92C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21.030.000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D0CFF3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1.165.977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6A863B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5,54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505F8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19.864.023 </w:t>
            </w:r>
          </w:p>
        </w:tc>
        <w:tc>
          <w:tcPr>
            <w:tcW w:w="484" w:type="dxa"/>
            <w:vAlign w:val="center"/>
            <w:hideMark/>
          </w:tcPr>
          <w:p w14:paraId="11199B5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8FAAA6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D693D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F3388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CCC2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5DD7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6.030.000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19BEF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11.040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4BF54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0,18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B1AC09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6.018.960 </w:t>
            </w:r>
          </w:p>
        </w:tc>
        <w:tc>
          <w:tcPr>
            <w:tcW w:w="484" w:type="dxa"/>
            <w:vAlign w:val="center"/>
            <w:hideMark/>
          </w:tcPr>
          <w:p w14:paraId="6C5B633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6BB94F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66D38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CECEA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DA64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4FB87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15.000.000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642E6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1.154.937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bottom"/>
            <w:hideMark/>
          </w:tcPr>
          <w:p w14:paraId="1656083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7,70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D858F5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13.845.063 </w:t>
            </w:r>
          </w:p>
        </w:tc>
        <w:tc>
          <w:tcPr>
            <w:tcW w:w="484" w:type="dxa"/>
            <w:vAlign w:val="center"/>
            <w:hideMark/>
          </w:tcPr>
          <w:p w14:paraId="07D94F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6A0C5B2" w14:textId="77777777" w:rsidTr="00F37D88">
        <w:trPr>
          <w:trHeight w:val="900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54DEA3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1F4C2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Ј</w:t>
            </w: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6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0BA080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MIRMBATJA DHE RUATJA E </w:t>
            </w: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RRUGVE,RRUGICAVE</w:t>
            </w:r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DHE RREGULLIMIN E KOMUNIKACIONIT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BD3D34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14.600.000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85D54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2.433.458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F9139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16,67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148B58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12.166.542 </w:t>
            </w:r>
          </w:p>
        </w:tc>
        <w:tc>
          <w:tcPr>
            <w:tcW w:w="484" w:type="dxa"/>
            <w:vAlign w:val="center"/>
            <w:hideMark/>
          </w:tcPr>
          <w:p w14:paraId="4D6995B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D529A68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CD3D6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BA00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A28AD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B4FFB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14.500.000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C316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2.433.458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D4BB21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16,78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BFBF1F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12.066.542 </w:t>
            </w:r>
          </w:p>
        </w:tc>
        <w:tc>
          <w:tcPr>
            <w:tcW w:w="484" w:type="dxa"/>
            <w:vAlign w:val="center"/>
            <w:hideMark/>
          </w:tcPr>
          <w:p w14:paraId="3B7FB51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0CBCDC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FA4EF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B422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A196F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28593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F37F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674058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C03DA5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100.000 </w:t>
            </w:r>
          </w:p>
        </w:tc>
        <w:tc>
          <w:tcPr>
            <w:tcW w:w="484" w:type="dxa"/>
            <w:vAlign w:val="center"/>
            <w:hideMark/>
          </w:tcPr>
          <w:p w14:paraId="5ADB0E9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753A30D" w14:textId="77777777" w:rsidTr="00F37D8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5A184E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75AF8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Ј</w:t>
            </w: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7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DDB745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MIRMBATJA DHE SHFRYTZIMI I PARQEVE DHE GJELBERI 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0AB3C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1.880.000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9EA2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CE878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E317E5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1.880.000 </w:t>
            </w:r>
          </w:p>
        </w:tc>
        <w:tc>
          <w:tcPr>
            <w:tcW w:w="484" w:type="dxa"/>
            <w:vAlign w:val="center"/>
            <w:hideMark/>
          </w:tcPr>
          <w:p w14:paraId="3BC8899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E9A4D5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A2F5D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BE74A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8DF70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4A582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1.680.000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259C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EF67DB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141BC4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1.680.000 </w:t>
            </w:r>
          </w:p>
        </w:tc>
        <w:tc>
          <w:tcPr>
            <w:tcW w:w="484" w:type="dxa"/>
            <w:vAlign w:val="center"/>
            <w:hideMark/>
          </w:tcPr>
          <w:p w14:paraId="71E0F8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F2CCC7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95EB6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75B93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4F868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E8427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4A47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BA371B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84E9E8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200.000 </w:t>
            </w:r>
          </w:p>
        </w:tc>
        <w:tc>
          <w:tcPr>
            <w:tcW w:w="484" w:type="dxa"/>
            <w:vAlign w:val="center"/>
            <w:hideMark/>
          </w:tcPr>
          <w:p w14:paraId="2B25409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DC0BEBD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4AD77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DD8F91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J8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7D9B5F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 TJERA KOMUNALE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627665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3.450.000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8D7F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550.000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F71980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15,94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3E1A10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2.900.000 </w:t>
            </w:r>
          </w:p>
        </w:tc>
        <w:tc>
          <w:tcPr>
            <w:tcW w:w="484" w:type="dxa"/>
            <w:vAlign w:val="center"/>
            <w:hideMark/>
          </w:tcPr>
          <w:p w14:paraId="51EB5FA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3DA11E8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62404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49126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52CF6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EB9D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F8A8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6736CB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51DC1E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1.000.000 </w:t>
            </w:r>
          </w:p>
        </w:tc>
        <w:tc>
          <w:tcPr>
            <w:tcW w:w="484" w:type="dxa"/>
            <w:vAlign w:val="center"/>
            <w:hideMark/>
          </w:tcPr>
          <w:p w14:paraId="21A4A1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90F5BBE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EDB86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C7964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DC828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89189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8129B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629B7D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97F21C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350.000 </w:t>
            </w:r>
          </w:p>
        </w:tc>
        <w:tc>
          <w:tcPr>
            <w:tcW w:w="484" w:type="dxa"/>
            <w:vAlign w:val="center"/>
            <w:hideMark/>
          </w:tcPr>
          <w:p w14:paraId="1D3EB0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591607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3F3F0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61891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D5353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681E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96BEC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550.000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C5E53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26,19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9A71F0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1.550.000 </w:t>
            </w:r>
          </w:p>
        </w:tc>
        <w:tc>
          <w:tcPr>
            <w:tcW w:w="484" w:type="dxa"/>
            <w:vAlign w:val="center"/>
            <w:hideMark/>
          </w:tcPr>
          <w:p w14:paraId="1B5D4E4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3B218F5" w14:textId="77777777" w:rsidTr="00F37D8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52FCC6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C0F38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JD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64AEAF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NDERTIMIN DHE REKONSTRUKCIONIN ERRUGVE DHE RRUGICAVE LOKALE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324E1A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156.104.000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F232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28.076.861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E78759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17,99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E442ED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128.027.139 </w:t>
            </w:r>
          </w:p>
        </w:tc>
        <w:tc>
          <w:tcPr>
            <w:tcW w:w="484" w:type="dxa"/>
            <w:vAlign w:val="center"/>
            <w:hideMark/>
          </w:tcPr>
          <w:p w14:paraId="78C6F50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C27FDC6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74309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78020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F331E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CDE62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156.104.000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021B7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28.076.861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1E5574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17,99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652734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128.027.139 </w:t>
            </w:r>
          </w:p>
        </w:tc>
        <w:tc>
          <w:tcPr>
            <w:tcW w:w="484" w:type="dxa"/>
            <w:vAlign w:val="center"/>
            <w:hideMark/>
          </w:tcPr>
          <w:p w14:paraId="541DF40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9D06C6C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53F5C1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ABD8D7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JF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nil"/>
            </w:tcBorders>
            <w:shd w:val="clear" w:color="auto" w:fill="FFFF99"/>
            <w:noWrap/>
            <w:vAlign w:val="bottom"/>
            <w:hideMark/>
          </w:tcPr>
          <w:p w14:paraId="44E7F7C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b/>
                <w:bCs/>
                <w:color w:val="000000"/>
                <w:sz w:val="18"/>
                <w:szCs w:val="18"/>
              </w:rPr>
            </w:pPr>
            <w:r w:rsidRPr="00590AF4">
              <w:rPr>
                <w:rFonts w:ascii="Times New Roman" w:eastAsia="Times New Roman" w:hAnsi="Times New Roman" w:cs="Times New Roman"/>
                <w:b/>
                <w:bCs/>
                <w:color w:val="000000"/>
                <w:sz w:val="18"/>
                <w:szCs w:val="18"/>
              </w:rPr>
              <w:t xml:space="preserve">NDERTIMI I SINJALIZIMIT </w:t>
            </w:r>
          </w:p>
        </w:tc>
        <w:tc>
          <w:tcPr>
            <w:tcW w:w="1746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2194A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2.430.000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F5D85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1DD19A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A2F03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2.430.000 </w:t>
            </w:r>
          </w:p>
        </w:tc>
        <w:tc>
          <w:tcPr>
            <w:tcW w:w="484" w:type="dxa"/>
            <w:vAlign w:val="center"/>
            <w:hideMark/>
          </w:tcPr>
          <w:p w14:paraId="0896BCA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87DBEC9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DC3A9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C04DA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70E74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64506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2.400.000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6D443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DDE4EF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489207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2.400.000 </w:t>
            </w:r>
          </w:p>
        </w:tc>
        <w:tc>
          <w:tcPr>
            <w:tcW w:w="484" w:type="dxa"/>
            <w:vAlign w:val="center"/>
            <w:hideMark/>
          </w:tcPr>
          <w:p w14:paraId="4BB060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FFDE2A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0CEE9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2A4BA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A5515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2E19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A4553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A66BFF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2DFCA3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30.000 </w:t>
            </w:r>
          </w:p>
        </w:tc>
        <w:tc>
          <w:tcPr>
            <w:tcW w:w="484" w:type="dxa"/>
            <w:vAlign w:val="center"/>
            <w:hideMark/>
          </w:tcPr>
          <w:p w14:paraId="1E5D65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6004F34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9ED12E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6FC34D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JG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482EF2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NDERTIMI I SISTEMEVE PER FURNIZIM ME UJË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E1E3C2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4.230.000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8F5B35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ED623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1DE143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4.230.000 </w:t>
            </w:r>
          </w:p>
        </w:tc>
        <w:tc>
          <w:tcPr>
            <w:tcW w:w="484" w:type="dxa"/>
            <w:vAlign w:val="center"/>
            <w:hideMark/>
          </w:tcPr>
          <w:p w14:paraId="2FB9CD2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A054E46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EB1EE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0E94A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68F49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7B908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4.230.000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6579A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CF9660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6CC946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4.230.000 </w:t>
            </w:r>
          </w:p>
        </w:tc>
        <w:tc>
          <w:tcPr>
            <w:tcW w:w="484" w:type="dxa"/>
            <w:vAlign w:val="center"/>
            <w:hideMark/>
          </w:tcPr>
          <w:p w14:paraId="0167110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C092270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98C29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6F485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JI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337381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NDERTIMIN E SISTEMEVE TE KANALIZIMEVE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87019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10.350.000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F7C3A3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BD23DA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B94ECB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10.350.000 </w:t>
            </w:r>
          </w:p>
        </w:tc>
        <w:tc>
          <w:tcPr>
            <w:tcW w:w="484" w:type="dxa"/>
            <w:vAlign w:val="center"/>
            <w:hideMark/>
          </w:tcPr>
          <w:p w14:paraId="5B4909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316252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7AE1E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3A26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E8A6B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4F6A6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10.350.000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B1E1A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32AEDF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0F88B0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10.350.000 </w:t>
            </w:r>
          </w:p>
        </w:tc>
        <w:tc>
          <w:tcPr>
            <w:tcW w:w="484" w:type="dxa"/>
            <w:vAlign w:val="center"/>
            <w:hideMark/>
          </w:tcPr>
          <w:p w14:paraId="39F97BF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00E7FEE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9B076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77DEE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AEE75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EE8B0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58D7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F52ED2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B61E23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552F3B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595E5FE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74E800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92CA6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JL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6C029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SHËRBIME TJERA KOMUNALE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DAD7DD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5.050.000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3C20A3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60E706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2FA7DB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5.050.000 </w:t>
            </w:r>
          </w:p>
        </w:tc>
        <w:tc>
          <w:tcPr>
            <w:tcW w:w="484" w:type="dxa"/>
            <w:vAlign w:val="center"/>
            <w:hideMark/>
          </w:tcPr>
          <w:p w14:paraId="4EB51FE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675BED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A50B8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B8141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E8366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7B40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5.050.000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792B2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9783A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4690C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5.050.000 </w:t>
            </w:r>
          </w:p>
        </w:tc>
        <w:tc>
          <w:tcPr>
            <w:tcW w:w="484" w:type="dxa"/>
            <w:vAlign w:val="center"/>
            <w:hideMark/>
          </w:tcPr>
          <w:p w14:paraId="1D0225E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E49D29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269AA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0848E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E14A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F65A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EEE88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05AB3D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2B23F8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5B3C2AF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406C8F8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2020C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8954D4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JM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2C35D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 KAPITALE PER PARQE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F4A76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3C7C6A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21D058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E6903F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3.500.000 </w:t>
            </w:r>
          </w:p>
        </w:tc>
        <w:tc>
          <w:tcPr>
            <w:tcW w:w="484" w:type="dxa"/>
            <w:vAlign w:val="center"/>
            <w:hideMark/>
          </w:tcPr>
          <w:p w14:paraId="7DCA46B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D6ADED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58B5D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44306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02981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91AA0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34E28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4E324E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90C171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3.500.000 </w:t>
            </w:r>
          </w:p>
        </w:tc>
        <w:tc>
          <w:tcPr>
            <w:tcW w:w="484" w:type="dxa"/>
            <w:vAlign w:val="center"/>
            <w:hideMark/>
          </w:tcPr>
          <w:p w14:paraId="0FDFF2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3811E83" w14:textId="77777777" w:rsidTr="00F37D8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7F33F8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D9406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K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E88ED9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MANIFESTIMET KULTURORE DHE KRIJIMTARIA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60F6D7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8.160.000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8E7E74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1.809.956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A0F96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22,18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18C66A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6.350.044 </w:t>
            </w:r>
          </w:p>
        </w:tc>
        <w:tc>
          <w:tcPr>
            <w:tcW w:w="484" w:type="dxa"/>
            <w:vAlign w:val="center"/>
            <w:hideMark/>
          </w:tcPr>
          <w:p w14:paraId="624B72D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1BABBE1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B7C45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90BA3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К</w:t>
            </w: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0450A7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MANIFESTIMET KULTURORE DHE KRIJIMTARIA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3AFC82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8.160.000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9D83B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1.809.956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AD2D0B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22,18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49E7A3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6.350.044 </w:t>
            </w:r>
          </w:p>
        </w:tc>
        <w:tc>
          <w:tcPr>
            <w:tcW w:w="484" w:type="dxa"/>
            <w:vAlign w:val="center"/>
            <w:hideMark/>
          </w:tcPr>
          <w:p w14:paraId="3EC25EC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C10E61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3C67A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53CA0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7ADA0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0BAD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30.000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19D7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A643FB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2EC4A0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30.000 </w:t>
            </w:r>
          </w:p>
        </w:tc>
        <w:tc>
          <w:tcPr>
            <w:tcW w:w="484" w:type="dxa"/>
            <w:vAlign w:val="center"/>
            <w:hideMark/>
          </w:tcPr>
          <w:p w14:paraId="4DE101D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DB3041D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577DF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88010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9C98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9BE4F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1.740.000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ABF05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1.179.666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230D35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67,80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62862E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560.334 </w:t>
            </w:r>
          </w:p>
        </w:tc>
        <w:tc>
          <w:tcPr>
            <w:tcW w:w="484" w:type="dxa"/>
            <w:vAlign w:val="center"/>
            <w:hideMark/>
          </w:tcPr>
          <w:p w14:paraId="56664D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620BA9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B194C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A500F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21D9F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B2DBD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890.000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A826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413.000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5D4892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46,40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59EDFC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477.000 </w:t>
            </w:r>
          </w:p>
        </w:tc>
        <w:tc>
          <w:tcPr>
            <w:tcW w:w="484" w:type="dxa"/>
            <w:vAlign w:val="center"/>
            <w:hideMark/>
          </w:tcPr>
          <w:p w14:paraId="2AFAE49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F0E7DD6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A31A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2D635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48B8C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deri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shoqatat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4E673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E2413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217.290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DECB89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4,83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D7167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4.282.710 </w:t>
            </w:r>
          </w:p>
        </w:tc>
        <w:tc>
          <w:tcPr>
            <w:tcW w:w="484" w:type="dxa"/>
            <w:vAlign w:val="center"/>
            <w:hideMark/>
          </w:tcPr>
          <w:p w14:paraId="729C3E4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EB97EB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FE7CB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04648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928C2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16A1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2E8D5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2F09C2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A3F0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1.000.000 </w:t>
            </w:r>
          </w:p>
        </w:tc>
        <w:tc>
          <w:tcPr>
            <w:tcW w:w="484" w:type="dxa"/>
            <w:vAlign w:val="center"/>
            <w:hideMark/>
          </w:tcPr>
          <w:p w14:paraId="434DE79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3E445FE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D3E1E0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31392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L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0F066F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SPORT DHE REKREACION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1AA446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9.840.000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0F123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63.349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93B85F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0,64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B8E2D3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9.776.651 </w:t>
            </w:r>
          </w:p>
        </w:tc>
        <w:tc>
          <w:tcPr>
            <w:tcW w:w="484" w:type="dxa"/>
            <w:vAlign w:val="center"/>
            <w:hideMark/>
          </w:tcPr>
          <w:p w14:paraId="2869F4E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1C04A0F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75DC41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339782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L0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EC283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SPORT DHE REKREACION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74AD65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7.480.000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D0D7B8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63.349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948E58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0,85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C9A2CB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7.416.651 </w:t>
            </w:r>
          </w:p>
        </w:tc>
        <w:tc>
          <w:tcPr>
            <w:tcW w:w="484" w:type="dxa"/>
            <w:vAlign w:val="center"/>
            <w:hideMark/>
          </w:tcPr>
          <w:p w14:paraId="51B1EC3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7918FA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E5E4E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8A9E3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E4CEA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D9476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95B0D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63.349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5AEAB5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9,05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8F0AE2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636.651 </w:t>
            </w:r>
          </w:p>
        </w:tc>
        <w:tc>
          <w:tcPr>
            <w:tcW w:w="484" w:type="dxa"/>
            <w:vAlign w:val="center"/>
            <w:hideMark/>
          </w:tcPr>
          <w:p w14:paraId="5456F8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DA496C1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40D2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D6B5B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05CD7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A88A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180.000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CE82D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17D536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FF5A19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180.000 </w:t>
            </w:r>
          </w:p>
        </w:tc>
        <w:tc>
          <w:tcPr>
            <w:tcW w:w="484" w:type="dxa"/>
            <w:vAlign w:val="center"/>
            <w:hideMark/>
          </w:tcPr>
          <w:p w14:paraId="2D43D08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040F61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38224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89136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B952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A0845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01383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1D6B50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4ECA5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100.000 </w:t>
            </w:r>
          </w:p>
        </w:tc>
        <w:tc>
          <w:tcPr>
            <w:tcW w:w="484" w:type="dxa"/>
            <w:vAlign w:val="center"/>
            <w:hideMark/>
          </w:tcPr>
          <w:p w14:paraId="659495B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BACFC7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2C70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D52FF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9E227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deri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shoqatat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9D4CA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9294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F5A0F6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D0D0FD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5.000.000 </w:t>
            </w:r>
          </w:p>
        </w:tc>
        <w:tc>
          <w:tcPr>
            <w:tcW w:w="484" w:type="dxa"/>
            <w:vAlign w:val="center"/>
            <w:hideMark/>
          </w:tcPr>
          <w:p w14:paraId="2925D6C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2CBFF4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5D295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086B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1635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0BFE3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258F7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2FD237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44578C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1.500.000 </w:t>
            </w:r>
          </w:p>
        </w:tc>
        <w:tc>
          <w:tcPr>
            <w:tcW w:w="484" w:type="dxa"/>
            <w:vAlign w:val="center"/>
            <w:hideMark/>
          </w:tcPr>
          <w:p w14:paraId="68370BC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C57EE09" w14:textId="77777777" w:rsidTr="00F37D8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0D17C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5687C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LA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EA3F6F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SPORT DHE </w:t>
            </w: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REKREACION(</w:t>
            </w:r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 KAPITALE)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34676D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2.360.000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49DB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9734C0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73845D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2.360.000 </w:t>
            </w:r>
          </w:p>
        </w:tc>
        <w:tc>
          <w:tcPr>
            <w:tcW w:w="484" w:type="dxa"/>
            <w:vAlign w:val="center"/>
            <w:hideMark/>
          </w:tcPr>
          <w:p w14:paraId="24DC23D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431825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539D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D0BCC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E64CB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makinave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paisjeve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1929E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6A13B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E83D45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275B43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300.000 </w:t>
            </w:r>
          </w:p>
        </w:tc>
        <w:tc>
          <w:tcPr>
            <w:tcW w:w="484" w:type="dxa"/>
            <w:vAlign w:val="center"/>
            <w:hideMark/>
          </w:tcPr>
          <w:p w14:paraId="288EAA8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E6C686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6145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C2842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54CE0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70675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2.060.000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394B8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D13222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2112CA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2.060.000 </w:t>
            </w:r>
          </w:p>
        </w:tc>
        <w:tc>
          <w:tcPr>
            <w:tcW w:w="484" w:type="dxa"/>
            <w:vAlign w:val="center"/>
            <w:hideMark/>
          </w:tcPr>
          <w:p w14:paraId="57EA9BE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DBAEF2C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FED1B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6390B5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М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57572E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ZHVILLIMI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5C607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4.000.000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23FF9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2.276.220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10BEC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56,91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E730B3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1.723.780 </w:t>
            </w:r>
          </w:p>
        </w:tc>
        <w:tc>
          <w:tcPr>
            <w:tcW w:w="484" w:type="dxa"/>
            <w:vAlign w:val="center"/>
            <w:hideMark/>
          </w:tcPr>
          <w:p w14:paraId="2E81342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BAE01B2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776427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EE2085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MD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0668B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ZVILLIM RURAL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8EF95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2.200.000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A3FB9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2.187.720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9B8D67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99,44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307C36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12.280 </w:t>
            </w:r>
          </w:p>
        </w:tc>
        <w:tc>
          <w:tcPr>
            <w:tcW w:w="484" w:type="dxa"/>
            <w:vAlign w:val="center"/>
            <w:hideMark/>
          </w:tcPr>
          <w:p w14:paraId="0BE142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25BF6D9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83E1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73C0C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B712E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5CA00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2.200.000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74E9D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2.187.720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C3CA6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99,44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DD1B5D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12.280 </w:t>
            </w:r>
          </w:p>
        </w:tc>
        <w:tc>
          <w:tcPr>
            <w:tcW w:w="484" w:type="dxa"/>
            <w:vAlign w:val="center"/>
            <w:hideMark/>
          </w:tcPr>
          <w:p w14:paraId="313B13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8D6D28C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D19B79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EA46CF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MV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4F48B5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ZHVILLIM RAJONAL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492FD2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1.800.000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607560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88.500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27C2AA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4,92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07E0A6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1.711.500 </w:t>
            </w:r>
          </w:p>
        </w:tc>
        <w:tc>
          <w:tcPr>
            <w:tcW w:w="484" w:type="dxa"/>
            <w:vAlign w:val="center"/>
            <w:hideMark/>
          </w:tcPr>
          <w:p w14:paraId="4E6236A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6297C5B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581BB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2B8FD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3B42C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7E24F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1.200.000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5DBD1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88.500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A2B607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7,38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D207D0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1.111.500 </w:t>
            </w:r>
          </w:p>
        </w:tc>
        <w:tc>
          <w:tcPr>
            <w:tcW w:w="484" w:type="dxa"/>
            <w:vAlign w:val="center"/>
            <w:hideMark/>
          </w:tcPr>
          <w:p w14:paraId="4268B66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0CDC95D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94961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4E9A7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88A43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10BB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00AD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409997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F5161E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600.000 </w:t>
            </w:r>
          </w:p>
        </w:tc>
        <w:tc>
          <w:tcPr>
            <w:tcW w:w="484" w:type="dxa"/>
            <w:vAlign w:val="center"/>
            <w:hideMark/>
          </w:tcPr>
          <w:p w14:paraId="602544D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855DCB0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1B2BA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FFFFFF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FFFFFF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0AB44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56E0DC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A144E6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52.225.000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0FF3E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2.575.212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0C806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4,93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5A755B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49.649.788 </w:t>
            </w:r>
          </w:p>
        </w:tc>
        <w:tc>
          <w:tcPr>
            <w:tcW w:w="484" w:type="dxa"/>
            <w:vAlign w:val="center"/>
            <w:hideMark/>
          </w:tcPr>
          <w:p w14:paraId="3F91682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831D98D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100261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DC1947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668C8A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 FILLOR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E7B1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  7.146.000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F8994A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181DD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43E697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7.146.000 </w:t>
            </w:r>
          </w:p>
        </w:tc>
        <w:tc>
          <w:tcPr>
            <w:tcW w:w="484" w:type="dxa"/>
            <w:vAlign w:val="center"/>
            <w:hideMark/>
          </w:tcPr>
          <w:p w14:paraId="0960232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EC77CB8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73C12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C5C13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92693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DA73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5.000.000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90315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7C1517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E5DFB1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5.000.000 </w:t>
            </w:r>
          </w:p>
        </w:tc>
        <w:tc>
          <w:tcPr>
            <w:tcW w:w="484" w:type="dxa"/>
            <w:vAlign w:val="center"/>
            <w:hideMark/>
          </w:tcPr>
          <w:p w14:paraId="3675C30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AD7AF40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0879E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38A12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8C1F8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A252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1.450.000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3AB47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82A618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CEC03C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1.450.000 </w:t>
            </w:r>
          </w:p>
        </w:tc>
        <w:tc>
          <w:tcPr>
            <w:tcW w:w="484" w:type="dxa"/>
            <w:vAlign w:val="center"/>
            <w:hideMark/>
          </w:tcPr>
          <w:p w14:paraId="255AE38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FE2D26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6AF1B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C877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A566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62866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296.000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C9C91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F339A3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9B038A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296.000 </w:t>
            </w:r>
          </w:p>
        </w:tc>
        <w:tc>
          <w:tcPr>
            <w:tcW w:w="484" w:type="dxa"/>
            <w:vAlign w:val="center"/>
            <w:hideMark/>
          </w:tcPr>
          <w:p w14:paraId="287A1E2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521E91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AF4B6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ED9ED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F37CE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0B080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40B0A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AC650B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5131F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400.000 </w:t>
            </w:r>
          </w:p>
        </w:tc>
        <w:tc>
          <w:tcPr>
            <w:tcW w:w="484" w:type="dxa"/>
            <w:vAlign w:val="center"/>
            <w:hideMark/>
          </w:tcPr>
          <w:p w14:paraId="39B0F7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4C34B7D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0F7472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972A24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DC84D3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 I MESËM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847258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16.000.000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C7676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 2.575.212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7A3F59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16,10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81117B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13.424.788 </w:t>
            </w:r>
          </w:p>
        </w:tc>
        <w:tc>
          <w:tcPr>
            <w:tcW w:w="484" w:type="dxa"/>
            <w:vAlign w:val="center"/>
            <w:hideMark/>
          </w:tcPr>
          <w:p w14:paraId="12C899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1A58CD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33C79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7CA2C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C7D8B9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616E9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2.000.000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DC299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1.924.254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C34491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96,21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CE3E86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75.746 </w:t>
            </w:r>
          </w:p>
        </w:tc>
        <w:tc>
          <w:tcPr>
            <w:tcW w:w="484" w:type="dxa"/>
            <w:vAlign w:val="center"/>
            <w:hideMark/>
          </w:tcPr>
          <w:p w14:paraId="2E572EA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6A9F8D3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18FB9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78570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B051F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45F63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14.000.000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040C6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650.958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35D870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4,65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61180F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13.349.042 </w:t>
            </w:r>
          </w:p>
        </w:tc>
        <w:tc>
          <w:tcPr>
            <w:tcW w:w="484" w:type="dxa"/>
            <w:vAlign w:val="center"/>
            <w:hideMark/>
          </w:tcPr>
          <w:p w14:paraId="588E504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5CB649D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1BB92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3EAE03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A85D1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 (SHPENZIME KAPITALE)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A07532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11.279.000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60CFFC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BDCA5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B07486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11.279.000 </w:t>
            </w:r>
          </w:p>
        </w:tc>
        <w:tc>
          <w:tcPr>
            <w:tcW w:w="484" w:type="dxa"/>
            <w:vAlign w:val="center"/>
            <w:hideMark/>
          </w:tcPr>
          <w:p w14:paraId="4171CCD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75D8565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DFAA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8CD9A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87607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8DA6D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10.379.000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46D44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84BAFB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AA1EC1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10.379.000 </w:t>
            </w:r>
          </w:p>
        </w:tc>
        <w:tc>
          <w:tcPr>
            <w:tcW w:w="484" w:type="dxa"/>
            <w:vAlign w:val="center"/>
            <w:hideMark/>
          </w:tcPr>
          <w:p w14:paraId="30EAB63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FEE8D1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D341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8920A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B6100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mobilieve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922F0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228F0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5D70DC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638C1F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900.000 </w:t>
            </w:r>
          </w:p>
        </w:tc>
        <w:tc>
          <w:tcPr>
            <w:tcW w:w="484" w:type="dxa"/>
            <w:vAlign w:val="center"/>
            <w:hideMark/>
          </w:tcPr>
          <w:p w14:paraId="1A761AC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9356A43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DA7F07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EC1E7A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NB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FE05E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ARSIM I </w:t>
            </w: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MESËM(</w:t>
            </w:r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 KAPITALE)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D9888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17.800.000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FA6C2C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8BA83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7C0D78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17.800.000 </w:t>
            </w:r>
          </w:p>
        </w:tc>
        <w:tc>
          <w:tcPr>
            <w:tcW w:w="484" w:type="dxa"/>
            <w:vAlign w:val="center"/>
            <w:hideMark/>
          </w:tcPr>
          <w:p w14:paraId="1C18A9C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858E91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3A970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C0F02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C94D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B1D89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16.900.000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CF111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FD073D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AF87FB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16.900.000 </w:t>
            </w:r>
          </w:p>
        </w:tc>
        <w:tc>
          <w:tcPr>
            <w:tcW w:w="484" w:type="dxa"/>
            <w:vAlign w:val="center"/>
            <w:hideMark/>
          </w:tcPr>
          <w:p w14:paraId="6A48079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B99DAA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F366D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BCD1C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C93F7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mobilieve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94DFE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5F27D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D884B6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0C1A8A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900.000 </w:t>
            </w:r>
          </w:p>
        </w:tc>
        <w:tc>
          <w:tcPr>
            <w:tcW w:w="484" w:type="dxa"/>
            <w:vAlign w:val="center"/>
            <w:hideMark/>
          </w:tcPr>
          <w:p w14:paraId="306EF42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724CAF2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865377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E0EB0E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Q0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4A6008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MBROJTJE DHE SHPËTIM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6F67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  1.550.000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FE664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4BD739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30913D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1.550.000 </w:t>
            </w:r>
          </w:p>
        </w:tc>
        <w:tc>
          <w:tcPr>
            <w:tcW w:w="484" w:type="dxa"/>
            <w:vAlign w:val="center"/>
            <w:hideMark/>
          </w:tcPr>
          <w:p w14:paraId="5E4C109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9EEA703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8A5CD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185D0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B6975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D983E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30.000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A5385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46E2C4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1A58A1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30.000 </w:t>
            </w:r>
          </w:p>
        </w:tc>
        <w:tc>
          <w:tcPr>
            <w:tcW w:w="484" w:type="dxa"/>
            <w:vAlign w:val="center"/>
            <w:hideMark/>
          </w:tcPr>
          <w:p w14:paraId="46B0711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474338D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8A23D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8DAB6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F630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DB103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1.300.000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F1C8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8A342E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A49BBE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1.300.000 </w:t>
            </w:r>
          </w:p>
        </w:tc>
        <w:tc>
          <w:tcPr>
            <w:tcW w:w="484" w:type="dxa"/>
            <w:vAlign w:val="center"/>
            <w:hideMark/>
          </w:tcPr>
          <w:p w14:paraId="29BA8B0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2F58A4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EAA84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466F9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344F8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DC773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90.000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D64C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F343F7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273CD7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90.000 </w:t>
            </w:r>
          </w:p>
        </w:tc>
        <w:tc>
          <w:tcPr>
            <w:tcW w:w="484" w:type="dxa"/>
            <w:vAlign w:val="center"/>
            <w:hideMark/>
          </w:tcPr>
          <w:p w14:paraId="2F9F07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D0A4DE5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C7ADC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61694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11BBE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62CD0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130.000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60A19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12511F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62E722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130.000 </w:t>
            </w:r>
          </w:p>
        </w:tc>
        <w:tc>
          <w:tcPr>
            <w:tcW w:w="484" w:type="dxa"/>
            <w:vAlign w:val="center"/>
            <w:hideMark/>
          </w:tcPr>
          <w:p w14:paraId="6EDE9BC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1EB0BD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5B441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50614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B1A83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8FB06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70535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A3AE3B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03F920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71D275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0EEC8EE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1326D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6AD453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R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456D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MBROTJA E AMBIENTIT JETSOR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27F1BC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21.444.000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158B3D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2.385.262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2F7710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11,12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9B80F6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19.058.738 </w:t>
            </w:r>
          </w:p>
        </w:tc>
        <w:tc>
          <w:tcPr>
            <w:tcW w:w="484" w:type="dxa"/>
            <w:vAlign w:val="center"/>
            <w:hideMark/>
          </w:tcPr>
          <w:p w14:paraId="5533D7E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157A91F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39F30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D1A102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R1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BEA2BF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MBROTJA E AMBIENTIT JETSOR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1A66C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10.350.000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8AB3FF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635.218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CC1ACD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6,14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D1174B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9.714.782 </w:t>
            </w:r>
          </w:p>
        </w:tc>
        <w:tc>
          <w:tcPr>
            <w:tcW w:w="484" w:type="dxa"/>
            <w:vAlign w:val="center"/>
            <w:hideMark/>
          </w:tcPr>
          <w:p w14:paraId="61B7C04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AEA96DE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0001D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53B7C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BE0D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2A407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6.200.000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F8654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635.218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5534B3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10,25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779235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5.564.782 </w:t>
            </w:r>
          </w:p>
        </w:tc>
        <w:tc>
          <w:tcPr>
            <w:tcW w:w="484" w:type="dxa"/>
            <w:vAlign w:val="center"/>
            <w:hideMark/>
          </w:tcPr>
          <w:p w14:paraId="3D4DC0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CCCD37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AAC26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F0B7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C4E0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E7E28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EA5CA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4F1B6C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7FCF19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150.000 </w:t>
            </w:r>
          </w:p>
        </w:tc>
        <w:tc>
          <w:tcPr>
            <w:tcW w:w="484" w:type="dxa"/>
            <w:vAlign w:val="center"/>
            <w:hideMark/>
          </w:tcPr>
          <w:p w14:paraId="3DCD01D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5F016D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DA9E0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ED6C2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5AE67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47417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A71F7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86FCD2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41E740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4.000.000 </w:t>
            </w:r>
          </w:p>
        </w:tc>
        <w:tc>
          <w:tcPr>
            <w:tcW w:w="484" w:type="dxa"/>
            <w:vAlign w:val="center"/>
            <w:hideMark/>
          </w:tcPr>
          <w:p w14:paraId="7F575F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BC20549" w14:textId="77777777" w:rsidTr="00F37D8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6A9185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177A1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RA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B40FC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 KAPITALE PË MBROTJEN E AMBIENTIT JETSOR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CE71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11.094.000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FEFBE6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1.750.044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B6755F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15,77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659F6E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9.343.956 </w:t>
            </w:r>
          </w:p>
        </w:tc>
        <w:tc>
          <w:tcPr>
            <w:tcW w:w="484" w:type="dxa"/>
            <w:vAlign w:val="center"/>
            <w:hideMark/>
          </w:tcPr>
          <w:p w14:paraId="6462577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00DF30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519C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FE476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0523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makinave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paisjeve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3BB8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27D38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4EBD63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685B77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1.000.000 </w:t>
            </w:r>
          </w:p>
        </w:tc>
        <w:tc>
          <w:tcPr>
            <w:tcW w:w="484" w:type="dxa"/>
            <w:vAlign w:val="center"/>
            <w:hideMark/>
          </w:tcPr>
          <w:p w14:paraId="72DC7F5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9145ED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31969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6AA4B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3D474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E5A23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10.094.000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8C6C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1.750.044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C1DBDA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17,34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C0287D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8.343.956 </w:t>
            </w:r>
          </w:p>
        </w:tc>
        <w:tc>
          <w:tcPr>
            <w:tcW w:w="484" w:type="dxa"/>
            <w:vAlign w:val="center"/>
            <w:hideMark/>
          </w:tcPr>
          <w:p w14:paraId="38211AF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A34CFF3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D87CB5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D90323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T1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E2C2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NGRITJE  E</w:t>
            </w:r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MBROJTJES SHËNDETSORE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958A22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1.760.000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5228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2D88D0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8A68EB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1.760.000 </w:t>
            </w:r>
          </w:p>
        </w:tc>
        <w:tc>
          <w:tcPr>
            <w:tcW w:w="484" w:type="dxa"/>
            <w:vAlign w:val="center"/>
            <w:hideMark/>
          </w:tcPr>
          <w:p w14:paraId="68BD1E0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6DC5D2F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1A70F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6CD62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614E6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094E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1.400.000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1A83C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23F3F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F738D7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1.400.000 </w:t>
            </w:r>
          </w:p>
        </w:tc>
        <w:tc>
          <w:tcPr>
            <w:tcW w:w="484" w:type="dxa"/>
            <w:vAlign w:val="center"/>
            <w:hideMark/>
          </w:tcPr>
          <w:p w14:paraId="1F067C5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B99CF5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EFB68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3A4CC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A16D0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E0787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60.000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7B302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9F3DCE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B6D75D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60.000 </w:t>
            </w:r>
          </w:p>
        </w:tc>
        <w:tc>
          <w:tcPr>
            <w:tcW w:w="484" w:type="dxa"/>
            <w:vAlign w:val="center"/>
            <w:hideMark/>
          </w:tcPr>
          <w:p w14:paraId="414F55C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2EF80F8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B40A9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07B98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64FB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173BD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60735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535933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35D912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300.000 </w:t>
            </w:r>
          </w:p>
        </w:tc>
        <w:tc>
          <w:tcPr>
            <w:tcW w:w="484" w:type="dxa"/>
            <w:vAlign w:val="center"/>
            <w:hideMark/>
          </w:tcPr>
          <w:p w14:paraId="5797504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E8AB06E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33876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DD738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A69D8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F4F09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BEE0C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4C2A2F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9F2A1B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0C31D37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8C6BAB3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99F663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22432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V3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476CE7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MBROJTJE SOCIJALE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CDC686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10.900.000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E9E0CD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185.891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5F4A4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1,71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2B16C3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10.714.109 </w:t>
            </w:r>
          </w:p>
        </w:tc>
        <w:tc>
          <w:tcPr>
            <w:tcW w:w="484" w:type="dxa"/>
            <w:vAlign w:val="center"/>
            <w:hideMark/>
          </w:tcPr>
          <w:p w14:paraId="0B9185C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18E52F6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F54BD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6AE5F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045E4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A1190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497EC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291675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F3666B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300.000 </w:t>
            </w:r>
          </w:p>
        </w:tc>
        <w:tc>
          <w:tcPr>
            <w:tcW w:w="484" w:type="dxa"/>
            <w:vAlign w:val="center"/>
            <w:hideMark/>
          </w:tcPr>
          <w:p w14:paraId="450F932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7A2A975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11558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0ACB5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2705B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124FA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85EF1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3330FB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8EEB3B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1.000.000 </w:t>
            </w:r>
          </w:p>
        </w:tc>
        <w:tc>
          <w:tcPr>
            <w:tcW w:w="484" w:type="dxa"/>
            <w:vAlign w:val="center"/>
            <w:hideMark/>
          </w:tcPr>
          <w:p w14:paraId="5870BA2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71E9F3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4BE34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85B7C6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C052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deri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shoqatat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1DBBF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1.200.000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C0422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AB79D9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124F9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1.200.000 </w:t>
            </w:r>
          </w:p>
        </w:tc>
        <w:tc>
          <w:tcPr>
            <w:tcW w:w="484" w:type="dxa"/>
            <w:vAlign w:val="center"/>
            <w:hideMark/>
          </w:tcPr>
          <w:p w14:paraId="528583D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3A89238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D0282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A21C9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2FA95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7F67F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7.200.000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C412A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4.000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40B37D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0,06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D69803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7.196.000 </w:t>
            </w:r>
          </w:p>
        </w:tc>
        <w:tc>
          <w:tcPr>
            <w:tcW w:w="484" w:type="dxa"/>
            <w:vAlign w:val="center"/>
            <w:hideMark/>
          </w:tcPr>
          <w:p w14:paraId="2369247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8D17E7F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FE2F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724F4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471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58D6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socijale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3349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1.200.000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A35DA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181.891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D4D504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15,16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A0E520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1.018.109 </w:t>
            </w:r>
          </w:p>
        </w:tc>
        <w:tc>
          <w:tcPr>
            <w:tcW w:w="484" w:type="dxa"/>
            <w:vAlign w:val="center"/>
            <w:hideMark/>
          </w:tcPr>
          <w:p w14:paraId="226D5E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B35FE5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EEB33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5E20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020DC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D6D1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3F39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A80436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5A726D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58896D6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426A6E5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16A990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17EA54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W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2982E1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MBROJTJE DHE SHPËTIM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2C641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19.592.000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908E65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1.391.386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578F6C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7,10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CA067C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18.200.614 </w:t>
            </w:r>
          </w:p>
        </w:tc>
        <w:tc>
          <w:tcPr>
            <w:tcW w:w="484" w:type="dxa"/>
            <w:vAlign w:val="center"/>
            <w:hideMark/>
          </w:tcPr>
          <w:p w14:paraId="10BAAA5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C3E3EDA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DD9B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5ABDDB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W0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D64FF8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NJESIA KUNDER ZJARRIT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6ABE6A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5.875.000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BBBDA1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1.391.386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A9E31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23,68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079E18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4.483.614 </w:t>
            </w:r>
          </w:p>
        </w:tc>
        <w:tc>
          <w:tcPr>
            <w:tcW w:w="484" w:type="dxa"/>
            <w:vAlign w:val="center"/>
            <w:hideMark/>
          </w:tcPr>
          <w:p w14:paraId="7ECE527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AEF2499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FDFDD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0040B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BF0F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B6571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2.200.000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37DF1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149.215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D76C8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6,78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102511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2.050.785 </w:t>
            </w:r>
          </w:p>
        </w:tc>
        <w:tc>
          <w:tcPr>
            <w:tcW w:w="484" w:type="dxa"/>
            <w:vAlign w:val="center"/>
            <w:hideMark/>
          </w:tcPr>
          <w:p w14:paraId="00EDB96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8FB6058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5BDC8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28B96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5E913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F6E11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875.000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26534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41.940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05674E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4,79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FD0C51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833.060 </w:t>
            </w:r>
          </w:p>
        </w:tc>
        <w:tc>
          <w:tcPr>
            <w:tcW w:w="484" w:type="dxa"/>
            <w:vAlign w:val="center"/>
            <w:hideMark/>
          </w:tcPr>
          <w:p w14:paraId="772531F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B43300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ABFB0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CA9E2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21164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5F935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A4D8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60FF40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D11013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1.000.000 </w:t>
            </w:r>
          </w:p>
        </w:tc>
        <w:tc>
          <w:tcPr>
            <w:tcW w:w="484" w:type="dxa"/>
            <w:vAlign w:val="center"/>
            <w:hideMark/>
          </w:tcPr>
          <w:p w14:paraId="2067701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70F7D77" w14:textId="77777777" w:rsidTr="006C736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95DC4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2F521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6C800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78D1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1.500.000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F6F73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1.178.873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C77E43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78,59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E7B9C0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321.127 </w:t>
            </w:r>
          </w:p>
        </w:tc>
        <w:tc>
          <w:tcPr>
            <w:tcW w:w="484" w:type="dxa"/>
            <w:vAlign w:val="center"/>
            <w:hideMark/>
          </w:tcPr>
          <w:p w14:paraId="771E78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427714D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4D2DA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3DD16F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C6DD8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2CFE5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267DA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21.358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BAFBAB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7,12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F9B2E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278.642 </w:t>
            </w:r>
          </w:p>
        </w:tc>
        <w:tc>
          <w:tcPr>
            <w:tcW w:w="484" w:type="dxa"/>
            <w:vAlign w:val="center"/>
            <w:hideMark/>
          </w:tcPr>
          <w:p w14:paraId="3F58FE7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9BD6495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8326EC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D110B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7B85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AF7A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EF618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97E171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548C8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643F41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9FC9C71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1C8A9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A1F745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WA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3BF80C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NJESIA KUNDER ZJARRIT(</w:t>
            </w: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SH.KAPITALE</w:t>
            </w:r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)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4BB40B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13.717.000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EAE3C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D4EA9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DBA4B2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13.717.000 </w:t>
            </w:r>
          </w:p>
        </w:tc>
        <w:tc>
          <w:tcPr>
            <w:tcW w:w="484" w:type="dxa"/>
            <w:vAlign w:val="center"/>
            <w:hideMark/>
          </w:tcPr>
          <w:p w14:paraId="4EE2B31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66F355D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0A924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99EDC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44CD0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7A739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13.717.000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B2215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5B6794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4583F5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13.717.000 </w:t>
            </w:r>
          </w:p>
        </w:tc>
        <w:tc>
          <w:tcPr>
            <w:tcW w:w="484" w:type="dxa"/>
            <w:vAlign w:val="center"/>
            <w:hideMark/>
          </w:tcPr>
          <w:p w14:paraId="3882A13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20629E6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35EF2B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92770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X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EE117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BARAZI GJINORE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D205FE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E0C668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C53C4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5A557D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450.000 </w:t>
            </w:r>
          </w:p>
        </w:tc>
        <w:tc>
          <w:tcPr>
            <w:tcW w:w="484" w:type="dxa"/>
            <w:vAlign w:val="center"/>
            <w:hideMark/>
          </w:tcPr>
          <w:p w14:paraId="43279E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859E324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1823D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7BC63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X1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6FB4E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BARAZI GJINORE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F7BA6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450.000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5B46ED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60D0DC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DD6D68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450.000 </w:t>
            </w:r>
          </w:p>
        </w:tc>
        <w:tc>
          <w:tcPr>
            <w:tcW w:w="484" w:type="dxa"/>
            <w:vAlign w:val="center"/>
            <w:hideMark/>
          </w:tcPr>
          <w:p w14:paraId="25EFB75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9616B56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6BC80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E66AD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9CDAC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829C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270.000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AD480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1B2214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9B41CC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270.000 </w:t>
            </w:r>
          </w:p>
        </w:tc>
        <w:tc>
          <w:tcPr>
            <w:tcW w:w="484" w:type="dxa"/>
            <w:vAlign w:val="center"/>
            <w:hideMark/>
          </w:tcPr>
          <w:p w14:paraId="6DC0D2B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2C33CD9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5F919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61356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4AB1A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8ED3B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180.000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5C470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31EB36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BD690E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180.000 </w:t>
            </w:r>
          </w:p>
        </w:tc>
        <w:tc>
          <w:tcPr>
            <w:tcW w:w="484" w:type="dxa"/>
            <w:vAlign w:val="center"/>
            <w:hideMark/>
          </w:tcPr>
          <w:p w14:paraId="4180BC4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B224E2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01F0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753E8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EC25C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71CBE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A87F4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D2804F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3532B5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18B321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DCA2CA6" w14:textId="77777777" w:rsidTr="00F37D88">
        <w:trPr>
          <w:trHeight w:val="600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E1C85EE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4AE6E9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F893E40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GJITHSEJ SHPENZIMET NGA </w:t>
            </w:r>
            <w:proofErr w:type="gramStart"/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AK.VETËFINANCIARE</w:t>
            </w:r>
            <w:proofErr w:type="gram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2613A3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33.880.000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2CC2DC1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1.529.293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E042146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4,51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F7D644F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32.350.707 </w:t>
            </w:r>
          </w:p>
        </w:tc>
        <w:tc>
          <w:tcPr>
            <w:tcW w:w="484" w:type="dxa"/>
            <w:vAlign w:val="center"/>
            <w:hideMark/>
          </w:tcPr>
          <w:p w14:paraId="587DD11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E97D21A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01FD458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21E725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K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FAD529C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MANIFESTIMET KULTURORE DHE KRIJIMTARIA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46D636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2.100.000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394772F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198.059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AD2E4D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9,43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BD60CD9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 1.901.941 </w:t>
            </w:r>
          </w:p>
        </w:tc>
        <w:tc>
          <w:tcPr>
            <w:tcW w:w="484" w:type="dxa"/>
            <w:vAlign w:val="center"/>
            <w:hideMark/>
          </w:tcPr>
          <w:p w14:paraId="3DB7C89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52B9E4F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640996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D086AC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Calibri" w:eastAsia="Times New Roman" w:hAnsi="Calibri" w:cs="Calibri"/>
                <w:b/>
                <w:bCs/>
                <w:sz w:val="20"/>
                <w:szCs w:val="20"/>
              </w:rPr>
              <w:t>К</w:t>
            </w: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2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BCB63C2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proofErr w:type="gramStart"/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VEPRIMTARI  PËR</w:t>
            </w:r>
            <w:proofErr w:type="gramEnd"/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 xml:space="preserve"> ART SKENIK DHE MUZIKOR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4BEB2D7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1.800.000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2DF9FC5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198.059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8013537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11,00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1634125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 1.601.941 </w:t>
            </w:r>
          </w:p>
        </w:tc>
        <w:tc>
          <w:tcPr>
            <w:tcW w:w="484" w:type="dxa"/>
            <w:vAlign w:val="center"/>
            <w:hideMark/>
          </w:tcPr>
          <w:p w14:paraId="47C6EAD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878AF27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6507A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E2778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10D0F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2E241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40.000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2B90A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4.240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959FC2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10,60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C2B9D7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35.760 </w:t>
            </w:r>
          </w:p>
        </w:tc>
        <w:tc>
          <w:tcPr>
            <w:tcW w:w="484" w:type="dxa"/>
            <w:vAlign w:val="center"/>
            <w:hideMark/>
          </w:tcPr>
          <w:p w14:paraId="7044BFA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BDAE3A3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E4240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47684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79358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084B6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440.000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4248F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56.339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4F6510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12,80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88F217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383.661 </w:t>
            </w:r>
          </w:p>
        </w:tc>
        <w:tc>
          <w:tcPr>
            <w:tcW w:w="484" w:type="dxa"/>
            <w:vAlign w:val="center"/>
            <w:hideMark/>
          </w:tcPr>
          <w:p w14:paraId="36043E6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64AC951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5BC57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B383F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DA0F1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82C5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310.000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EBCD8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2.530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B395FF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0,82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323FE2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307.470 </w:t>
            </w:r>
          </w:p>
        </w:tc>
        <w:tc>
          <w:tcPr>
            <w:tcW w:w="484" w:type="dxa"/>
            <w:vAlign w:val="center"/>
            <w:hideMark/>
          </w:tcPr>
          <w:p w14:paraId="76D9A2E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E82BE46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19DCC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387D0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21B6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73C1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190.000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D4DFB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20.607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B9750B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10,85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70133A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169.393 </w:t>
            </w:r>
          </w:p>
        </w:tc>
        <w:tc>
          <w:tcPr>
            <w:tcW w:w="484" w:type="dxa"/>
            <w:vAlign w:val="center"/>
            <w:hideMark/>
          </w:tcPr>
          <w:p w14:paraId="34279B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028F612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CA722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8AED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D1E04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96327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C1A4F2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80.219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85A674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12,34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F39C54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569.781 </w:t>
            </w:r>
          </w:p>
        </w:tc>
        <w:tc>
          <w:tcPr>
            <w:tcW w:w="484" w:type="dxa"/>
            <w:vAlign w:val="center"/>
            <w:hideMark/>
          </w:tcPr>
          <w:p w14:paraId="2652C3A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9F5F36F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74FBE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F0FEA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65FA7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45E70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70.000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BC6B1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18.912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665BEF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27,02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85B6F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51.088 </w:t>
            </w:r>
          </w:p>
        </w:tc>
        <w:tc>
          <w:tcPr>
            <w:tcW w:w="484" w:type="dxa"/>
            <w:vAlign w:val="center"/>
            <w:hideMark/>
          </w:tcPr>
          <w:p w14:paraId="16DD118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74C3E0D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B88B42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750DC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39F10B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5132D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19482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15.212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AF3359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15,21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F5C189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84.788 </w:t>
            </w:r>
          </w:p>
        </w:tc>
        <w:tc>
          <w:tcPr>
            <w:tcW w:w="484" w:type="dxa"/>
            <w:vAlign w:val="center"/>
            <w:hideMark/>
          </w:tcPr>
          <w:p w14:paraId="4B28CCF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9F1AB3A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2F5718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D105A9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Calibri" w:eastAsia="Times New Roman" w:hAnsi="Calibri" w:cs="Calibri"/>
                <w:b/>
                <w:bCs/>
                <w:color w:val="000000"/>
                <w:sz w:val="20"/>
                <w:szCs w:val="20"/>
              </w:rPr>
              <w:t>КА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76F84C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MANIFESTIMET KULTURORE DHE KRIJIMTARIA(SH.KAP)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C45BC2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A5019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DF514A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E2718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300.000 </w:t>
            </w:r>
          </w:p>
        </w:tc>
        <w:tc>
          <w:tcPr>
            <w:tcW w:w="484" w:type="dxa"/>
            <w:vAlign w:val="center"/>
            <w:hideMark/>
          </w:tcPr>
          <w:p w14:paraId="7CD45C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7BC351C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42D9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95CFA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480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4C449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makinave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paisjeve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EFFF3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1DC65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34E61F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110948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250.000 </w:t>
            </w:r>
          </w:p>
        </w:tc>
        <w:tc>
          <w:tcPr>
            <w:tcW w:w="484" w:type="dxa"/>
            <w:vAlign w:val="center"/>
            <w:hideMark/>
          </w:tcPr>
          <w:p w14:paraId="541EAC1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766DBDB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4E55B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3AAEC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4F36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mobilieve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EC6C2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FEF9F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1C7C5E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8010F7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50.000 </w:t>
            </w:r>
          </w:p>
        </w:tc>
        <w:tc>
          <w:tcPr>
            <w:tcW w:w="484" w:type="dxa"/>
            <w:vAlign w:val="center"/>
            <w:hideMark/>
          </w:tcPr>
          <w:p w14:paraId="1BBAC6B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B4B9817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00D5E4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BE70EC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A2ED6A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ARSIMI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1EE009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11.480.000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299699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358.316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2756DE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3,12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E05DD6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11.121.684 </w:t>
            </w:r>
          </w:p>
        </w:tc>
        <w:tc>
          <w:tcPr>
            <w:tcW w:w="484" w:type="dxa"/>
            <w:vAlign w:val="center"/>
            <w:hideMark/>
          </w:tcPr>
          <w:p w14:paraId="520CACB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E93AF0F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E16847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0E5C35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982E9B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ARSIMI FILLOR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E4C216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6.420.000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9A9B6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198.604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EDE1AE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3,09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69BB91B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6.221.396 </w:t>
            </w:r>
          </w:p>
        </w:tc>
        <w:tc>
          <w:tcPr>
            <w:tcW w:w="484" w:type="dxa"/>
            <w:vAlign w:val="center"/>
            <w:hideMark/>
          </w:tcPr>
          <w:p w14:paraId="5BD3273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9928BB5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AFC2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D85D5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82C9D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86567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B0A5E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2.340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1D9FE2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0,39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2F86A4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597.660 </w:t>
            </w:r>
          </w:p>
        </w:tc>
        <w:tc>
          <w:tcPr>
            <w:tcW w:w="484" w:type="dxa"/>
            <w:vAlign w:val="center"/>
            <w:hideMark/>
          </w:tcPr>
          <w:p w14:paraId="6F11D12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DF8EE91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0669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F74BC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236AF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CB2C6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72EE0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E22DD4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A8F0ED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100.000 </w:t>
            </w:r>
          </w:p>
        </w:tc>
        <w:tc>
          <w:tcPr>
            <w:tcW w:w="484" w:type="dxa"/>
            <w:vAlign w:val="center"/>
            <w:hideMark/>
          </w:tcPr>
          <w:p w14:paraId="0D38FAC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05DA165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E527D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35290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574FDC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380F7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1.507.000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B5F1D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83.000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00AB18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5,51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548356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1.424.000 </w:t>
            </w:r>
          </w:p>
        </w:tc>
        <w:tc>
          <w:tcPr>
            <w:tcW w:w="484" w:type="dxa"/>
            <w:vAlign w:val="center"/>
            <w:hideMark/>
          </w:tcPr>
          <w:p w14:paraId="2E36335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1FCBB4C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05906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80E0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36894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3E691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52D64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2F30E6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17B55A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1.150.000 </w:t>
            </w:r>
          </w:p>
        </w:tc>
        <w:tc>
          <w:tcPr>
            <w:tcW w:w="484" w:type="dxa"/>
            <w:vAlign w:val="center"/>
            <w:hideMark/>
          </w:tcPr>
          <w:p w14:paraId="5391231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BC01FFF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AA09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2B46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3C34C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C18A6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2.336.000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E8C3D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46.134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FAE620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1,97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FF38C9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2.289.866 </w:t>
            </w:r>
          </w:p>
        </w:tc>
        <w:tc>
          <w:tcPr>
            <w:tcW w:w="484" w:type="dxa"/>
            <w:vAlign w:val="center"/>
            <w:hideMark/>
          </w:tcPr>
          <w:p w14:paraId="7D658C3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011BB2D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985E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70ADD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CA617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0A8B1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727.000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85EDC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67.130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BFFECF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9,23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433B64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659.870 </w:t>
            </w:r>
          </w:p>
        </w:tc>
        <w:tc>
          <w:tcPr>
            <w:tcW w:w="484" w:type="dxa"/>
            <w:vAlign w:val="center"/>
            <w:hideMark/>
          </w:tcPr>
          <w:p w14:paraId="7EE55C4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FFDEDFC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3468DC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4BA02B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0787F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ARSIMI I MESËM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EF7086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5.060.000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6097DA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159.712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52658A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3,16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B2377D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4.900.288 </w:t>
            </w:r>
          </w:p>
        </w:tc>
        <w:tc>
          <w:tcPr>
            <w:tcW w:w="484" w:type="dxa"/>
            <w:vAlign w:val="center"/>
            <w:hideMark/>
          </w:tcPr>
          <w:p w14:paraId="6AB9ABB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A4F5ACE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9FE09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771CF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9F77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C6395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120.000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92B99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DE5A5E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E1B3C0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120.000 </w:t>
            </w:r>
          </w:p>
        </w:tc>
        <w:tc>
          <w:tcPr>
            <w:tcW w:w="484" w:type="dxa"/>
            <w:vAlign w:val="center"/>
            <w:hideMark/>
          </w:tcPr>
          <w:p w14:paraId="25DBBF8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54D7F6A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5B9CF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A109E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0554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7784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1.140.000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2F21F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6.000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135D02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0,53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87E309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1.134.000 </w:t>
            </w:r>
          </w:p>
        </w:tc>
        <w:tc>
          <w:tcPr>
            <w:tcW w:w="484" w:type="dxa"/>
            <w:vAlign w:val="center"/>
            <w:hideMark/>
          </w:tcPr>
          <w:p w14:paraId="7C1B10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CFE8D3D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1DE1B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6A26D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61DB6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2AE6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260.000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DC34F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8E813C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A4CDB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260.000 </w:t>
            </w:r>
          </w:p>
        </w:tc>
        <w:tc>
          <w:tcPr>
            <w:tcW w:w="484" w:type="dxa"/>
            <w:vAlign w:val="center"/>
            <w:hideMark/>
          </w:tcPr>
          <w:p w14:paraId="61921A0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0F7D1D7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7D243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E24D2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B5E95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C4ABB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2.990.000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FC0C2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132.076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76B265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4,42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4AB75D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2.857.924 </w:t>
            </w:r>
          </w:p>
        </w:tc>
        <w:tc>
          <w:tcPr>
            <w:tcW w:w="484" w:type="dxa"/>
            <w:vAlign w:val="center"/>
            <w:hideMark/>
          </w:tcPr>
          <w:p w14:paraId="70D5B11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4176F2B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3A03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97545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8B8CC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EA3D1A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AFEC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21.636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12155C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8,65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6E596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228.364 </w:t>
            </w:r>
          </w:p>
        </w:tc>
        <w:tc>
          <w:tcPr>
            <w:tcW w:w="484" w:type="dxa"/>
            <w:vAlign w:val="center"/>
            <w:hideMark/>
          </w:tcPr>
          <w:p w14:paraId="50CC990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F850331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10A55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A45A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36237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FB56A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376CD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857DC8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DB4387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300.000 </w:t>
            </w:r>
          </w:p>
        </w:tc>
        <w:tc>
          <w:tcPr>
            <w:tcW w:w="484" w:type="dxa"/>
            <w:vAlign w:val="center"/>
            <w:hideMark/>
          </w:tcPr>
          <w:p w14:paraId="25E78F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17A5F5E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CD8467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014310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V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A8AAE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QERDHE FËMILËSH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EB090C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20.300.000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6AF9CC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972.918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A1E60C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4,79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A72734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19.327.082 </w:t>
            </w:r>
          </w:p>
        </w:tc>
        <w:tc>
          <w:tcPr>
            <w:tcW w:w="484" w:type="dxa"/>
            <w:vAlign w:val="center"/>
            <w:hideMark/>
          </w:tcPr>
          <w:p w14:paraId="63BE2AB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AD95B09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EA9504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7A417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V1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D2E1B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QERDHE FËMILËSH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CD414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19.302.000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F29766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972.918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4B0338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5,04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16B64B8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18.329.082 </w:t>
            </w:r>
          </w:p>
        </w:tc>
        <w:tc>
          <w:tcPr>
            <w:tcW w:w="484" w:type="dxa"/>
            <w:vAlign w:val="center"/>
            <w:hideMark/>
          </w:tcPr>
          <w:p w14:paraId="6A7BCFA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00F4FCA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86324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44792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E7DA0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A32B3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50.000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BE72B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744A3B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F48676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50.000 </w:t>
            </w:r>
          </w:p>
        </w:tc>
        <w:tc>
          <w:tcPr>
            <w:tcW w:w="484" w:type="dxa"/>
            <w:vAlign w:val="center"/>
            <w:hideMark/>
          </w:tcPr>
          <w:p w14:paraId="57B4042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C2B4CAA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74BE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AF490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91D5E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C8E85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5.810.000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87675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392.809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29464D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6,76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1EDB66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5.417.191 </w:t>
            </w:r>
          </w:p>
        </w:tc>
        <w:tc>
          <w:tcPr>
            <w:tcW w:w="484" w:type="dxa"/>
            <w:vAlign w:val="center"/>
            <w:hideMark/>
          </w:tcPr>
          <w:p w14:paraId="277C072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7C88E36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290C6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CC609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A2770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BCBF7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9.100.000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70987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341.468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3987DC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3,75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C1ED95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8.758.532 </w:t>
            </w:r>
          </w:p>
        </w:tc>
        <w:tc>
          <w:tcPr>
            <w:tcW w:w="484" w:type="dxa"/>
            <w:vAlign w:val="center"/>
            <w:hideMark/>
          </w:tcPr>
          <w:p w14:paraId="2685D85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18A5DEE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04B84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1F90E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07D95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28F6F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759.000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97CD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AA086B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B5BFA4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759.000 </w:t>
            </w:r>
          </w:p>
        </w:tc>
        <w:tc>
          <w:tcPr>
            <w:tcW w:w="484" w:type="dxa"/>
            <w:vAlign w:val="center"/>
            <w:hideMark/>
          </w:tcPr>
          <w:p w14:paraId="129D8F2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0F71C1E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42503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0C6F9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22392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AF6FDE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2.783.000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769ED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102.210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1B892D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3,67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0E6422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2.680.790 </w:t>
            </w:r>
          </w:p>
        </w:tc>
        <w:tc>
          <w:tcPr>
            <w:tcW w:w="484" w:type="dxa"/>
            <w:vAlign w:val="center"/>
            <w:hideMark/>
          </w:tcPr>
          <w:p w14:paraId="0C84E2A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05D52B9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FE9EB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1C8B7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B1ED65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91148B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1FFD3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120.404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141BAF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20,07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1AF42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479.596 </w:t>
            </w:r>
          </w:p>
        </w:tc>
        <w:tc>
          <w:tcPr>
            <w:tcW w:w="484" w:type="dxa"/>
            <w:vAlign w:val="center"/>
            <w:hideMark/>
          </w:tcPr>
          <w:p w14:paraId="5B96B9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D71697F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3B643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815A9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7E2CC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89804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0BDCE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16.027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827002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8,01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B3CED6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183.973 </w:t>
            </w:r>
          </w:p>
        </w:tc>
        <w:tc>
          <w:tcPr>
            <w:tcW w:w="484" w:type="dxa"/>
            <w:vAlign w:val="center"/>
            <w:hideMark/>
          </w:tcPr>
          <w:p w14:paraId="6B6C1BB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9725517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2E8F16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D819BB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VA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4078C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 KAPITALE PËR QERDHE FËMIJËSH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46733E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998.000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63F002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9F6C7B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B57A91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998.000 </w:t>
            </w:r>
          </w:p>
        </w:tc>
        <w:tc>
          <w:tcPr>
            <w:tcW w:w="484" w:type="dxa"/>
            <w:vAlign w:val="center"/>
            <w:hideMark/>
          </w:tcPr>
          <w:p w14:paraId="5CFFB93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E37EAE5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373DD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4BCC2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480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2E2C6D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makinave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paisjeve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F3BAA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800.000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4CF6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091F36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A3404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800.000 </w:t>
            </w:r>
          </w:p>
        </w:tc>
        <w:tc>
          <w:tcPr>
            <w:tcW w:w="484" w:type="dxa"/>
            <w:vAlign w:val="center"/>
            <w:hideMark/>
          </w:tcPr>
          <w:p w14:paraId="18A21C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9A200C3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3B27C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7226A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40DB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Blerja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e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mobilieve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3D6E9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198.000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C7666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AB039F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5AC633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198.000 </w:t>
            </w:r>
          </w:p>
        </w:tc>
        <w:tc>
          <w:tcPr>
            <w:tcW w:w="484" w:type="dxa"/>
            <w:vAlign w:val="center"/>
            <w:hideMark/>
          </w:tcPr>
          <w:p w14:paraId="71670E7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EEE1145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03E81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ECB85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68BBB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F755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9D6AE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C1A7F6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nil"/>
              <w:right w:val="nil"/>
            </w:tcBorders>
            <w:shd w:val="clear" w:color="000000" w:fill="8DB3E2"/>
            <w:vAlign w:val="center"/>
            <w:hideMark/>
          </w:tcPr>
          <w:p w14:paraId="5F964C5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23FB68B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1A7898E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E197284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14ADB8B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FD50FB5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GJITHSEJ SHPENZIMET NGA DONACIONET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C84CAD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10.174.000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E32577B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900.561 </w:t>
            </w:r>
          </w:p>
        </w:tc>
        <w:tc>
          <w:tcPr>
            <w:tcW w:w="168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C530EF2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8,85 </w:t>
            </w:r>
          </w:p>
        </w:tc>
        <w:tc>
          <w:tcPr>
            <w:tcW w:w="1984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9712285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 9.273.439 </w:t>
            </w:r>
          </w:p>
        </w:tc>
        <w:tc>
          <w:tcPr>
            <w:tcW w:w="484" w:type="dxa"/>
            <w:vAlign w:val="center"/>
            <w:hideMark/>
          </w:tcPr>
          <w:p w14:paraId="4446228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3940247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354F7BC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DB0B766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G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F787E33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ZHVILLIMIT EKONOMIK LOKAL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C8E4291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2.320.000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89C9EEC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157.749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B89B34E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6,80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CB07C92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 2.162.251 </w:t>
            </w:r>
          </w:p>
        </w:tc>
        <w:tc>
          <w:tcPr>
            <w:tcW w:w="484" w:type="dxa"/>
            <w:vAlign w:val="center"/>
            <w:hideMark/>
          </w:tcPr>
          <w:p w14:paraId="59A7C09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3FA3B9A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02811B8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C3C94F7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G1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B2B8866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MBESHTETJE ZHVILLIMIT EKONOMIK LOKAL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1C5B2B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2.320.000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AE2373E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157.749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36E2F52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6,80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51A48E9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 2.162.251 </w:t>
            </w:r>
          </w:p>
        </w:tc>
        <w:tc>
          <w:tcPr>
            <w:tcW w:w="484" w:type="dxa"/>
            <w:vAlign w:val="center"/>
            <w:hideMark/>
          </w:tcPr>
          <w:p w14:paraId="1C6BF0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0091D08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CD863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A2F52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A4893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3153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920.000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6328D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157.749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722FE5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17,15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4847D4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762.251 </w:t>
            </w:r>
          </w:p>
        </w:tc>
        <w:tc>
          <w:tcPr>
            <w:tcW w:w="484" w:type="dxa"/>
            <w:vAlign w:val="center"/>
            <w:hideMark/>
          </w:tcPr>
          <w:p w14:paraId="79C75B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7E305C6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8ABAD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D3468B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A35F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9C0B1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1.400.000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62EEE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374544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0D14C3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1.400.000 </w:t>
            </w:r>
          </w:p>
        </w:tc>
        <w:tc>
          <w:tcPr>
            <w:tcW w:w="484" w:type="dxa"/>
            <w:vAlign w:val="center"/>
            <w:hideMark/>
          </w:tcPr>
          <w:p w14:paraId="68664E9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D3F681D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B6158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09B11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FA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7FFB37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RREGULLIMI</w:t>
            </w:r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I TOKES </w:t>
            </w:r>
            <w:proofErr w:type="gram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NDERTIMORE(</w:t>
            </w:r>
            <w:proofErr w:type="spellStart"/>
            <w:proofErr w:type="gram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kapitale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)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7959B2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1.300.000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16D025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DFF12F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D87DF1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1.300.000 </w:t>
            </w:r>
          </w:p>
        </w:tc>
        <w:tc>
          <w:tcPr>
            <w:tcW w:w="484" w:type="dxa"/>
            <w:vAlign w:val="center"/>
            <w:hideMark/>
          </w:tcPr>
          <w:p w14:paraId="4085EF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3F0764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8A04D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E9748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482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27CA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ndertimore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9C65C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1.300.000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7F86F0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0C78E0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0,00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2A03E0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1.300.000 </w:t>
            </w:r>
          </w:p>
        </w:tc>
        <w:tc>
          <w:tcPr>
            <w:tcW w:w="484" w:type="dxa"/>
            <w:vAlign w:val="center"/>
            <w:hideMark/>
          </w:tcPr>
          <w:p w14:paraId="5878F8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E3A906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F6B5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5B0CB8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7DF13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9B6A4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149E31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A9AB2E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BCDA91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4BDDFCD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D52D646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C2FC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E4DC01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7CE317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ARSIMI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C4D055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6.554.000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1D2A34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742.812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8CF08B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11,33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98DAB6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5.811.188 </w:t>
            </w:r>
          </w:p>
        </w:tc>
        <w:tc>
          <w:tcPr>
            <w:tcW w:w="484" w:type="dxa"/>
            <w:vAlign w:val="center"/>
            <w:hideMark/>
          </w:tcPr>
          <w:p w14:paraId="3AF6136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DD17CAC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DF2E0F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9AD640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BE2795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ARSIMI FILLOR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A56E06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6.554.000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EC379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742.812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E1EA4E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11,33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8AA13F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5.811.188 </w:t>
            </w:r>
          </w:p>
        </w:tc>
        <w:tc>
          <w:tcPr>
            <w:tcW w:w="484" w:type="dxa"/>
            <w:vAlign w:val="center"/>
            <w:hideMark/>
          </w:tcPr>
          <w:p w14:paraId="7FCC5B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01016BF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A8B16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AB350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420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51E41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rruge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ditore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C7BF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3.030.000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DF7988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731.600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EA4377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24,15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CF156D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2.298.400 </w:t>
            </w:r>
          </w:p>
        </w:tc>
        <w:tc>
          <w:tcPr>
            <w:tcW w:w="484" w:type="dxa"/>
            <w:vAlign w:val="center"/>
            <w:hideMark/>
          </w:tcPr>
          <w:p w14:paraId="419DDC1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7CFF494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4457B6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89CB68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12254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2D6B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611.000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7217B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F04907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D26D58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611.000 </w:t>
            </w:r>
          </w:p>
        </w:tc>
        <w:tc>
          <w:tcPr>
            <w:tcW w:w="484" w:type="dxa"/>
            <w:vAlign w:val="center"/>
            <w:hideMark/>
          </w:tcPr>
          <w:p w14:paraId="55DBAED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A226D30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FE6B69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F8B7F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B6868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552BB7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2.642.000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1ED707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D0112C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D39111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2.642.000 </w:t>
            </w:r>
          </w:p>
        </w:tc>
        <w:tc>
          <w:tcPr>
            <w:tcW w:w="484" w:type="dxa"/>
            <w:vAlign w:val="center"/>
            <w:hideMark/>
          </w:tcPr>
          <w:p w14:paraId="315161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A33FC6D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C3913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A7EA5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D4E36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24557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271.000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F04DE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11.212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9EACC8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4,14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FB41BF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259.788 </w:t>
            </w:r>
          </w:p>
        </w:tc>
        <w:tc>
          <w:tcPr>
            <w:tcW w:w="484" w:type="dxa"/>
            <w:vAlign w:val="center"/>
            <w:hideMark/>
          </w:tcPr>
          <w:p w14:paraId="2BA0FDC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5233CA1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67D29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06C16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F36380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10337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925A3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F9C5DA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CC1AFC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0D82271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2018F8A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3D9D610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6F5FB08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5AC25DD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GJITHSEJ SHPENZIMET NGA DOTACIONET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3585D2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699.736.000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85BB0EA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169.318.743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09EE2DE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24,20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0A721AAB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530.417.257 </w:t>
            </w:r>
          </w:p>
        </w:tc>
        <w:tc>
          <w:tcPr>
            <w:tcW w:w="484" w:type="dxa"/>
            <w:vAlign w:val="center"/>
            <w:hideMark/>
          </w:tcPr>
          <w:p w14:paraId="5675D88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43CA64D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0EC4D58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5FE2E4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K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D901EF7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MANIFESTIMET KULTURORE DHE KRIJIMTARIA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D00D747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3.162.000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44F87D9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717.696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A1B6D7E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22,70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944568F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 2.444.304 </w:t>
            </w:r>
          </w:p>
        </w:tc>
        <w:tc>
          <w:tcPr>
            <w:tcW w:w="484" w:type="dxa"/>
            <w:vAlign w:val="center"/>
            <w:hideMark/>
          </w:tcPr>
          <w:p w14:paraId="5DB9995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503A74B" w14:textId="77777777" w:rsidTr="00F37D8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5C4AFF1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59E6D78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Calibri" w:eastAsia="Times New Roman" w:hAnsi="Calibri" w:cs="Calibri"/>
                <w:b/>
                <w:bCs/>
                <w:sz w:val="20"/>
                <w:szCs w:val="20"/>
              </w:rPr>
              <w:t>К</w:t>
            </w: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>2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9DA61EC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sz w:val="20"/>
                <w:szCs w:val="20"/>
              </w:rPr>
            </w:pPr>
            <w:proofErr w:type="gramStart"/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>VEPRIMTARI  PËR</w:t>
            </w:r>
            <w:proofErr w:type="gramEnd"/>
            <w:r w:rsidRPr="00F37D88">
              <w:rPr>
                <w:rFonts w:ascii="Gill Sans MT" w:eastAsia="Times New Roman" w:hAnsi="Gill Sans MT" w:cs="Times New Roman"/>
                <w:sz w:val="20"/>
                <w:szCs w:val="20"/>
              </w:rPr>
              <w:t xml:space="preserve"> ART SKENIK DHE MUZIKOR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9EB5F97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3.162.000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5BF214A" w14:textId="77777777" w:rsidR="00590AF4" w:rsidRPr="00F37D88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717.696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06CC9E9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22,70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388AA1B3" w14:textId="77777777" w:rsidR="00590AF4" w:rsidRPr="00F37D88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</w:pPr>
            <w:r w:rsidRPr="00F37D88">
              <w:rPr>
                <w:rFonts w:ascii="Gill Sans MT" w:eastAsia="Times New Roman" w:hAnsi="Gill Sans MT" w:cs="Times New Roman"/>
                <w:b/>
                <w:bCs/>
                <w:sz w:val="20"/>
                <w:szCs w:val="20"/>
              </w:rPr>
              <w:t xml:space="preserve">                     2.444.304 </w:t>
            </w:r>
          </w:p>
        </w:tc>
        <w:tc>
          <w:tcPr>
            <w:tcW w:w="484" w:type="dxa"/>
            <w:vAlign w:val="center"/>
            <w:hideMark/>
          </w:tcPr>
          <w:p w14:paraId="396A106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4F03DB5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835AF5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94F7F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3FAC57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76E36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1.958.000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FF2A4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473.502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D05DEA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24,18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53B85F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1.484.498 </w:t>
            </w:r>
          </w:p>
        </w:tc>
        <w:tc>
          <w:tcPr>
            <w:tcW w:w="484" w:type="dxa"/>
            <w:vAlign w:val="center"/>
            <w:hideMark/>
          </w:tcPr>
          <w:p w14:paraId="478FDBC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70D7DEA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7C3AB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E5895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FD1FEE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2BF3C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762.000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F32E9D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184.143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F409AF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24,17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C85DDB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577.857 </w:t>
            </w:r>
          </w:p>
        </w:tc>
        <w:tc>
          <w:tcPr>
            <w:tcW w:w="484" w:type="dxa"/>
            <w:vAlign w:val="center"/>
            <w:hideMark/>
          </w:tcPr>
          <w:p w14:paraId="66982D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79D427F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BA46FA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E5BEDA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B9CC6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E475D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40.000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89D02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20395E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E9B87A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40.000 </w:t>
            </w:r>
          </w:p>
        </w:tc>
        <w:tc>
          <w:tcPr>
            <w:tcW w:w="484" w:type="dxa"/>
            <w:vAlign w:val="center"/>
            <w:hideMark/>
          </w:tcPr>
          <w:p w14:paraId="7FAEFF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CADD753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70CF7D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78D277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2F955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581CCF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90.000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A081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23.453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B84F7A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26,06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71E2A7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66.547 </w:t>
            </w:r>
          </w:p>
        </w:tc>
        <w:tc>
          <w:tcPr>
            <w:tcW w:w="484" w:type="dxa"/>
            <w:vAlign w:val="center"/>
            <w:hideMark/>
          </w:tcPr>
          <w:p w14:paraId="6B50252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2C47736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42A981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1199DD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C8579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6D5B8B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155.000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1D05E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28.888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47911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18,64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3A9714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126.112 </w:t>
            </w:r>
          </w:p>
        </w:tc>
        <w:tc>
          <w:tcPr>
            <w:tcW w:w="484" w:type="dxa"/>
            <w:vAlign w:val="center"/>
            <w:hideMark/>
          </w:tcPr>
          <w:p w14:paraId="566C45F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77C4EE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1E16B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5ABBA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DEE17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7BA7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43.000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C5B43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7.710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89F557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17,93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39E3B2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35.290 </w:t>
            </w:r>
          </w:p>
        </w:tc>
        <w:tc>
          <w:tcPr>
            <w:tcW w:w="484" w:type="dxa"/>
            <w:vAlign w:val="center"/>
            <w:hideMark/>
          </w:tcPr>
          <w:p w14:paraId="285106B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8FDB77C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EB263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25FE5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A9A70A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E14B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114.000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B073B0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F6F86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49366D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114.000 </w:t>
            </w:r>
          </w:p>
        </w:tc>
        <w:tc>
          <w:tcPr>
            <w:tcW w:w="484" w:type="dxa"/>
            <w:vAlign w:val="center"/>
            <w:hideMark/>
          </w:tcPr>
          <w:p w14:paraId="05DC8C4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E89A2A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75056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5C6BD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A154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3BF36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EF4B69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D0DA8C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011BA8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632DC91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3D170E4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32765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7F33AD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924B29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ARSIMI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FE3B06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622.244.000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CF35B0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153.244.962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EF8D05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24,63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A5CC87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468.999.038 </w:t>
            </w:r>
          </w:p>
        </w:tc>
        <w:tc>
          <w:tcPr>
            <w:tcW w:w="484" w:type="dxa"/>
            <w:vAlign w:val="center"/>
            <w:hideMark/>
          </w:tcPr>
          <w:p w14:paraId="6483153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9897AD2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4E49E1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1929CB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093250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ARSIMI FILLOR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8010DE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451.916.000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B7F613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113.275.895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0C2207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25,07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264AE7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338.640.105 </w:t>
            </w:r>
          </w:p>
        </w:tc>
        <w:tc>
          <w:tcPr>
            <w:tcW w:w="484" w:type="dxa"/>
            <w:vAlign w:val="center"/>
            <w:hideMark/>
          </w:tcPr>
          <w:p w14:paraId="2B85729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53313D6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39A91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180F2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09149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66E5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310.979.000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841A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80.930.200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30C636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26,02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D4D69A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230.048.800 </w:t>
            </w:r>
          </w:p>
        </w:tc>
        <w:tc>
          <w:tcPr>
            <w:tcW w:w="484" w:type="dxa"/>
            <w:vAlign w:val="center"/>
            <w:hideMark/>
          </w:tcPr>
          <w:p w14:paraId="0DDB680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1A5263D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8CC82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E7E1C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CD660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D1345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120.937.000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D13D0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31.461.668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82000F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26,01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ED1535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89.475.332 </w:t>
            </w:r>
          </w:p>
        </w:tc>
        <w:tc>
          <w:tcPr>
            <w:tcW w:w="484" w:type="dxa"/>
            <w:vAlign w:val="center"/>
            <w:hideMark/>
          </w:tcPr>
          <w:p w14:paraId="7F768A5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B7B18B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B8995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FDFC5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99264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5D3AB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11.000.000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A36E8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377.625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BD4134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3,43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1F4434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10.622.375 </w:t>
            </w:r>
          </w:p>
        </w:tc>
        <w:tc>
          <w:tcPr>
            <w:tcW w:w="484" w:type="dxa"/>
            <w:vAlign w:val="center"/>
            <w:hideMark/>
          </w:tcPr>
          <w:p w14:paraId="02C6461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FF3BC97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C70588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015CB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84FE5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C34A6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2.298.000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E5D61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158.307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E5442D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6,89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196362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2.139.693 </w:t>
            </w:r>
          </w:p>
        </w:tc>
        <w:tc>
          <w:tcPr>
            <w:tcW w:w="484" w:type="dxa"/>
            <w:vAlign w:val="center"/>
            <w:hideMark/>
          </w:tcPr>
          <w:p w14:paraId="6AA891F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29C474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96D83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9F20E1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612C30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D17C8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1.384.000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7A3005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104.620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6351C7F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7,56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37193A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1.279.380 </w:t>
            </w:r>
          </w:p>
        </w:tc>
        <w:tc>
          <w:tcPr>
            <w:tcW w:w="484" w:type="dxa"/>
            <w:vAlign w:val="center"/>
            <w:hideMark/>
          </w:tcPr>
          <w:p w14:paraId="4739E1E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1E13F91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066C83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21B5E3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F9357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9853B3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2.818.000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3DD2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50.844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9C6F51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1,80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0B50B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2.767.156 </w:t>
            </w:r>
          </w:p>
        </w:tc>
        <w:tc>
          <w:tcPr>
            <w:tcW w:w="484" w:type="dxa"/>
            <w:vAlign w:val="center"/>
            <w:hideMark/>
          </w:tcPr>
          <w:p w14:paraId="4C77FAE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59CBF1D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9507AB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F816F1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38EA0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1BC29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AA02A6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192.631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D87A70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19,26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820A4A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807.369 </w:t>
            </w:r>
          </w:p>
        </w:tc>
        <w:tc>
          <w:tcPr>
            <w:tcW w:w="484" w:type="dxa"/>
            <w:vAlign w:val="center"/>
            <w:hideMark/>
          </w:tcPr>
          <w:p w14:paraId="175A132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0C70594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5CAB7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32B4F8C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977AB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14C661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1.500.000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AF4B06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82066F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4E1ADBC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1.500.000 </w:t>
            </w:r>
          </w:p>
        </w:tc>
        <w:tc>
          <w:tcPr>
            <w:tcW w:w="484" w:type="dxa"/>
            <w:vAlign w:val="center"/>
            <w:hideMark/>
          </w:tcPr>
          <w:p w14:paraId="776D8C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9535533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2DCAD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CA9BC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C6F1B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B32E95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2DB65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3B939C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03EAE2E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484" w:type="dxa"/>
            <w:vAlign w:val="center"/>
            <w:hideMark/>
          </w:tcPr>
          <w:p w14:paraId="650FC70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B422D14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CF8507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D33648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N2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7A5838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ARSIMI I MESËM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3B30FF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170.328.000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77FBE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39.969.067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10794D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23,47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AE6310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130.358.933 </w:t>
            </w:r>
          </w:p>
        </w:tc>
        <w:tc>
          <w:tcPr>
            <w:tcW w:w="484" w:type="dxa"/>
            <w:vAlign w:val="center"/>
            <w:hideMark/>
          </w:tcPr>
          <w:p w14:paraId="6BF4D95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EFF55E0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C82FB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DB0B9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459969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BF247A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114.080.000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B327E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28.526.394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C0FCEF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25,01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584D7F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85.553.606 </w:t>
            </w:r>
          </w:p>
        </w:tc>
        <w:tc>
          <w:tcPr>
            <w:tcW w:w="484" w:type="dxa"/>
            <w:vAlign w:val="center"/>
            <w:hideMark/>
          </w:tcPr>
          <w:p w14:paraId="245D011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2DE811D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8E44A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0EC58B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14381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0B90C3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44.370.000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615B05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11.093.640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91A828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25,00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90E19C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33.276.360 </w:t>
            </w:r>
          </w:p>
        </w:tc>
        <w:tc>
          <w:tcPr>
            <w:tcW w:w="484" w:type="dxa"/>
            <w:vAlign w:val="center"/>
            <w:hideMark/>
          </w:tcPr>
          <w:p w14:paraId="0CFF017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CF96A12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B01364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8B2A9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EDA79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1422EC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4.382.000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30A797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285.045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53E2A1E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6,50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869BBF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4.096.955 </w:t>
            </w:r>
          </w:p>
        </w:tc>
        <w:tc>
          <w:tcPr>
            <w:tcW w:w="484" w:type="dxa"/>
            <w:vAlign w:val="center"/>
            <w:hideMark/>
          </w:tcPr>
          <w:p w14:paraId="4B5CAA2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78132E6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76719B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9517D6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643E98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6629A1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610.000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FBF1B9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11.482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192F7A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1,88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E34970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598.518 </w:t>
            </w:r>
          </w:p>
        </w:tc>
        <w:tc>
          <w:tcPr>
            <w:tcW w:w="484" w:type="dxa"/>
            <w:vAlign w:val="center"/>
            <w:hideMark/>
          </w:tcPr>
          <w:p w14:paraId="029349C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4DB25C8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8A8DD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86FDA8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62039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Meremetime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mirmbajtje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korente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D4D9B0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54191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F8AA26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48611A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300.000 </w:t>
            </w:r>
          </w:p>
        </w:tc>
        <w:tc>
          <w:tcPr>
            <w:tcW w:w="484" w:type="dxa"/>
            <w:vAlign w:val="center"/>
            <w:hideMark/>
          </w:tcPr>
          <w:p w14:paraId="5661112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6A391EC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645611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lastRenderedPageBreak/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EAA9DB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271B16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EAF852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4.860.000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94D12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5.000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E27F1C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0,10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D730C6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4.855.000 </w:t>
            </w:r>
          </w:p>
        </w:tc>
        <w:tc>
          <w:tcPr>
            <w:tcW w:w="484" w:type="dxa"/>
            <w:vAlign w:val="center"/>
            <w:hideMark/>
          </w:tcPr>
          <w:p w14:paraId="41AF8C3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1DFCF39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21C015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5D2CC0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426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EB1A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065F7B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789.000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DD5B0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47.506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30F93DA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6,02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4BF3F7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741.494 </w:t>
            </w:r>
          </w:p>
        </w:tc>
        <w:tc>
          <w:tcPr>
            <w:tcW w:w="484" w:type="dxa"/>
            <w:vAlign w:val="center"/>
            <w:hideMark/>
          </w:tcPr>
          <w:p w14:paraId="17F234C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7DE4B10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21D8D2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2BC198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52B66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Transfere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D1B052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937.000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0A182B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F1FD9F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3FA3A9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937.000 </w:t>
            </w:r>
          </w:p>
        </w:tc>
        <w:tc>
          <w:tcPr>
            <w:tcW w:w="484" w:type="dxa"/>
            <w:vAlign w:val="center"/>
            <w:hideMark/>
          </w:tcPr>
          <w:p w14:paraId="41A591F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7F7D6CCD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5F2687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F9EC49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V</w:t>
            </w:r>
          </w:p>
        </w:tc>
        <w:tc>
          <w:tcPr>
            <w:tcW w:w="4167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8E9D98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QERDHE FËMILËSH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E4A30A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41.330.000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F39947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8.874.668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F0187C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21,47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58C1A79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32.455.332 </w:t>
            </w:r>
          </w:p>
        </w:tc>
        <w:tc>
          <w:tcPr>
            <w:tcW w:w="484" w:type="dxa"/>
            <w:vAlign w:val="center"/>
            <w:hideMark/>
          </w:tcPr>
          <w:p w14:paraId="184739B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5CDD4B39" w14:textId="77777777" w:rsidTr="00F37D8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9C4007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F51AE3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V1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B95528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QERDHE FËMILËSH</w:t>
            </w:r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A8C5AD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41.330.000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584BFD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8.874.668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0C18D7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21,47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4C5D556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32.455.332 </w:t>
            </w:r>
          </w:p>
        </w:tc>
        <w:tc>
          <w:tcPr>
            <w:tcW w:w="484" w:type="dxa"/>
            <w:vAlign w:val="center"/>
            <w:hideMark/>
          </w:tcPr>
          <w:p w14:paraId="33A1AFA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94E77DC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09BBF92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211132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1904E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EDDF92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25.373.000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4ACCBF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5.529.381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241AECA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21,79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37F47AA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19.843.619 </w:t>
            </w:r>
          </w:p>
        </w:tc>
        <w:tc>
          <w:tcPr>
            <w:tcW w:w="484" w:type="dxa"/>
            <w:vAlign w:val="center"/>
            <w:hideMark/>
          </w:tcPr>
          <w:p w14:paraId="39136D2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8D9772B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25909D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CDB4B8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3EE673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FB9BA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9.995.000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E8F1F40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2.150.308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3AE9C1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21,51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1CA7D16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7.844.692 </w:t>
            </w:r>
          </w:p>
        </w:tc>
        <w:tc>
          <w:tcPr>
            <w:tcW w:w="484" w:type="dxa"/>
            <w:vAlign w:val="center"/>
            <w:hideMark/>
          </w:tcPr>
          <w:p w14:paraId="6D1990E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385DE357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BD6066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127F03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381D1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7BFE4E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840.000 </w:t>
            </w:r>
          </w:p>
        </w:tc>
        <w:tc>
          <w:tcPr>
            <w:tcW w:w="1701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7BD2F95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FD753C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-  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2B5BB4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840.000 </w:t>
            </w:r>
          </w:p>
        </w:tc>
        <w:tc>
          <w:tcPr>
            <w:tcW w:w="484" w:type="dxa"/>
            <w:vAlign w:val="center"/>
            <w:hideMark/>
          </w:tcPr>
          <w:p w14:paraId="20DF7A2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3A53A74" w14:textId="77777777" w:rsidTr="006C7368">
        <w:trPr>
          <w:trHeight w:val="435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E74ACA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2CD41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AD2473C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komunale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03957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3.800.000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nil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4892FA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658.535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DF5C91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17,33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9309D1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3.141.465 </w:t>
            </w:r>
          </w:p>
        </w:tc>
        <w:tc>
          <w:tcPr>
            <w:tcW w:w="484" w:type="dxa"/>
            <w:vAlign w:val="center"/>
            <w:hideMark/>
          </w:tcPr>
          <w:p w14:paraId="590799D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86ACFD1" w14:textId="77777777" w:rsidTr="006C7368">
        <w:trPr>
          <w:trHeight w:val="600"/>
        </w:trPr>
        <w:tc>
          <w:tcPr>
            <w:tcW w:w="665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4C01ED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6C5934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423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CA6E8B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Inventari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imët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,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vegla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materjale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riparim</w:t>
            </w:r>
            <w:proofErr w:type="spellEnd"/>
          </w:p>
        </w:tc>
        <w:tc>
          <w:tcPr>
            <w:tcW w:w="174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A3AC9F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400.000 </w:t>
            </w:r>
          </w:p>
        </w:tc>
        <w:tc>
          <w:tcPr>
            <w:tcW w:w="170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62CA9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133.158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502F61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33,29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2DA7DE7F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266.842 </w:t>
            </w:r>
          </w:p>
        </w:tc>
        <w:tc>
          <w:tcPr>
            <w:tcW w:w="484" w:type="dxa"/>
            <w:vAlign w:val="center"/>
            <w:hideMark/>
          </w:tcPr>
          <w:p w14:paraId="1C0F779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06973A09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4B34C1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7B971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425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95FA9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Sherbime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kontraktuese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60932F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900.000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9F40DD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381.286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42C38CC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42,37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2FBA2ED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518.714 </w:t>
            </w:r>
          </w:p>
        </w:tc>
        <w:tc>
          <w:tcPr>
            <w:tcW w:w="484" w:type="dxa"/>
            <w:vAlign w:val="center"/>
            <w:hideMark/>
          </w:tcPr>
          <w:p w14:paraId="6AA63DA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44E39FD2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29A1800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C97A2B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464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04979AF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Shpenzime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tjera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rrjedhse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DCDDB16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22.000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D5A8A6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22.000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157D38A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100,00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7FF2922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           -   </w:t>
            </w:r>
          </w:p>
        </w:tc>
        <w:tc>
          <w:tcPr>
            <w:tcW w:w="484" w:type="dxa"/>
            <w:vAlign w:val="center"/>
            <w:hideMark/>
          </w:tcPr>
          <w:p w14:paraId="17DE440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260012F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6B7723B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4A2EB7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W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92F298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MBROJTJE DHE SHPËTIM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715964A7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33.000.000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0D774C7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6.481.417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4BE0797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19,64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7935FDD3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26.518.583 </w:t>
            </w:r>
          </w:p>
        </w:tc>
        <w:tc>
          <w:tcPr>
            <w:tcW w:w="484" w:type="dxa"/>
            <w:vAlign w:val="center"/>
            <w:hideMark/>
          </w:tcPr>
          <w:p w14:paraId="27577CEB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519EE3E" w14:textId="77777777" w:rsidTr="00F37D8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181A62A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747A72A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W1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22E4D1D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NJESIA KUNDER ZJARRIT</w:t>
            </w:r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3F523D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33.000.000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5118E8FD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6.481.417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center"/>
            <w:hideMark/>
          </w:tcPr>
          <w:p w14:paraId="43AF08C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19,64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auto" w:fill="FFFF99"/>
            <w:vAlign w:val="center"/>
            <w:hideMark/>
          </w:tcPr>
          <w:p w14:paraId="2CEF9B99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26.518.583 </w:t>
            </w:r>
          </w:p>
        </w:tc>
        <w:tc>
          <w:tcPr>
            <w:tcW w:w="484" w:type="dxa"/>
            <w:vAlign w:val="center"/>
            <w:hideMark/>
          </w:tcPr>
          <w:p w14:paraId="7F30FAF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612B03CA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1ED57FB1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7F90617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401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0F927D1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Rroga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themelore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dhe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kompenzimet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51795F4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22.692.000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384A2022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4.436.847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0EBF884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19,55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64DCC48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18.255.153 </w:t>
            </w:r>
          </w:p>
        </w:tc>
        <w:tc>
          <w:tcPr>
            <w:tcW w:w="484" w:type="dxa"/>
            <w:vAlign w:val="center"/>
            <w:hideMark/>
          </w:tcPr>
          <w:p w14:paraId="046CE8C8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  <w:tr w:rsidR="00590AF4" w:rsidRPr="00590AF4" w14:paraId="13C5B896" w14:textId="77777777" w:rsidTr="006C7368">
        <w:trPr>
          <w:trHeight w:val="435"/>
        </w:trPr>
        <w:tc>
          <w:tcPr>
            <w:tcW w:w="665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A3D52F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 </w:t>
            </w:r>
          </w:p>
        </w:tc>
        <w:tc>
          <w:tcPr>
            <w:tcW w:w="79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2DA5C8B8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>402</w:t>
            </w:r>
          </w:p>
        </w:tc>
        <w:tc>
          <w:tcPr>
            <w:tcW w:w="416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4C120AA4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</w:pP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Kontribute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për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sigurim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social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nga</w:t>
            </w:r>
            <w:proofErr w:type="spellEnd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590AF4">
              <w:rPr>
                <w:rFonts w:ascii="Gill Sans MT" w:eastAsia="Times New Roman" w:hAnsi="Gill Sans MT" w:cs="Times New Roman"/>
                <w:color w:val="000000"/>
                <w:sz w:val="20"/>
                <w:szCs w:val="20"/>
              </w:rPr>
              <w:t>punëdhënësit</w:t>
            </w:r>
            <w:proofErr w:type="spellEnd"/>
          </w:p>
        </w:tc>
        <w:tc>
          <w:tcPr>
            <w:tcW w:w="174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6B2F2093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10.308.000 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DBEEF3"/>
            <w:vAlign w:val="center"/>
            <w:hideMark/>
          </w:tcPr>
          <w:p w14:paraId="0A018FEE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2.044.570 </w:t>
            </w:r>
          </w:p>
        </w:tc>
        <w:tc>
          <w:tcPr>
            <w:tcW w:w="168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8DB3E2"/>
            <w:vAlign w:val="center"/>
            <w:hideMark/>
          </w:tcPr>
          <w:p w14:paraId="78FB5FEB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19,83 </w:t>
            </w:r>
          </w:p>
        </w:tc>
        <w:tc>
          <w:tcPr>
            <w:tcW w:w="1984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shd w:val="clear" w:color="000000" w:fill="8DB3E2"/>
            <w:vAlign w:val="center"/>
            <w:hideMark/>
          </w:tcPr>
          <w:p w14:paraId="5E9BBEFE" w14:textId="77777777" w:rsidR="00590AF4" w:rsidRPr="00590AF4" w:rsidRDefault="00590AF4" w:rsidP="00590AF4">
            <w:pPr>
              <w:widowControl/>
              <w:autoSpaceDE/>
              <w:autoSpaceDN/>
              <w:jc w:val="center"/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</w:pPr>
            <w:r w:rsidRPr="00590AF4">
              <w:rPr>
                <w:rFonts w:ascii="Gill Sans MT" w:eastAsia="Times New Roman" w:hAnsi="Gill Sans MT" w:cs="Times New Roman"/>
                <w:b/>
                <w:bCs/>
                <w:color w:val="000000"/>
                <w:sz w:val="20"/>
                <w:szCs w:val="20"/>
              </w:rPr>
              <w:t xml:space="preserve">                     8.263.430 </w:t>
            </w:r>
          </w:p>
        </w:tc>
        <w:tc>
          <w:tcPr>
            <w:tcW w:w="484" w:type="dxa"/>
            <w:vAlign w:val="center"/>
            <w:hideMark/>
          </w:tcPr>
          <w:p w14:paraId="17FB0399" w14:textId="77777777" w:rsidR="00590AF4" w:rsidRPr="00590AF4" w:rsidRDefault="00590AF4" w:rsidP="00590AF4">
            <w:pPr>
              <w:widowControl/>
              <w:autoSpaceDE/>
              <w:autoSpaceDN/>
              <w:rPr>
                <w:rFonts w:ascii="Times New Roman" w:eastAsia="Times New Roman" w:hAnsi="Times New Roman" w:cs="Times New Roman"/>
                <w:sz w:val="20"/>
                <w:szCs w:val="20"/>
              </w:rPr>
            </w:pPr>
          </w:p>
        </w:tc>
      </w:tr>
    </w:tbl>
    <w:p w14:paraId="0D72FC57" w14:textId="77777777" w:rsidR="00590AF4" w:rsidRDefault="00590AF4" w:rsidP="00E95E20">
      <w:pPr>
        <w:pStyle w:val="BodyText"/>
        <w:ind w:right="-5678"/>
        <w:rPr>
          <w:rFonts w:asciiTheme="majorHAnsi" w:hAnsiTheme="majorHAnsi" w:cstheme="minorHAnsi"/>
          <w:b/>
          <w:sz w:val="54"/>
          <w:szCs w:val="54"/>
        </w:rPr>
      </w:pPr>
    </w:p>
    <w:p w14:paraId="555D82BE" w14:textId="77777777" w:rsidR="00FC1EEB" w:rsidRDefault="00FC1EEB" w:rsidP="00E95E20">
      <w:pPr>
        <w:pStyle w:val="BodyText"/>
        <w:ind w:right="-5678"/>
        <w:rPr>
          <w:rFonts w:asciiTheme="majorHAnsi" w:hAnsiTheme="majorHAnsi" w:cstheme="minorHAnsi"/>
          <w:b/>
          <w:sz w:val="54"/>
          <w:szCs w:val="54"/>
        </w:rPr>
      </w:pPr>
    </w:p>
    <w:sectPr w:rsidR="00FC1EEB" w:rsidSect="000E07A4">
      <w:type w:val="continuous"/>
      <w:pgSz w:w="15840" w:h="12240" w:orient="landscape"/>
      <w:pgMar w:top="820" w:right="440" w:bottom="280" w:left="420" w:header="0" w:footer="0" w:gutter="0"/>
      <w:cols w:space="8888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F5C8422" w14:textId="77777777" w:rsidR="004F6DC0" w:rsidRDefault="004F6DC0">
      <w:r>
        <w:separator/>
      </w:r>
    </w:p>
  </w:endnote>
  <w:endnote w:type="continuationSeparator" w:id="0">
    <w:p w14:paraId="6B959BB9" w14:textId="77777777" w:rsidR="004F6DC0" w:rsidRDefault="004F6DC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mbria">
    <w:panose1 w:val="02040503050406030204"/>
    <w:charset w:val="CC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CC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Times New Roman">
    <w:panose1 w:val="02020603050405020304"/>
    <w:charset w:val="CC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CC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CC"/>
    <w:family w:val="swiss"/>
    <w:pitch w:val="variable"/>
    <w:sig w:usb0="E1002EFF" w:usb1="C000605B" w:usb2="00000029" w:usb3="00000000" w:csb0="000101FF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Mangal">
    <w:panose1 w:val="02040503050203030202"/>
    <w:charset w:val="00"/>
    <w:family w:val="roman"/>
    <w:pitch w:val="variable"/>
    <w:sig w:usb0="00008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E96BE44" w14:textId="77777777" w:rsidR="000E1099" w:rsidRDefault="00000000">
    <w:pPr>
      <w:pStyle w:val="BodyText"/>
      <w:spacing w:line="14" w:lineRule="auto"/>
      <w:rPr>
        <w:sz w:val="20"/>
      </w:rPr>
    </w:pPr>
    <w:r>
      <w:rPr>
        <w:noProof/>
      </w:rPr>
      <w:pict w14:anchorId="23726C90">
        <v:shapetype id="_x0000_t202" coordsize="21600,21600" o:spt="202" path="m,l,21600r21600,l21600,xe">
          <v:stroke joinstyle="miter"/>
          <v:path gradientshapeok="t" o:connecttype="rect"/>
        </v:shapetype>
        <v:shape id="docshape1" o:spid="_x0000_s1035" type="#_x0000_t202" style="position:absolute;margin-left:257.9pt;margin-top:791.95pt;width:19pt;height:15.3pt;z-index:-251658752;visibility:visible;mso-position-horizontal-relative:page;mso-position-vertical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cOMW1wEAAJcDAAAOAAAAZHJzL2Uyb0RvYy54bWysU8Fu1DAQvSPxD5bvbJJthSDabFVaFSEV&#10;qFT6AY5jJxaJx4y9myxfz9hJthRuiIs1nrGf33sz3l1NQ8+OCr0BW/Fik3OmrITG2LbiT9/u3rzj&#10;zAdhG9GDVRU/Kc+v9q9f7UZXqi100DcKGYFYX46u4l0IrswyLzs1CL8BpywVNeAgAm2xzRoUI6EP&#10;fbbN87fZCNg4BKm8p+ztXOT7hK+1kuGr1l4F1lecuIW0YlrruGb7nShbFK4zcqEh/oHFIIylR89Q&#10;tyIIdkDzF9RgJIIHHTYShgy0NlIlDaSmyP9Q89gJp5IWMse7s03+/8HKL8dH94AsTB9gogYmEd7d&#10;g/zumYWbTthWXSPC2CnR0MNFtCwbnS+Xq9FqX/oIUo+foaEmi0OABDRpHKIrpJMROjXgdDZdTYFJ&#10;Sm4vi4ucKpJKxfvLiyI1JRPletmhDx8VDCwGFUfqaQIXx3sfIhlRrkfiWxbuTN+nvvb2RYIOxkwi&#10;H/nOzMNUT8w0i7KopYbmRGoQ5mmh6aagA/zJ2UiTUnH/4yBQcdZ/suRIHKs1wDWo10BYSVcrHjib&#10;w5swj9/BoWk7Qp49t3BNrmmTFD2zWOhS95PQZVLjeP2+T6ee/9P+FwAAAP//AwBQSwMEFAAGAAgA&#10;AAAhAELJQjDhAAAADQEAAA8AAABkcnMvZG93bnJldi54bWxMj8FOwzAQRO9I/IO1SNyoE4qjNsSp&#10;KgQnpIo0HDg6sZtYjdchdtvw911OcNyZ0eybYjO7gZ3NFKxHCekiAWaw9dpiJ+GzfntYAQtRoVaD&#10;RyPhxwTYlLc3hcq1v2BlzvvYMSrBkCsJfYxjznloe+NUWPjRIHkHPzkV6Zw6rid1oXI38MckybhT&#10;FulDr0bz0pv2uD85CdsvrF7t9675qA6Vret1gu/ZUcr7u3n7DCyaOf6F4Ref0KEkpsafUAc2SBCp&#10;IPRIhlgt18AoIsSSpIakLH0SwMuC/19RXgEAAP//AwBQSwECLQAUAAYACAAAACEAtoM4kv4AAADh&#10;AQAAEwAAAAAAAAAAAAAAAAAAAAAAW0NvbnRlbnRfVHlwZXNdLnhtbFBLAQItABQABgAIAAAAIQA4&#10;/SH/1gAAAJQBAAALAAAAAAAAAAAAAAAAAC8BAABfcmVscy8ucmVsc1BLAQItABQABgAIAAAAIQAY&#10;cOMW1wEAAJcDAAAOAAAAAAAAAAAAAAAAAC4CAABkcnMvZTJvRG9jLnhtbFBLAQItABQABgAIAAAA&#10;IQBCyUIw4QAAAA0BAAAPAAAAAAAAAAAAAAAAADEEAABkcnMvZG93bnJldi54bWxQSwUGAAAAAAQA&#10;BADzAAAAPwUAAAAA&#10;" filled="f" stroked="f">
          <v:textbox style="mso-next-textbox:#docshape1" inset="0,0,0,0">
            <w:txbxContent>
              <w:p w14:paraId="695FF4A0" w14:textId="77777777" w:rsidR="000E1099" w:rsidRDefault="007672B8">
                <w:pPr>
                  <w:pStyle w:val="BodyText"/>
                  <w:spacing w:before="10"/>
                  <w:ind w:left="60"/>
                  <w:rPr>
                    <w:rFonts w:ascii="Times New Roman"/>
                  </w:rPr>
                </w:pPr>
                <w:r>
                  <w:rPr>
                    <w:rFonts w:ascii="Times New Roman"/>
                    <w:spacing w:val="-5"/>
                  </w:rPr>
                  <w:fldChar w:fldCharType="begin"/>
                </w:r>
                <w:r w:rsidR="000E1099">
                  <w:rPr>
                    <w:rFonts w:ascii="Times New Roman"/>
                    <w:spacing w:val="-5"/>
                  </w:rPr>
                  <w:instrText xml:space="preserve"> PAGE </w:instrText>
                </w:r>
                <w:r>
                  <w:rPr>
                    <w:rFonts w:ascii="Times New Roman"/>
                    <w:spacing w:val="-5"/>
                  </w:rPr>
                  <w:fldChar w:fldCharType="separate"/>
                </w:r>
                <w:r w:rsidR="001B6273">
                  <w:rPr>
                    <w:rFonts w:ascii="Times New Roman"/>
                    <w:noProof/>
                    <w:spacing w:val="-5"/>
                  </w:rPr>
                  <w:t>14</w:t>
                </w:r>
                <w:r>
                  <w:rPr>
                    <w:rFonts w:ascii="Times New Roman"/>
                    <w:spacing w:val="-5"/>
                  </w:rP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898294" w14:textId="77777777" w:rsidR="000E1099" w:rsidRDefault="000E1099">
    <w:pPr>
      <w:pStyle w:val="BodyText"/>
      <w:spacing w:line="14" w:lineRule="auto"/>
      <w:rPr>
        <w:sz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55312ED" w14:textId="77777777" w:rsidR="000E1099" w:rsidRDefault="000E1099">
    <w:pPr>
      <w:pStyle w:val="BodyText"/>
      <w:spacing w:line="14" w:lineRule="auto"/>
      <w:rPr>
        <w:sz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E0CA5AC" w14:textId="77777777" w:rsidR="004F6DC0" w:rsidRDefault="004F6DC0">
      <w:r>
        <w:separator/>
      </w:r>
    </w:p>
  </w:footnote>
  <w:footnote w:type="continuationSeparator" w:id="0">
    <w:p w14:paraId="4C49B2B4" w14:textId="77777777" w:rsidR="004F6DC0" w:rsidRDefault="004F6DC0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000C1E8" w14:textId="77777777" w:rsidR="000E1099" w:rsidRDefault="000E1099">
    <w:pPr>
      <w:pStyle w:val="Header"/>
    </w:pPr>
  </w:p>
  <w:p w14:paraId="781BAA8F" w14:textId="77777777" w:rsidR="000E1099" w:rsidRPr="008517B4" w:rsidRDefault="00000000">
    <w:pPr>
      <w:pStyle w:val="Header"/>
      <w:rPr>
        <w:rFonts w:ascii="Times New Roman" w:hAnsi="Times New Roman" w:cs="Times New Roman"/>
        <w:i/>
      </w:rPr>
    </w:pPr>
    <w:r>
      <w:rPr>
        <w:rFonts w:ascii="Times New Roman" w:hAnsi="Times New Roman" w:cs="Times New Roman"/>
        <w:i/>
        <w:caps/>
        <w:noProof/>
        <w:color w:val="808080" w:themeColor="background1" w:themeShade="80"/>
        <w:sz w:val="20"/>
        <w:szCs w:val="20"/>
      </w:rPr>
      <w:pict w14:anchorId="7A5ED731">
        <v:group id="Group 167" o:spid="_x0000_s1029" style="position:absolute;margin-left:6577.3pt;margin-top:0;width:133.9pt;height:80.65pt;z-index:251659776;mso-top-percent:23;mso-position-horizontal:right;mso-position-horizontal-relative:page;mso-position-vertical-relative:page;mso-top-percent:23;mso-width-relative:margin;mso-height-relative:margin" coordsize="17007,10241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BVFF0ChgUAAIMaAAAOAAAAZHJzL2Uyb0RvYy54bWzsWduO2zYQfS/QfyD0&#10;WKCxJN+NeINt0gQBgiRItkj6SFOUJVQSVZJee/v1PbxpZa8Tu5tie8H6wabEuZDDmcOZ8dNnu7oi&#10;11yqUjTLKHkSR4Q3TGRls15Gv1y9/HEWEaVpk9FKNHwZ3XAVPbv4/run23bBU1GIKuOSQEijFtt2&#10;GRVat4vBQLGC11Q9ES1vMJkLWVONR7keZJJuIb2uBmkcTwZbIbNWCsaVwtsXbjK6sPLznDP9Ls8V&#10;16RaRlibtt/Sfq/M9+DiKV2sJW2Lkvll0HusoqZlA6WdqBdUU7KR5R1RdcmkUCLXT5ioByLPS8bt&#10;HrCbJD7YzSspNq3dy3qxXbedmWDaAzvdWyx7e/1Kth/b9xKW2LZr2MI+mb3sclmbX6yS7KzJbjqT&#10;8Z0mDC+TaRxPZ6OIMMwlcTpK0pkzKitg+Tt8rPj5BOcgKB7sLad7cMvEut9LUmZQOoGLNbSGc1l7&#10;EfPCb+Y/tDu4v7o9YfVtJ/yxoC23jqMWfUvNg6U+IDBos644rDV31rKUnSOohYJPfKsXdGdJF61U&#10;+hUXNTGDZSSxABsw9PqN0jgukAYSo1WJqsxellVlHwwa8OeVJNcUcbxaJ461agvqXtlAhgiLG4bS&#10;CtwTUjVGVCOMUKfPvIGTha3akb6puKGrmg88h3/BxVOrrJPsFFLGeKPdOlRBM+5ej2N8jD3vrMUK&#10;NJJz6O9kewH7+wuynRhPb1i5BbSOOf7awhxzx2E1i0Z3zHXZCHlMQIVdec2OPhjJmcZYaSWyG0Sf&#10;FA5OVcteljjVN1Tp91QCP4G0uBP0O3zlldguI+FHESmE/OPYe0MPp8dsRLbA42Wkft9QySNSvW4Q&#10;DvNkNDIAbh9G42mKB9mfWfVnmk39XMBVEtw+LbNDQ6+rMMylqD/h6rg0WjFFGwbdy4hpGR6ea3dP&#10;4PJh/PLSkgG0W6rfNB9bZoQbqxqvvdp9orL1rq2BjW9FCEG6OPBwR2s4G3G50SIvrfvf2tXbG3Bg&#10;oO4hcGEKAzgE7eFC+jfAwmgyjM2pucshGc1xUzjfCncL2zhYMPYIhsItmgEUzKt15hfGRNOoUvPP&#10;kJbXFXzshwGJyZYko0k6S+1ij5D/uk9ekCSGH82shx8h/wx/6aR7yad19JliclJHeh8de0xuD6c1&#10;DXuazrBVn9zb6bQOXP2dxc7QsU9+0lb7x/d42l/z3f7xTYazdDI/7bp9nhESufn8IU8cl2QX6bRw&#10;eQBdsF3jox8jADOyXXfTtUKZfLIPBUg6wyNC3UELuAx0nGBG0PaZw513HjOisc9s0QebOY8ZNu8z&#10;D//SshE/feYAp1azW4G3nUmwTNFT2aJH4/JD0hURFD0roxD3FtXG5GFIcEsHLCUFxh4ozXyN6/tK&#10;WEp9kNFD5+1s1fSpOmlYcDibQBF+WyuvTxn0urMMdOHX0TvvtpZwTutNGKjCr6MGhhxZAauE4k6J&#10;sYTN2DqTGEv2Lqa9PPILiaATtUf5mHHmjxnnY8Z5rBKdAn7vZJx4iSgyKS9q1vtWoqNpmhzpRyCi&#10;Q8oZyswzK9FVVbahEDVj34UBnB70YI70qlx/54VgmxrVomtYSV5RjW6ZKspWAZYXvF7xDOD8OvNp&#10;qdKSawZICsUi8wVyN4Hd9JflgGYPew5QypTMdxAKUh5L4McS+F9eAt+2AR+sHEZ658DpyrQ5fxI7&#10;kkwPy2Gid5gwTQCPWV/olyXxMJ2kY5uDzMeJTYTQyfFN0NFwloyRoJgCeTgdp7OxD9N7glXX3jKh&#10;bVK6yRDiDZJ0Mz7qQzfJZd1ntMHO6DYd73GdwfjQPa7stwCHPkO52+PSu9XOn+w/3u7yva8j7S4/&#10;839pd9lYxz8dNhv3/8qYv1L6z/aobv87uvgTAAD//wMAUEsDBAoAAAAAAAAAIQCiPdYt8BoAAPAa&#10;AAAUAAAAZHJzL21lZGlhL2ltYWdlMS5wbmeJUE5HDQoaCgAAAA1JSERSAAAB5AAAAVAIBgAAAG71&#10;DZoAAAAJcEhZcwAALiMAAC4jAXilP3YAAAAZdEVYdFNvZnR3YXJlAEFkb2JlIEltYWdlUmVhZHlx&#10;yWU8AAAafUlEQVR42uzd/bNdVX0H4BWSqLzaEbQFsVAFStsxVkFKfaG8iCKiTBWojIyMTn/tX6P+&#10;oKWlo2VUZqxTX8aqQ3WgBQZFbWITmiGYEEnIldSESBpvCHR9OfuYG7g597zsfc7eaz/PzDIzCvdl&#10;72s+d639WWtvePHFF/8upbQ5j7PS4j2bx9HUDgfzeL6Bj7sxj/+d8/dyRuqW9Xmclrpn57p16/Yn&#10;gCmsy4H8YvxFksc/53FfHme6LI06JY9T8/hFQ4HPYm3PoXzIZQCmDeSV7s3ja3ns7+gspSsilPfl&#10;8RuXoijH8tiaQ3nZpQBmDeShn+XxL9Ws+WyXqhHxC8/TQrk4h6uZ8jGXAqgjkIcO5HF3HvdXv/1T&#10;/0w5np3/yqUoyoEcyDtcBqDOQF7p22mwnP1kspxdp1fnEUucT7kURVnKobzbZQCaCOShnXl8Pg3a&#10;2etdxlpE2WtDdW0ph+Y10GggD8Vy9vfy+HIeR9JgSw+zhbIGdnm25VA+7DIATQbySv+Zx1fz2Jos&#10;Z89KA7ss0b3YouQFzCuQh3bm8a08vpHHa1ziqWlgl0XzGph7IK90bxXM8QzNcvZ0M2UN7HLsz4G8&#10;02UAFhHIQ8M9zbF16iyXfSIa2GXZm0N5j8sALCqQh6IENjyi09Ld+DSwy6J5DSw8kFeKdnbsaY7D&#10;E5TAxgtlDewyxC+j2zWvgbYE8u9mC3n8Yx6PJnuax6GBXYZ4DLFVyQtoUyAPxXL2D/L4YrKcvZZY&#10;UXimumZ01+EcyNtcBqBtgbxS7GmO58z3J8vZJ/Pqapasgd1tmtdAqwN5KP6i+m4abJ2ynL16KB/N&#10;45cuRaftzqG85DKAQH6xI19r7Gl+KI/Hkj3NKw0b2BHKyl7dtSOHskcQIJA75b/T4IjOB5Pl7JVO&#10;TxrYXaZ5DQK5c4E8FLOJ4RGdR9zKlzhus9scrwkCufO+VwVz7Gnu+3K2Bna3HcqBvN1lAIHcdTvT&#10;4LCRB/J4ocf3VQO72zSvQSAXI2aH/5HHP6T+7mnWwO74L5eO1wSBXJpH0mBPc4y+lcA0sLstnicf&#10;chlAIBc346hCOd461bc9zRrY3RSrO3G85rJLAQK5VF9Pg1PAdvToe9bA7ibNaxDIvRB7mr+W+nNE&#10;pwZ2Nx3IgbzDZQCB3Iu/8NLxIzpLf2angd1NSzmUd7sMIJD7JPY0xxGdD6dy9zRrYHeT5jUI5F56&#10;Ko+vVOFcYqkmGtivyuPJpOzVJdscrwkCua+Ge5pjOfvpAr8/DexuiXLXFiUvEMh9F3uaowAW26dK&#10;Ws4+I489SQO7KzSvQSBT2VmFcoTzrwv5nqKBvb+g76d0jtcEgczLfKsK5xK2pWhgd8veHMp7XAYQ&#10;yJwo3tATe5ofTd0ugcVS/LpqFYD207wGgcxJHEjHj+js6p5mDezuiOfI2zWvQSAz2g/S4Dnzox39&#10;+jWwuyFWZLYqeYFAZm2xp3l4RGfXlrM1sLvhcA7kbS4DCGTGE8vZcQLYN/Po0jGIGtjdoHkNApkp&#10;xJ7mOAXs31I39jRrYHfD7hzKSy4DCGQm91QVyhHObf+LVAO7G3bkUPZGLxDIzCD2NMdz5sda/DVq&#10;YLef5jUIZGoSe5rj7OxoZz/X0q9RA7vdHK8JApkaDfc0Rzi3sVClgd1uh3Igb3cZQCBTr5+n4yeB&#10;tYmyV7tpXoNApiFLVTDHzLkte5ojlI/ksdftaSXHa4JApmHDIzrbsKc5yl4bkgZ2W8Xz5EMuAwhk&#10;mvXTdPw9zYsO5Zgt70rKXm0T5a44XnPZpQCBTPOikT08onORe5pPr2btR9ySVtG8BoHMAsRhIw/k&#10;sWVBnz+O23w6aWC3zYEcyDtcBhDIzF/MlL+cBmdoz3tPswZ2S38mcijvdhlAILMYz1Wz5u+k+S5n&#10;a2C3k+Y1CGRaIPY0f6OaNc+DBnY7bXO8Jghk2mGpCub7UvPL2RrY7RPlri1KXiCQaZfhEZ2/aPjz&#10;aGC3i+Y1CGRa6udVODe5p1kDu10crwkCmRZ7Lh1fzm6iBKaB3S57cyjvcRlAINNuUf76Zqp/T7MG&#10;drtoXoNApiOa2NOsgd0e8Rx5u+Y1CGS647kqlL+c6lnOjlCOslecIKWBvVhx1vVWJS8QyHRPnXua&#10;T81jX1L2WrTDOZC3uQwgkOmmmCkPt07Nspytgd0OmtcgkCnArHuaY6b8bNLAXrTdOZSXXAYQyHTf&#10;L9LxrVOTigZ2PM98ymVcqB05lA+4DCCQKcO0e5o1sBdP8xoEMoWadE9zhPKp1WxbA3sxHK8JApmC&#10;TbqnWQN7sQ7lQN7uMoBAplyT7GnWwF4szWsQyPTEOHuaNbAXy/GaIJDpkbX2NGtgL1Y8Tz7kMoBA&#10;pl8imP89vbIEpoG9OFHuiuM1l10KEMj0z2p7mjWwF0fzGgQyPfdcOr6cPSyBaWAvxoEcyDtcBhDI&#10;sHJPczSwn4mQcFnmaimH8m6XAQQypGqmHDPmB/PYmzSw503zGgQynCCWs3+ax915/JfLMVfbHK8J&#10;AhlW82gVzA+7FHMR5a4tSl4gkGE1R9PgGfP30+A58xGXpFGa1yCQYWQob87jfyIs8nggj4MuS2Mc&#10;rwlT2uASULiNeVxW/fmaPDbl8WQej1QBTb3Ozr/jL+dQ3uNSgBkynMyuNHi2PHSwCmbL2fXTvAaB&#10;DCPFXuWH0mApe+hIspxdt3iOvF3zGgQyjHKwCuXVwsJydn3irOutSl4gkGGUmCHfP2JGbDm7Hodz&#10;IG9zGUAgw1qhHA3sXSP+GcvZs9O8BoEMY4lQfnyMf85y9vR251BechlAIMNaXt7AHuVgNWPenixn&#10;T2JHDmUv/wCBDGtarYE9SoTxlmrWbDl7bZrXIJBhbBGs908QykMxW/5RGv08GsdrgkCGCazVwF4r&#10;0C1nj3YoB7Ln8CCQYexQjmfK0x4BaTl7NM1rEMgwkQjlWZehLWevzvGaIJBhIpM0sEexnL3KLys5&#10;lA+5DCCQYVx7qlA+WsPHspx9XJS74njNZT9iCGSBDJPMcKdpYI+cISbL2ZrXIJBhYrM0sNcK+1jO&#10;3tzT63ogB/IOP14IZGDSUJ6lgT3KkWrGvDn1bzl7KYfybj9eCGRgUnU0sEeJUN6S+rWcrXmNQAam&#10;UlcDe5R9K2bNfbDN8ZoIZGAadTawR+nLcnaUu7YoeSGQgWk00cAepfTlbM1rBDIwtaYa2KOUvJzt&#10;eE0EMjBTKDfVwB6l1OXsvTmU9/ixQiAD02q6gT1KacvZmtcIZGAmj6fFLiWXspwdz5G3a14jkIFZ&#10;7KoC8egCv4aD1dcQ4dzVl1rEWddblbwQyMCsgTjPBvYow2De18HreDgH8jY/TghkYKYwyeOh1J7C&#10;1ZNVOHdtOVvzGoEMzCxmyA/n8auWzd67tpy9O4fykh8nBDIwq0U2sEfp0nL2jhzKB/woIZCBWS26&#10;gT1KF5azNa8RyEBt2tDAHqXty9mO10QgA7WGXlsa2KO0dTn7UA7k7X6MEMhAXTO9NjWwR2njcrbm&#10;NQIZqE0bG9hrzewfSYMjOtuwnO14TQQyUKu2NrBPJsI4lowfaMEMP54nH/IjhEAG6tLmBvYoT1az&#10;5kU9041yVxyvuexHCIEM1KXtDexRFrmcrXmNQAYaCbYuNLBPZlHL2QdyIO/w44NABuoO5R+nbjSw&#10;R5n3cvZSDuXdfnwQyECdjlYz5YMFfC/zXM7WvEYgA43oWgN7lHktZ29zvCYCGWgkYKpRkiaXs6Pc&#10;tUXJC4EMNGFXNVsuzcFqxrw91bucrXmNQAYaDa8uN7BHiTDeUs2a61rOdrwmAhloNJRLaGCPErPl&#10;H6V6np3vzaG8x48NAhloQkkN7LV++ahjOVvzGoEMNKqkBvYosy5nx3Pk7ZrXCGSgSSU2sEeZdjlb&#10;8xqBDDSu1Ab2KNMsZx/OgbzNjwsCGWg6oEptYI8y6XK25jUCGZhLKJfewB5l3OXs3TmUl/y4IJCB&#10;JvWlgb3WLyaxnD3q/dI7cigf8OOCQAaa1pcG9ihHqhnz5lV+QdG8RiADcxNB9LjL8LtrseVlv6Qs&#10;57FV8xqBDMxDHxvYo+xbMWsOh3Igb3dZEMjAPDyTx0Opfw3sUVYuZz+heY1ABublYBXKnpm+UoTy&#10;13Mob3YpEMjAPGhgj/aZNHjOfMBzZQQyMI9QjpngLpfiFZ7L4+48fp1HvIxiXw7mZZcFgQw0SQN7&#10;dfGqxi+lwbaoEHuV99uzjEAGmqSBvcrfj3n8LI9vv+y/j5nyviqcLWcjkIHaaWC/0vo87svjwZP8&#10;77GcveRQEQQyUDcN7FeKvyO/mscTI/6Zw1Uw73e5EMhAXTSwV/m7Mg2a18+u8c/FEna8rOIZJTAE&#10;MlBXKGtgnyia13dVf47jQDVrPuTSIZCBWWlgnzhL3pnHV9Lx5vU4lMAQyEAtNLBPDOWH06DoNalj&#10;K2bNntEjkIGpaGAfF83r2Ar1kxk+xqFqxqwEhkAGJqaBfaJYun5ixo8Ry9kRykpgCGRgIhrYx/02&#10;j79Pazevx7W/mjUrgQlkgLFDOZ4p73EpXlotiO1QdZa1lqtr68UWAhlgLBHKfd8WNWxe39PAxx6W&#10;wPZYzhbIAGvRwE7plDR4tn5fg58jlrGXvNiibBtcAmAGF+SxsQrlvjawX8jjXXnszWNrQ5/jzBh5&#10;/jQsge2znG2GDLCaKHndn2yLuifNbxlfCUwgA6xKAzul3+TxT6m+5vU4vNhCIAOsGsp9b2D/Oo8v&#10;pHqb1+M4lo4vZyuBCWSAl/S5gR3N6x1pcHDIokT5a78SmEAGSKnfDew4XvOHeTyw4K/Diy0EMsBL&#10;9qT+NrBjF8u9eTzWkq8nlrO92EIgAz3W9wZ2vEN5qUVfjxdbCGSgx/rcwH4uj7vTfJvX4zhW/aLg&#10;xRYCGehhKPe1gR2Hhnwxzb95Pa7he5rtaRbIQI/0sYEdzes4xevrLf86lcAEMtAzfWxgR/M6zrt+&#10;sANfqxdbLICzrIFFuKD6c3PqT9krQu76PJ7O44kO/PJwdow8Z1MCM0MGeqCPDexYvo53KD/bsa97&#10;+GILJTCBDBQq9sU+lPrVwI7m9V3Vn13kxRYCGShUzJAfzuNXPZol70yD4zW7XJ6KmXK05g8ogQlk&#10;oCx9amBHKP8kj+8U8L14sYVABgr0eBqUvfogylPfr1YHShHL2EtebDE5LWugbS7KY2PqRwM7ZpbX&#10;psGJWU8U8j2dGSPP9ZZXzJotZ5shAx3WpwZ2/D38udS95vW4lMAEMtBxfWpgx/f6mdTtktc43+OS&#10;Pc0CGeimvjSwh83re3pwT5XABDLQYX1oYJ9SrQjc16P7GuWv/UpgAhnolj40sKN5/c08ftaze9v7&#10;F1sIZKBrdqV+NLDvSf17K1YYvtginjUfFsgA7daHBnbMGL+Qym1ej6NXL7YQyEBX9aGBHWddfzaV&#10;3bwed9Yce7WLfrHFKf4/DXTUaXlclcdrC/4ez8jjVrf6pefq5+bx1jyHfEseZ5ohA7RTyQ3sCKMf&#10;5vGA23yC4l5sIZCBUmyrRonimON783jMbX6FYQlsT9eXswUyUJJd1Wy5VF/M45du80l1ugQmkIHS&#10;lNzAjpLX3anfzetxDF9s0akSmEAGSg3lH6cyG9gRNHclzetJrlcnXmwhkIFSHa1myqWFcpx5HSeW&#10;fdUtnshLL7ZILS6BCWSgdCU2sKN5HeddP+j2Tqy1L7YQyEAflNjA3pjHl/J4wu2dWixjL7XlxRYC&#10;GeiLEhvYsXz9+TyecXtnsrxi1ryw5WyBDPRJiQ3saF7fVf3J7PanBb3YQiADfQzlkhrYMUuOE6ti&#10;j7LmdX0OV8E8tz3NAhnoo9Ia2BHKP8/jX93a2s2tBCaQgT4rqYEdzevv5/Gw29qY4XuaG9nTLJCB&#10;viutgf2VpHndtJgp70uDA0dqe0wgkAHKamDH3+mfS47XnIdjK2bNM5fABDLAQGwdeiiV0cCOcIjt&#10;UP/nts7NzC+2EMgAxx2sQvlwx7+PKHntzOMet3Qhs+Y4onPiF1sIZIATldLAPiUNluG/45YuzEQv&#10;thDIAKuH8ubU/QZ2NK+/m8cjbulCxUw59oqPfLGFQAY4uQjlxwv4Pu5J5b1go4uGJbA9qy1nC2SA&#10;0UpoYMdf/l9Imtdt8ooSmEAGWFsJDew46/qzyfGabfxl6aWTwE5xLQDWdE4eV+VxWoe/hzPyuNWt&#10;bJ1X5XFuHm8RyADjeW0e11V/dlGshl5cfQ+0kEAGGN/GaqZ8QUe//liufncem9xKgQxQQihflsdF&#10;Hf36n8/jpjzOdysFMkAJNlXB3FW353GW2yiQAUoQS9dXVbPmLs70I5TXu40CGaAEXW5gx9d+i1so&#10;kAFK0dUGdjSvL8njXW6hQAYoRVcb2NG8vj6PS91CgQxQUihf1sFQjhPIPpbHeW6hQAYoyWWpew3s&#10;WL6Ok7xOd/sEMkBJYpZ8ZepWAzuO17wtaV4LZIDCxBJwl7ZFvVh9zTe5dQIZoDTRvL4hdaeBHaG8&#10;qZrdI5ABijJsYHelNHWs+iXizW6dQAYoMZRj1tmVBna8p/dv0uDwEAQyQHG61MBel8cdeZzqtglk&#10;gBJ1qYEd26A+7pYJZIBSdaWBHSWvN+bxQbdMIAOUqisN7BfyuDyPK9wygQxQqq40sKN5/b7UvWNB&#10;BTIAE4VyVxrYn8jjLLdMIAOUrCsN7E8lzWuBDFC4LjSw48zrm90qgQxQurY3sKN5fXHSvBbIAD0Q&#10;zetrU3sb2FHyemcanHuNQAYo2unVTPnsln59z6fBm6HOd6sEMkDpYtn6r1K7G9i3J81rgQzQE9G+&#10;fmuLf2m4M4/1bpNABuiDKFK9I7Wz7BUz5FvcIoEM0BcXpnY2sKN5fUke17hFAhmgL9rawD5W/bJw&#10;qVskkAH6oq0N7KN5fCy1/2xugQxAbdrawI7l61urXxoQyAC90cYGdhyveUfSvBbIAD3TtgZ2zJLP&#10;yeOjbo1ABuibC9PgufKGFoVyFLyudGsEMkDfRPP6utSeBnY0r29ImtcCGaCHhg3s17Xk61nO46/T&#10;YAkbgQzQK/Es+eo8/rAlX8+6NCh5nerWCGSAPro8jz9u0cz9426JQAboqz/L4+1pULJapPj8b8zj&#10;ZrdEIAP01R/l8b60+Ab2C3lsyuMKt0QgA/RVNK/fkxbfwI7m9Y2p3e94FsgANCqa19HAPmPBX0c0&#10;rz+RNK8FMkCPRQP7/akdDewIZc1rgQzQa21oYMdMXclLIAP03qIb2PF54xzuDwpkAPpu0Q3sKHm9&#10;s5qxC2QAem3RDezn8/hAHucLZAD6btEN7Fi+vjOPswQyAH03bGAvaqY6DOX1AhkABidpLaqBHTPk&#10;WwQyAAxEA/vP0/wb2PH5LsnjGoEMAANvToMG9ryXkKN5Hc+zNwlkABiI5vV70/xP1Dqax0fyOE8g&#10;A8BANLCvS/NvYMfboeJ4zdMFMgAMvCqPq9P8G9jxeT+dCm9eC2QAJg3HaGBfOMfPGSWvaF5/VCAD&#10;wInekebbwI7Pc2keVwpkADhRNLCj7DWvpeRoXt9QBbNABoAV3pDm28BeToOl6+Ka1wIZgFktooF9&#10;W5r/NiyBDEDrzbuBHdugPimQAWD1UJ5XAztKXq/P41aBDACrm1cDOw4NubT6JUAgA8Aq5tXAjub1&#10;jXlcIJABYHXDBvZrGv480by+I49zBDIArC4a2PG2qKYb2LE8Hmded7Z5LZABaNqwgf3Ghj9PhH5n&#10;S14CGYB5hfJfpEEDu6myV3zceJZ8s0AGgNGigf32BkM5Sl5vy+NygQwAo0UDO7YqNdXAfj6PD6T5&#10;vyZSIAPQOW9Kgwb2uoY+fszA70yD1zYKZAAYIRrYH0rNNbCHodyJ5rVABmCRhg3s1zf08WOG/BGB&#10;DADjhXIsX5+X6i97xce7JA2eKQtkABjDlamZBvax6mO3unktkAFok6Ya2EfzuKGahQtkABhDUw3s&#10;eDtUHK95ukAGgPE01cCO59WfTs2/hUogA1CMJhrY8Xw6mtcfFcgAMFkox/L1uam+sld8nEvzuEog&#10;A8Bk/jLV28CO5vW1eWwSyAAwmWhgx9alup7/LudxU2pJ81ogA9Al8XrF99b8Me9ILTheUyAD0DWv&#10;q2a2dTWwN+bxSYEMAJMbNrDPrOFjxXPpaHLfKpABYLpQvj7V08COQ0OieX2FQAaA6UQD+09rCOVo&#10;Xt+Yx8UCGQCm8ydpsIVp1gZ2NK9vSwtoXgtkAEoRM9s6Gtgx047nyXNtXgtkAEoSDex4rjxrA/uM&#10;NOeSl0AGoDTRvL46zdbAjlly7Hm+WSADwPTqaGBHyettaXA6mEAGgBnM2sB+Po8P53G+QAaA2cza&#10;wP5tHnfmcY5ABoDZDBvY086U49+7PTXYvBbIAPRFNLDfn8dpU/77Z+Vxi0AGgNlF8/raNF0DO2bJ&#10;F+bxAYEMALMbNrB/P02+hB3N6ytTA81rgQxAX707DRrYL0z47x3N44ZU8/GaAhmAPosGduw1fn7C&#10;fy9C/FN5nC6QAaAe0cB+X5qugf3pVFPzWiADwKCBfXWarIEdAR7N65sEMgDU5+w0aGC/esJQvrSa&#10;YQtkAKhJNLA/lCZrYEfz+j1pcBqYQAaAGkUD+6I0fgN7OQ2WrqduXgtkAFjd29LkDew70pQlL4EM&#10;ACc3aQN7Yx5/K5ABoH6TNLAjuF+bx60CGQDqN0kDO547R/P6PQIZAOo3bGC/Ia29hB3N61jqvlgg&#10;A0AzYuYbDey1yl7RvL4tjdm8FsgAMLloX799jFCOmXQ8T16zeS2QAWA6sRx9XVp7+fqMNNgOJZAB&#10;oCFR9rp6jRlwBPYfpDWa1wIZAGYP5Zgpj2pgR8krXvV4uUAGgOZEA/v6NLqBHc+bP5zHWwQyADQb&#10;ytHAflM6ednrt3l8PI9zBDIANOuKNLqBHTPo29PLnjsLZACoXzSw35tOvnx9Vh63CGQAaN65adDA&#10;Xn+SWfKFafBMWSADQMOigf3BtHoDO5rX70hV81ogA0CzRjWwj+bxkTzOE8gAMJ9QPlkD+0geNwhk&#10;AJifYQP76Mv++2WBDADzFQ3sq9LLlq8FMgDM37CBfYpABoDFigb2jWnQwH5xQ/6Pa1wTAFiY38vj&#10;ov8XYADlZMm4NvDW6wAAAABJRU5ErkJgglBLAwQUAAYACAAAACEA3tCZVN0AAAAFAQAADwAAAGRy&#10;cy9kb3ducmV2LnhtbEyPQUvDQBCF70L/wzIFb3bTilHSbEoRquihYlvwus1Ok7TZ2bC7aaO/3tGL&#10;XgYe7/Hme/lisK04ow+NIwXTSQICqXSmoUrBbru6eQARoiajW0eo4BMDLIrRVa4z4y70judNrASX&#10;UMi0gjrGLpMylDVaHSauQ2Lv4LzVkaWvpPH6wuW2lbMkSaXVDfGHWnf4WGN52vRWwcfz8vVpvT2+&#10;fO1Su+rfzPou8b1S1+NhOQcRcYh/YfjBZ3QomGnvejJBtAp4SPy97M3Se56x51A6vQVZ5PI/ffEN&#10;AAD//wMAUEsDBBQABgAIAAAAIQCqJg6+vAAAACEBAAAZAAAAZHJzL19yZWxzL2Uyb0RvYy54bWwu&#10;cmVsc4SPQWrDMBBF94XcQcw+lp1FKMWyN6HgbUgOMEhjWcQaCUkt9e0jyCaBQJfzP/89ph///Cp+&#10;KWUXWEHXtCCIdTCOrYLr5Xv/CSIXZINrYFKwUYZx2H30Z1qx1FFeXMyiUjgrWEqJX1JmvZDH3IRI&#10;XJs5JI+lnsnKiPqGluShbY8yPTNgeGGKyShIk+lAXLZYzf+zwzw7TaegfzxxeaOQzld3BWKyVBR4&#10;Mg4fYddEtiCHXr48NtwBAAD//wMAUEsBAi0AFAAGAAgAAAAhALGCZ7YKAQAAEwIAABMAAAAAAAAA&#10;AAAAAAAAAAAAAFtDb250ZW50X1R5cGVzXS54bWxQSwECLQAUAAYACAAAACEAOP0h/9YAAACUAQAA&#10;CwAAAAAAAAAAAAAAAAA7AQAAX3JlbHMvLnJlbHNQSwECLQAUAAYACAAAACEAVRRdAoYFAACDGgAA&#10;DgAAAAAAAAAAAAAAAAA6AgAAZHJzL2Uyb0RvYy54bWxQSwECLQAKAAAAAAAAACEAoj3WLfAaAADw&#10;GgAAFAAAAAAAAAAAAAAAAADsBwAAZHJzL21lZGlhL2ltYWdlMS5wbmdQSwECLQAUAAYACAAAACEA&#10;3tCZVN0AAAAFAQAADwAAAAAAAAAAAAAAAAAOIwAAZHJzL2Rvd25yZXYueG1sUEsBAi0AFAAGAAgA&#10;AAAhAKomDr68AAAAIQEAABkAAAAAAAAAAAAAAAAAGCQAAGRycy9fcmVscy9lMm9Eb2MueG1sLnJl&#10;bHNQSwUGAAAAAAYABgB8AQAACyUAAAAA&#10;">
          <v:group id="Group 168" o:spid="_x0000_s1030" style="position:absolute;width:17007;height:10241" coordsize="17007,10241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obXP6xgAAANwAAAAPAAAAZHJzL2Rvd25yZXYueG1sRI9Pa8JA&#10;EMXvBb/DMoK3uklLRVI3IlKLBylUC6W3ITv5g9nZkF2T+O07h0JvM7w37/1ms51cqwbqQ+PZQLpM&#10;QBEX3jZcGfi6HB7XoEJEtth6JgN3CrDNZw8bzKwf+ZOGc6yUhHDI0EAdY5dpHYqaHIal74hFK33v&#10;MMraV9r2OEq4a/VTkqy0w4alocaO9jUV1/PNGXgfcdw9p2/D6Vru7z+Xl4/vU0rGLObT7hVUpCn+&#10;m/+uj1bwV0Irz8gEOv8FAAD//wMAUEsBAi0AFAAGAAgAAAAhANvh9svuAAAAhQEAABMAAAAAAAAA&#10;AAAAAAAAAAAAAFtDb250ZW50X1R5cGVzXS54bWxQSwECLQAUAAYACAAAACEAWvQsW78AAAAVAQAA&#10;CwAAAAAAAAAAAAAAAAAfAQAAX3JlbHMvLnJlbHNQSwECLQAUAAYACAAAACEAaG1z+sYAAADcAAAA&#10;DwAAAAAAAAAAAAAAAAAHAgAAZHJzL2Rvd25yZXYueG1sUEsFBgAAAAADAAMAtwAAAPoCAAAAAA==&#10;">
            <v:rect id="Rectangle 169" o:spid="_x0000_s1031" style="position:absolute;width:17007;height:10241;visibility:visibl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tU+kQwQAAANwAAAAPAAAAZHJzL2Rvd25yZXYueG1sRE9Li8Iw&#10;EL4v+B/CCN7WVA9dW40issu6Rx8I3oZmbIvNpCRZW/+9EQRv8/E9Z7HqTSNu5HxtWcFknIAgLqyu&#10;uVRwPPx8zkD4gKyxsUwK7uRhtRx8LDDXtuMd3fahFDGEfY4KqhDaXEpfVGTQj21LHLmLdQZDhK6U&#10;2mEXw00jp0mSSoM1x4YKW9pUVFz3/0ZBlk7/3O70e+4u9+58Lb9wm32jUqNhv56DCNSHt/jl3uo4&#10;P83g+Uy8QC4fAAAA//8DAFBLAQItABQABgAIAAAAIQDb4fbL7gAAAIUBAAATAAAAAAAAAAAAAAAA&#10;AAAAAABbQ29udGVudF9UeXBlc10ueG1sUEsBAi0AFAAGAAgAAAAhAFr0LFu/AAAAFQEAAAsAAAAA&#10;AAAAAAAAAAAAHwEAAF9yZWxzLy5yZWxzUEsBAi0AFAAGAAgAAAAhAO1T6RDBAAAA3AAAAA8AAAAA&#10;AAAAAAAAAAAABwIAAGRycy9kb3ducmV2LnhtbFBLBQYAAAAAAwADALcAAAD1AgAAAAA=&#10;" fillcolor="white [3212]" stroked="f" strokeweight="2pt">
              <v:fill opacity="0"/>
            </v:rect>
            <v:shape id="Rectangle 12" o:spid="_x0000_s1032" style="position:absolute;width:14630;height:10149;visibility:visible;mso-wrap-style:square;v-text-anchor:middle" coordsize="1462822,1014481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Db/pKxAAAANwAAAAPAAAAZHJzL2Rvd25yZXYueG1sRI/NbsJA&#10;DITvlXiHlZG4lU0RaiFlQQhExQmJnwewsiZJm/VGu0sS3r4+VOrN1oxnPq82g2tURyHWng28TTNQ&#10;xIW3NZcGbtfD6wJUTMgWG89k4EkRNuvRywpz63s+U3dJpZIQjjkaqFJqc61jUZHDOPUtsWh3Hxwm&#10;WUOpbcBewl2jZ1n2rh3WLA0VtrSrqPi5PJwBvVx2/cE389upf36FwR+/93ZuzGQ8bD9BJRrSv/nv&#10;+mgF/0Pw5RmZQK9/AQAA//8DAFBLAQItABQABgAIAAAAIQDb4fbL7gAAAIUBAAATAAAAAAAAAAAA&#10;AAAAAAAAAABbQ29udGVudF9UeXBlc10ueG1sUEsBAi0AFAAGAAgAAAAhAFr0LFu/AAAAFQEAAAsA&#10;AAAAAAAAAAAAAAAAHwEAAF9yZWxzLy5yZWxzUEsBAi0AFAAGAAgAAAAhAMNv+krEAAAA3AAAAA8A&#10;AAAAAAAAAAAAAAAABwIAAGRycy9kb3ducmV2LnhtbFBLBQYAAAAAAwADALcAAAD4AgAAAAA=&#10;" path="m,l1462822,r,1014481l638269,407899,,xe" fillcolor="#4f81bd [3204]" stroked="f" strokeweight="2pt">
              <v:path arrowok="t" o:connecttype="custom" o:connectlocs="0,0;1463040,0;1463040,1014984;638364,408101;0,0" o:connectangles="0,0,0,0,0"/>
            </v:shape>
            <v:rect id="Rectangle 171" o:spid="_x0000_s1033" style="position:absolute;width:14721;height:10241;visibility:visibl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s/7CwgAAANwAAAAPAAAAZHJzL2Rvd25yZXYueG1sRE9Li8Iw&#10;EL4L/ocwwt401eoqXaMsyyrefCLubWjGtthMShO1/nsjCHubj+8503ljSnGj2hWWFfR7EQji1OqC&#10;MwWH/aI7AeE8ssbSMil4kIP5rN2aYqLtnbd02/lMhBB2CSrIva8SKV2ak0HXsxVx4M62NugDrDOp&#10;a7yHcFPKQRR9SoMFh4YcK/rJKb3srkZBPM62g81ydFyeor/jZf0bn4dNrNRHp/n+AuGp8f/it3ul&#10;w/xxH17PhAvk7AkAAP//AwBQSwECLQAUAAYACAAAACEA2+H2y+4AAACFAQAAEwAAAAAAAAAAAAAA&#10;AAAAAAAAW0NvbnRlbnRfVHlwZXNdLnhtbFBLAQItABQABgAIAAAAIQBa9CxbvwAAABUBAAALAAAA&#10;AAAAAAAAAAAAAB8BAABfcmVscy8ucmVsc1BLAQItABQABgAIAAAAIQBJs/7CwgAAANwAAAAPAAAA&#10;AAAAAAAAAAAAAAcCAABkcnMvZG93bnJldi54bWxQSwUGAAAAAAMAAwC3AAAA9gIAAAAA&#10;" strokecolor="white [3212]" strokeweight="2pt">
              <v:fill r:id="rId1" o:title="" recolor="t" rotate="t" type="frame"/>
            </v:rect>
          </v:group>
          <v:shapetype id="_x0000_t202" coordsize="21600,21600" o:spt="202" path="m,l,21600r21600,l21600,xe">
            <v:stroke joinstyle="miter"/>
            <v:path gradientshapeok="t" o:connecttype="rect"/>
          </v:shapetype>
          <v:shape id="Text Box 172" o:spid="_x0000_s1034" type="#_x0000_t202" style="position:absolute;left:10326;top:95;width:4381;height:3752;visibility:visibl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F/0gwwAAANwAAAAPAAAAZHJzL2Rvd25yZXYueG1sRE9Na8JA&#10;EL0L/Q/LFHqrm6qYkrpKCFq9KGgFr0N2mgSzs2l2NfHfu0LB2zze58wWvanFlVpXWVbwMYxAEOdW&#10;V1woOP6s3j9BOI+ssbZMCm7kYDF/Gcww0bbjPV0PvhAhhF2CCkrvm0RKl5dk0A1tQxy4X9sa9AG2&#10;hdQtdiHc1HIURVNpsOLQUGJDWUn5+XAxCrLJ8m+1/t6ml7jr7Fhm0e6UnpV6e+3TLxCeev8U/7s3&#10;OsyPR/B4Jlwg53cAAAD//wMAUEsBAi0AFAAGAAgAAAAhANvh9svuAAAAhQEAABMAAAAAAAAAAAAA&#10;AAAAAAAAAFtDb250ZW50X1R5cGVzXS54bWxQSwECLQAUAAYACAAAACEAWvQsW78AAAAVAQAACwAA&#10;AAAAAAAAAAAAAAAfAQAAX3JlbHMvLnJlbHNQSwECLQAUAAYACAAAACEAXBf9IMMAAADcAAAADwAA&#10;AAAAAAAAAAAAAAAHAgAAZHJzL2Rvd25yZXYueG1sUEsFBgAAAAADAAMAtwAAAPcCAAAAAA==&#10;" filled="f" stroked="f" strokeweight=".5pt">
            <v:textbox style="mso-next-textbox:#Text Box 172" inset=",7.2pt,,7.2pt">
              <w:txbxContent>
                <w:p w14:paraId="7D070F58" w14:textId="77777777" w:rsidR="000E1099" w:rsidRDefault="007672B8">
                  <w:pPr>
                    <w:pStyle w:val="Header"/>
                    <w:tabs>
                      <w:tab w:val="clear" w:pos="4680"/>
                      <w:tab w:val="clear" w:pos="9360"/>
                    </w:tabs>
                    <w:rPr>
                      <w:color w:val="FFFFFF" w:themeColor="background1"/>
                      <w:sz w:val="24"/>
                      <w:szCs w:val="24"/>
                    </w:rPr>
                  </w:pPr>
                  <w:r>
                    <w:rPr>
                      <w:color w:val="FFFFFF" w:themeColor="background1"/>
                      <w:sz w:val="24"/>
                      <w:szCs w:val="24"/>
                    </w:rPr>
                    <w:fldChar w:fldCharType="begin"/>
                  </w:r>
                  <w:r w:rsidR="000E1099">
                    <w:rPr>
                      <w:color w:val="FFFFFF" w:themeColor="background1"/>
                      <w:sz w:val="24"/>
                      <w:szCs w:val="24"/>
                    </w:rPr>
                    <w:instrText xml:space="preserve"> PAGE   \* MERGEFORMAT </w:instrText>
                  </w:r>
                  <w:r>
                    <w:rPr>
                      <w:color w:val="FFFFFF" w:themeColor="background1"/>
                      <w:sz w:val="24"/>
                      <w:szCs w:val="24"/>
                    </w:rPr>
                    <w:fldChar w:fldCharType="separate"/>
                  </w:r>
                  <w:r w:rsidR="00D81C10">
                    <w:rPr>
                      <w:noProof/>
                      <w:color w:val="FFFFFF" w:themeColor="background1"/>
                      <w:sz w:val="24"/>
                      <w:szCs w:val="24"/>
                    </w:rPr>
                    <w:t>5</w:t>
                  </w:r>
                  <w:r>
                    <w:rPr>
                      <w:noProof/>
                      <w:color w:val="FFFFFF" w:themeColor="background1"/>
                      <w:sz w:val="24"/>
                      <w:szCs w:val="24"/>
                    </w:rPr>
                    <w:fldChar w:fldCharType="end"/>
                  </w:r>
                </w:p>
              </w:txbxContent>
            </v:textbox>
          </v:shape>
          <w10:wrap anchorx="page" anchory="page"/>
        </v:group>
      </w:pict>
    </w:r>
    <w:proofErr w:type="spellStart"/>
    <w:r w:rsidR="000E1099" w:rsidRPr="008517B4">
      <w:rPr>
        <w:rFonts w:ascii="Times New Roman" w:hAnsi="Times New Roman" w:cs="Times New Roman"/>
        <w:i/>
      </w:rPr>
      <w:t>Raporti</w:t>
    </w:r>
    <w:proofErr w:type="spellEnd"/>
    <w:r w:rsidR="000E1099" w:rsidRPr="008517B4">
      <w:rPr>
        <w:rFonts w:ascii="Times New Roman" w:hAnsi="Times New Roman" w:cs="Times New Roman"/>
        <w:i/>
      </w:rPr>
      <w:t xml:space="preserve"> </w:t>
    </w:r>
    <w:proofErr w:type="spellStart"/>
    <w:r w:rsidR="000E1099" w:rsidRPr="008517B4">
      <w:rPr>
        <w:rFonts w:ascii="Times New Roman" w:hAnsi="Times New Roman" w:cs="Times New Roman"/>
        <w:i/>
      </w:rPr>
      <w:t>Kuartal</w:t>
    </w:r>
    <w:proofErr w:type="spellEnd"/>
  </w:p>
  <w:p w14:paraId="586B2283" w14:textId="77777777" w:rsidR="000E1099" w:rsidRPr="002A72A3" w:rsidRDefault="000E1099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8E5371"/>
    <w:multiLevelType w:val="hybridMultilevel"/>
    <w:tmpl w:val="23EC7318"/>
    <w:lvl w:ilvl="0" w:tplc="65BC6B20">
      <w:numFmt w:val="bullet"/>
      <w:lvlText w:val="-"/>
      <w:lvlJc w:val="left"/>
      <w:pPr>
        <w:ind w:left="720" w:hanging="360"/>
      </w:pPr>
      <w:rPr>
        <w:rFonts w:ascii="Cambria" w:eastAsia="Arial" w:hAnsi="Cambria" w:cs="Aria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23A1E18"/>
    <w:multiLevelType w:val="hybridMultilevel"/>
    <w:tmpl w:val="8F4605BC"/>
    <w:lvl w:ilvl="0" w:tplc="40C07BCC">
      <w:numFmt w:val="bullet"/>
      <w:lvlText w:val=""/>
      <w:lvlJc w:val="left"/>
      <w:pPr>
        <w:ind w:left="1644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A3322052">
      <w:numFmt w:val="bullet"/>
      <w:lvlText w:val="•"/>
      <w:lvlJc w:val="left"/>
      <w:pPr>
        <w:ind w:left="2596" w:hanging="360"/>
      </w:pPr>
      <w:rPr>
        <w:rFonts w:hint="default"/>
        <w:lang w:eastAsia="en-US" w:bidi="ar-SA"/>
      </w:rPr>
    </w:lvl>
    <w:lvl w:ilvl="2" w:tplc="4B4AB470">
      <w:numFmt w:val="bullet"/>
      <w:lvlText w:val="•"/>
      <w:lvlJc w:val="left"/>
      <w:pPr>
        <w:ind w:left="3553" w:hanging="360"/>
      </w:pPr>
      <w:rPr>
        <w:rFonts w:hint="default"/>
        <w:lang w:eastAsia="en-US" w:bidi="ar-SA"/>
      </w:rPr>
    </w:lvl>
    <w:lvl w:ilvl="3" w:tplc="B33EF8B6">
      <w:numFmt w:val="bullet"/>
      <w:lvlText w:val="•"/>
      <w:lvlJc w:val="left"/>
      <w:pPr>
        <w:ind w:left="4509" w:hanging="360"/>
      </w:pPr>
      <w:rPr>
        <w:rFonts w:hint="default"/>
        <w:lang w:eastAsia="en-US" w:bidi="ar-SA"/>
      </w:rPr>
    </w:lvl>
    <w:lvl w:ilvl="4" w:tplc="1BF01B2C">
      <w:numFmt w:val="bullet"/>
      <w:lvlText w:val="•"/>
      <w:lvlJc w:val="left"/>
      <w:pPr>
        <w:ind w:left="5466" w:hanging="360"/>
      </w:pPr>
      <w:rPr>
        <w:rFonts w:hint="default"/>
        <w:lang w:eastAsia="en-US" w:bidi="ar-SA"/>
      </w:rPr>
    </w:lvl>
    <w:lvl w:ilvl="5" w:tplc="D1146254">
      <w:numFmt w:val="bullet"/>
      <w:lvlText w:val="•"/>
      <w:lvlJc w:val="left"/>
      <w:pPr>
        <w:ind w:left="6423" w:hanging="360"/>
      </w:pPr>
      <w:rPr>
        <w:rFonts w:hint="default"/>
        <w:lang w:eastAsia="en-US" w:bidi="ar-SA"/>
      </w:rPr>
    </w:lvl>
    <w:lvl w:ilvl="6" w:tplc="90D2467C">
      <w:numFmt w:val="bullet"/>
      <w:lvlText w:val="•"/>
      <w:lvlJc w:val="left"/>
      <w:pPr>
        <w:ind w:left="7379" w:hanging="360"/>
      </w:pPr>
      <w:rPr>
        <w:rFonts w:hint="default"/>
        <w:lang w:eastAsia="en-US" w:bidi="ar-SA"/>
      </w:rPr>
    </w:lvl>
    <w:lvl w:ilvl="7" w:tplc="75B4D810">
      <w:numFmt w:val="bullet"/>
      <w:lvlText w:val="•"/>
      <w:lvlJc w:val="left"/>
      <w:pPr>
        <w:ind w:left="8336" w:hanging="360"/>
      </w:pPr>
      <w:rPr>
        <w:rFonts w:hint="default"/>
        <w:lang w:eastAsia="en-US" w:bidi="ar-SA"/>
      </w:rPr>
    </w:lvl>
    <w:lvl w:ilvl="8" w:tplc="59928942">
      <w:numFmt w:val="bullet"/>
      <w:lvlText w:val="•"/>
      <w:lvlJc w:val="left"/>
      <w:pPr>
        <w:ind w:left="9293" w:hanging="360"/>
      </w:pPr>
      <w:rPr>
        <w:rFonts w:hint="default"/>
        <w:lang w:eastAsia="en-US" w:bidi="ar-SA"/>
      </w:rPr>
    </w:lvl>
  </w:abstractNum>
  <w:abstractNum w:abstractNumId="2" w15:restartNumberingAfterBreak="0">
    <w:nsid w:val="050A00BA"/>
    <w:multiLevelType w:val="hybridMultilevel"/>
    <w:tmpl w:val="3072FC46"/>
    <w:lvl w:ilvl="0" w:tplc="C1101668">
      <w:numFmt w:val="bullet"/>
      <w:lvlText w:val=""/>
      <w:lvlJc w:val="left"/>
      <w:pPr>
        <w:ind w:left="384" w:hanging="272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FF309E6C">
      <w:numFmt w:val="bullet"/>
      <w:lvlText w:val="•"/>
      <w:lvlJc w:val="left"/>
      <w:pPr>
        <w:ind w:left="1462" w:hanging="272"/>
      </w:pPr>
      <w:rPr>
        <w:rFonts w:hint="default"/>
        <w:lang w:eastAsia="en-US" w:bidi="ar-SA"/>
      </w:rPr>
    </w:lvl>
    <w:lvl w:ilvl="2" w:tplc="13D67158">
      <w:numFmt w:val="bullet"/>
      <w:lvlText w:val="•"/>
      <w:lvlJc w:val="left"/>
      <w:pPr>
        <w:ind w:left="2545" w:hanging="272"/>
      </w:pPr>
      <w:rPr>
        <w:rFonts w:hint="default"/>
        <w:lang w:eastAsia="en-US" w:bidi="ar-SA"/>
      </w:rPr>
    </w:lvl>
    <w:lvl w:ilvl="3" w:tplc="A36CFA88">
      <w:numFmt w:val="bullet"/>
      <w:lvlText w:val="•"/>
      <w:lvlJc w:val="left"/>
      <w:pPr>
        <w:ind w:left="3627" w:hanging="272"/>
      </w:pPr>
      <w:rPr>
        <w:rFonts w:hint="default"/>
        <w:lang w:eastAsia="en-US" w:bidi="ar-SA"/>
      </w:rPr>
    </w:lvl>
    <w:lvl w:ilvl="4" w:tplc="F4446DD4">
      <w:numFmt w:val="bullet"/>
      <w:lvlText w:val="•"/>
      <w:lvlJc w:val="left"/>
      <w:pPr>
        <w:ind w:left="4710" w:hanging="272"/>
      </w:pPr>
      <w:rPr>
        <w:rFonts w:hint="default"/>
        <w:lang w:eastAsia="en-US" w:bidi="ar-SA"/>
      </w:rPr>
    </w:lvl>
    <w:lvl w:ilvl="5" w:tplc="F2AE92D6">
      <w:numFmt w:val="bullet"/>
      <w:lvlText w:val="•"/>
      <w:lvlJc w:val="left"/>
      <w:pPr>
        <w:ind w:left="5793" w:hanging="272"/>
      </w:pPr>
      <w:rPr>
        <w:rFonts w:hint="default"/>
        <w:lang w:eastAsia="en-US" w:bidi="ar-SA"/>
      </w:rPr>
    </w:lvl>
    <w:lvl w:ilvl="6" w:tplc="B302014C">
      <w:numFmt w:val="bullet"/>
      <w:lvlText w:val="•"/>
      <w:lvlJc w:val="left"/>
      <w:pPr>
        <w:ind w:left="6875" w:hanging="272"/>
      </w:pPr>
      <w:rPr>
        <w:rFonts w:hint="default"/>
        <w:lang w:eastAsia="en-US" w:bidi="ar-SA"/>
      </w:rPr>
    </w:lvl>
    <w:lvl w:ilvl="7" w:tplc="2E10A42C">
      <w:numFmt w:val="bullet"/>
      <w:lvlText w:val="•"/>
      <w:lvlJc w:val="left"/>
      <w:pPr>
        <w:ind w:left="7958" w:hanging="272"/>
      </w:pPr>
      <w:rPr>
        <w:rFonts w:hint="default"/>
        <w:lang w:eastAsia="en-US" w:bidi="ar-SA"/>
      </w:rPr>
    </w:lvl>
    <w:lvl w:ilvl="8" w:tplc="A22E6E80">
      <w:numFmt w:val="bullet"/>
      <w:lvlText w:val="•"/>
      <w:lvlJc w:val="left"/>
      <w:pPr>
        <w:ind w:left="9041" w:hanging="272"/>
      </w:pPr>
      <w:rPr>
        <w:rFonts w:hint="default"/>
        <w:lang w:eastAsia="en-US" w:bidi="ar-SA"/>
      </w:rPr>
    </w:lvl>
  </w:abstractNum>
  <w:abstractNum w:abstractNumId="3" w15:restartNumberingAfterBreak="0">
    <w:nsid w:val="126844A8"/>
    <w:multiLevelType w:val="hybridMultilevel"/>
    <w:tmpl w:val="51D278CE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4" w15:restartNumberingAfterBreak="0">
    <w:nsid w:val="13374924"/>
    <w:multiLevelType w:val="multilevel"/>
    <w:tmpl w:val="6DA48796"/>
    <w:lvl w:ilvl="0">
      <w:start w:val="1"/>
      <w:numFmt w:val="decimal"/>
      <w:lvlText w:val="%1."/>
      <w:lvlJc w:val="left"/>
      <w:pPr>
        <w:ind w:left="1238" w:hanging="315"/>
      </w:pPr>
      <w:rPr>
        <w:rFonts w:ascii="Arial" w:eastAsia="Arial" w:hAnsi="Arial" w:cs="Arial" w:hint="default"/>
        <w:b/>
        <w:bCs/>
        <w:i w:val="0"/>
        <w:iCs w:val="0"/>
        <w:spacing w:val="-1"/>
        <w:w w:val="100"/>
        <w:sz w:val="28"/>
        <w:szCs w:val="28"/>
        <w:lang w:eastAsia="en-US" w:bidi="ar-SA"/>
      </w:rPr>
    </w:lvl>
    <w:lvl w:ilvl="1">
      <w:start w:val="1"/>
      <w:numFmt w:val="decimal"/>
      <w:lvlText w:val="%1.%2"/>
      <w:lvlJc w:val="left"/>
      <w:pPr>
        <w:ind w:left="1327" w:hanging="404"/>
      </w:pPr>
      <w:rPr>
        <w:rFonts w:ascii="Arial" w:eastAsia="Arial" w:hAnsi="Arial" w:cs="Arial" w:hint="default"/>
        <w:b/>
        <w:bCs/>
        <w:i w:val="0"/>
        <w:iCs w:val="0"/>
        <w:w w:val="100"/>
        <w:sz w:val="24"/>
        <w:szCs w:val="24"/>
        <w:lang w:eastAsia="en-US" w:bidi="ar-SA"/>
      </w:rPr>
    </w:lvl>
    <w:lvl w:ilvl="2">
      <w:numFmt w:val="bullet"/>
      <w:lvlText w:val="•"/>
      <w:lvlJc w:val="left"/>
      <w:pPr>
        <w:ind w:left="2418" w:hanging="404"/>
      </w:pPr>
      <w:rPr>
        <w:rFonts w:hint="default"/>
        <w:lang w:eastAsia="en-US" w:bidi="ar-SA"/>
      </w:rPr>
    </w:lvl>
    <w:lvl w:ilvl="3">
      <w:numFmt w:val="bullet"/>
      <w:lvlText w:val="•"/>
      <w:lvlJc w:val="left"/>
      <w:pPr>
        <w:ind w:left="3516" w:hanging="404"/>
      </w:pPr>
      <w:rPr>
        <w:rFonts w:hint="default"/>
        <w:lang w:eastAsia="en-US" w:bidi="ar-SA"/>
      </w:rPr>
    </w:lvl>
    <w:lvl w:ilvl="4">
      <w:numFmt w:val="bullet"/>
      <w:lvlText w:val="•"/>
      <w:lvlJc w:val="left"/>
      <w:pPr>
        <w:ind w:left="4615" w:hanging="404"/>
      </w:pPr>
      <w:rPr>
        <w:rFonts w:hint="default"/>
        <w:lang w:eastAsia="en-US" w:bidi="ar-SA"/>
      </w:rPr>
    </w:lvl>
    <w:lvl w:ilvl="5">
      <w:numFmt w:val="bullet"/>
      <w:lvlText w:val="•"/>
      <w:lvlJc w:val="left"/>
      <w:pPr>
        <w:ind w:left="5713" w:hanging="404"/>
      </w:pPr>
      <w:rPr>
        <w:rFonts w:hint="default"/>
        <w:lang w:eastAsia="en-US" w:bidi="ar-SA"/>
      </w:rPr>
    </w:lvl>
    <w:lvl w:ilvl="6">
      <w:numFmt w:val="bullet"/>
      <w:lvlText w:val="•"/>
      <w:lvlJc w:val="left"/>
      <w:pPr>
        <w:ind w:left="6812" w:hanging="404"/>
      </w:pPr>
      <w:rPr>
        <w:rFonts w:hint="default"/>
        <w:lang w:eastAsia="en-US" w:bidi="ar-SA"/>
      </w:rPr>
    </w:lvl>
    <w:lvl w:ilvl="7">
      <w:numFmt w:val="bullet"/>
      <w:lvlText w:val="•"/>
      <w:lvlJc w:val="left"/>
      <w:pPr>
        <w:ind w:left="7910" w:hanging="404"/>
      </w:pPr>
      <w:rPr>
        <w:rFonts w:hint="default"/>
        <w:lang w:eastAsia="en-US" w:bidi="ar-SA"/>
      </w:rPr>
    </w:lvl>
    <w:lvl w:ilvl="8">
      <w:numFmt w:val="bullet"/>
      <w:lvlText w:val="•"/>
      <w:lvlJc w:val="left"/>
      <w:pPr>
        <w:ind w:left="9009" w:hanging="404"/>
      </w:pPr>
      <w:rPr>
        <w:rFonts w:hint="default"/>
        <w:lang w:eastAsia="en-US" w:bidi="ar-SA"/>
      </w:rPr>
    </w:lvl>
  </w:abstractNum>
  <w:abstractNum w:abstractNumId="5" w15:restartNumberingAfterBreak="0">
    <w:nsid w:val="13876289"/>
    <w:multiLevelType w:val="hybridMultilevel"/>
    <w:tmpl w:val="C638D33E"/>
    <w:lvl w:ilvl="0" w:tplc="7BF25232">
      <w:numFmt w:val="bullet"/>
      <w:lvlText w:val=""/>
      <w:lvlJc w:val="left"/>
      <w:pPr>
        <w:ind w:left="1015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D60633D6">
      <w:numFmt w:val="bullet"/>
      <w:lvlText w:val="•"/>
      <w:lvlJc w:val="left"/>
      <w:pPr>
        <w:ind w:left="2038" w:hanging="360"/>
      </w:pPr>
      <w:rPr>
        <w:rFonts w:hint="default"/>
        <w:lang w:eastAsia="en-US" w:bidi="ar-SA"/>
      </w:rPr>
    </w:lvl>
    <w:lvl w:ilvl="2" w:tplc="EB0E3F80">
      <w:numFmt w:val="bullet"/>
      <w:lvlText w:val="•"/>
      <w:lvlJc w:val="left"/>
      <w:pPr>
        <w:ind w:left="3057" w:hanging="360"/>
      </w:pPr>
      <w:rPr>
        <w:rFonts w:hint="default"/>
        <w:lang w:eastAsia="en-US" w:bidi="ar-SA"/>
      </w:rPr>
    </w:lvl>
    <w:lvl w:ilvl="3" w:tplc="5CB03BAA">
      <w:numFmt w:val="bullet"/>
      <w:lvlText w:val="•"/>
      <w:lvlJc w:val="left"/>
      <w:pPr>
        <w:ind w:left="4075" w:hanging="360"/>
      </w:pPr>
      <w:rPr>
        <w:rFonts w:hint="default"/>
        <w:lang w:eastAsia="en-US" w:bidi="ar-SA"/>
      </w:rPr>
    </w:lvl>
    <w:lvl w:ilvl="4" w:tplc="607603EC">
      <w:numFmt w:val="bullet"/>
      <w:lvlText w:val="•"/>
      <w:lvlJc w:val="left"/>
      <w:pPr>
        <w:ind w:left="5094" w:hanging="360"/>
      </w:pPr>
      <w:rPr>
        <w:rFonts w:hint="default"/>
        <w:lang w:eastAsia="en-US" w:bidi="ar-SA"/>
      </w:rPr>
    </w:lvl>
    <w:lvl w:ilvl="5" w:tplc="E570AA78">
      <w:numFmt w:val="bullet"/>
      <w:lvlText w:val="•"/>
      <w:lvlJc w:val="left"/>
      <w:pPr>
        <w:ind w:left="6113" w:hanging="360"/>
      </w:pPr>
      <w:rPr>
        <w:rFonts w:hint="default"/>
        <w:lang w:eastAsia="en-US" w:bidi="ar-SA"/>
      </w:rPr>
    </w:lvl>
    <w:lvl w:ilvl="6" w:tplc="733646F8">
      <w:numFmt w:val="bullet"/>
      <w:lvlText w:val="•"/>
      <w:lvlJc w:val="left"/>
      <w:pPr>
        <w:ind w:left="7131" w:hanging="360"/>
      </w:pPr>
      <w:rPr>
        <w:rFonts w:hint="default"/>
        <w:lang w:eastAsia="en-US" w:bidi="ar-SA"/>
      </w:rPr>
    </w:lvl>
    <w:lvl w:ilvl="7" w:tplc="F760C3F2">
      <w:numFmt w:val="bullet"/>
      <w:lvlText w:val="•"/>
      <w:lvlJc w:val="left"/>
      <w:pPr>
        <w:ind w:left="8150" w:hanging="360"/>
      </w:pPr>
      <w:rPr>
        <w:rFonts w:hint="default"/>
        <w:lang w:eastAsia="en-US" w:bidi="ar-SA"/>
      </w:rPr>
    </w:lvl>
    <w:lvl w:ilvl="8" w:tplc="93F6DBB4">
      <w:numFmt w:val="bullet"/>
      <w:lvlText w:val="•"/>
      <w:lvlJc w:val="left"/>
      <w:pPr>
        <w:ind w:left="9169" w:hanging="360"/>
      </w:pPr>
      <w:rPr>
        <w:rFonts w:hint="default"/>
        <w:lang w:eastAsia="en-US" w:bidi="ar-SA"/>
      </w:rPr>
    </w:lvl>
  </w:abstractNum>
  <w:abstractNum w:abstractNumId="6" w15:restartNumberingAfterBreak="0">
    <w:nsid w:val="1BC04469"/>
    <w:multiLevelType w:val="hybridMultilevel"/>
    <w:tmpl w:val="4194171E"/>
    <w:lvl w:ilvl="0" w:tplc="3162FDAA">
      <w:numFmt w:val="bullet"/>
      <w:lvlText w:val="-"/>
      <w:lvlJc w:val="left"/>
      <w:pPr>
        <w:ind w:left="744" w:hanging="428"/>
      </w:pPr>
      <w:rPr>
        <w:rFonts w:ascii="Arial" w:eastAsia="Arial" w:hAnsi="Arial" w:cs="Arial" w:hint="default"/>
        <w:b w:val="0"/>
        <w:bCs w:val="0"/>
        <w:i w:val="0"/>
        <w:iCs w:val="0"/>
        <w:w w:val="99"/>
        <w:sz w:val="24"/>
        <w:szCs w:val="24"/>
        <w:lang w:eastAsia="en-US" w:bidi="ar-SA"/>
      </w:rPr>
    </w:lvl>
    <w:lvl w:ilvl="1" w:tplc="EF0C3546">
      <w:numFmt w:val="bullet"/>
      <w:lvlText w:val="•"/>
      <w:lvlJc w:val="left"/>
      <w:pPr>
        <w:ind w:left="1786" w:hanging="428"/>
      </w:pPr>
      <w:rPr>
        <w:rFonts w:hint="default"/>
        <w:lang w:eastAsia="en-US" w:bidi="ar-SA"/>
      </w:rPr>
    </w:lvl>
    <w:lvl w:ilvl="2" w:tplc="136EB0F4">
      <w:numFmt w:val="bullet"/>
      <w:lvlText w:val="•"/>
      <w:lvlJc w:val="left"/>
      <w:pPr>
        <w:ind w:left="2833" w:hanging="428"/>
      </w:pPr>
      <w:rPr>
        <w:rFonts w:hint="default"/>
        <w:lang w:eastAsia="en-US" w:bidi="ar-SA"/>
      </w:rPr>
    </w:lvl>
    <w:lvl w:ilvl="3" w:tplc="17B4AE02">
      <w:numFmt w:val="bullet"/>
      <w:lvlText w:val="•"/>
      <w:lvlJc w:val="left"/>
      <w:pPr>
        <w:ind w:left="3879" w:hanging="428"/>
      </w:pPr>
      <w:rPr>
        <w:rFonts w:hint="default"/>
        <w:lang w:eastAsia="en-US" w:bidi="ar-SA"/>
      </w:rPr>
    </w:lvl>
    <w:lvl w:ilvl="4" w:tplc="F1481AA8">
      <w:numFmt w:val="bullet"/>
      <w:lvlText w:val="•"/>
      <w:lvlJc w:val="left"/>
      <w:pPr>
        <w:ind w:left="4926" w:hanging="428"/>
      </w:pPr>
      <w:rPr>
        <w:rFonts w:hint="default"/>
        <w:lang w:eastAsia="en-US" w:bidi="ar-SA"/>
      </w:rPr>
    </w:lvl>
    <w:lvl w:ilvl="5" w:tplc="F308384C">
      <w:numFmt w:val="bullet"/>
      <w:lvlText w:val="•"/>
      <w:lvlJc w:val="left"/>
      <w:pPr>
        <w:ind w:left="5973" w:hanging="428"/>
      </w:pPr>
      <w:rPr>
        <w:rFonts w:hint="default"/>
        <w:lang w:eastAsia="en-US" w:bidi="ar-SA"/>
      </w:rPr>
    </w:lvl>
    <w:lvl w:ilvl="6" w:tplc="24900CEC">
      <w:numFmt w:val="bullet"/>
      <w:lvlText w:val="•"/>
      <w:lvlJc w:val="left"/>
      <w:pPr>
        <w:ind w:left="7019" w:hanging="428"/>
      </w:pPr>
      <w:rPr>
        <w:rFonts w:hint="default"/>
        <w:lang w:eastAsia="en-US" w:bidi="ar-SA"/>
      </w:rPr>
    </w:lvl>
    <w:lvl w:ilvl="7" w:tplc="F4AC02B2">
      <w:numFmt w:val="bullet"/>
      <w:lvlText w:val="•"/>
      <w:lvlJc w:val="left"/>
      <w:pPr>
        <w:ind w:left="8066" w:hanging="428"/>
      </w:pPr>
      <w:rPr>
        <w:rFonts w:hint="default"/>
        <w:lang w:eastAsia="en-US" w:bidi="ar-SA"/>
      </w:rPr>
    </w:lvl>
    <w:lvl w:ilvl="8" w:tplc="D76CFC8A">
      <w:numFmt w:val="bullet"/>
      <w:lvlText w:val="•"/>
      <w:lvlJc w:val="left"/>
      <w:pPr>
        <w:ind w:left="9113" w:hanging="428"/>
      </w:pPr>
      <w:rPr>
        <w:rFonts w:hint="default"/>
        <w:lang w:eastAsia="en-US" w:bidi="ar-SA"/>
      </w:rPr>
    </w:lvl>
  </w:abstractNum>
  <w:abstractNum w:abstractNumId="7" w15:restartNumberingAfterBreak="0">
    <w:nsid w:val="1C0C3E3A"/>
    <w:multiLevelType w:val="hybridMultilevel"/>
    <w:tmpl w:val="42147780"/>
    <w:lvl w:ilvl="0" w:tplc="04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3ED0053"/>
    <w:multiLevelType w:val="hybridMultilevel"/>
    <w:tmpl w:val="28F804E0"/>
    <w:lvl w:ilvl="0" w:tplc="0409000D">
      <w:start w:val="1"/>
      <w:numFmt w:val="bullet"/>
      <w:lvlText w:val=""/>
      <w:lvlJc w:val="left"/>
      <w:pPr>
        <w:ind w:left="1644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2364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084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804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524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244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964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684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404" w:hanging="360"/>
      </w:pPr>
      <w:rPr>
        <w:rFonts w:ascii="Wingdings" w:hAnsi="Wingdings" w:hint="default"/>
      </w:rPr>
    </w:lvl>
  </w:abstractNum>
  <w:abstractNum w:abstractNumId="9" w15:restartNumberingAfterBreak="0">
    <w:nsid w:val="313B71FE"/>
    <w:multiLevelType w:val="hybridMultilevel"/>
    <w:tmpl w:val="F95604C2"/>
    <w:lvl w:ilvl="0" w:tplc="CACA345C">
      <w:numFmt w:val="bullet"/>
      <w:lvlText w:val="o"/>
      <w:lvlJc w:val="left"/>
      <w:pPr>
        <w:ind w:left="1300" w:hanging="231"/>
      </w:pPr>
      <w:rPr>
        <w:rFonts w:ascii="Courier New" w:eastAsia="Courier New" w:hAnsi="Courier New" w:cs="Courier New" w:hint="default"/>
        <w:b w:val="0"/>
        <w:bCs w:val="0"/>
        <w:i w:val="0"/>
        <w:iCs w:val="0"/>
        <w:w w:val="99"/>
        <w:sz w:val="24"/>
        <w:szCs w:val="24"/>
        <w:lang w:eastAsia="en-US" w:bidi="ar-SA"/>
      </w:rPr>
    </w:lvl>
    <w:lvl w:ilvl="1" w:tplc="FC4CBB7E">
      <w:numFmt w:val="bullet"/>
      <w:lvlText w:val="•"/>
      <w:lvlJc w:val="left"/>
      <w:pPr>
        <w:ind w:left="2290" w:hanging="231"/>
      </w:pPr>
      <w:rPr>
        <w:rFonts w:hint="default"/>
        <w:lang w:eastAsia="en-US" w:bidi="ar-SA"/>
      </w:rPr>
    </w:lvl>
    <w:lvl w:ilvl="2" w:tplc="3F70F974">
      <w:numFmt w:val="bullet"/>
      <w:lvlText w:val="•"/>
      <w:lvlJc w:val="left"/>
      <w:pPr>
        <w:ind w:left="3281" w:hanging="231"/>
      </w:pPr>
      <w:rPr>
        <w:rFonts w:hint="default"/>
        <w:lang w:eastAsia="en-US" w:bidi="ar-SA"/>
      </w:rPr>
    </w:lvl>
    <w:lvl w:ilvl="3" w:tplc="6380828A">
      <w:numFmt w:val="bullet"/>
      <w:lvlText w:val="•"/>
      <w:lvlJc w:val="left"/>
      <w:pPr>
        <w:ind w:left="4271" w:hanging="231"/>
      </w:pPr>
      <w:rPr>
        <w:rFonts w:hint="default"/>
        <w:lang w:eastAsia="en-US" w:bidi="ar-SA"/>
      </w:rPr>
    </w:lvl>
    <w:lvl w:ilvl="4" w:tplc="6CB4B734">
      <w:numFmt w:val="bullet"/>
      <w:lvlText w:val="•"/>
      <w:lvlJc w:val="left"/>
      <w:pPr>
        <w:ind w:left="5262" w:hanging="231"/>
      </w:pPr>
      <w:rPr>
        <w:rFonts w:hint="default"/>
        <w:lang w:eastAsia="en-US" w:bidi="ar-SA"/>
      </w:rPr>
    </w:lvl>
    <w:lvl w:ilvl="5" w:tplc="D3446FEA">
      <w:numFmt w:val="bullet"/>
      <w:lvlText w:val="•"/>
      <w:lvlJc w:val="left"/>
      <w:pPr>
        <w:ind w:left="6253" w:hanging="231"/>
      </w:pPr>
      <w:rPr>
        <w:rFonts w:hint="default"/>
        <w:lang w:eastAsia="en-US" w:bidi="ar-SA"/>
      </w:rPr>
    </w:lvl>
    <w:lvl w:ilvl="6" w:tplc="F52C4352">
      <w:numFmt w:val="bullet"/>
      <w:lvlText w:val="•"/>
      <w:lvlJc w:val="left"/>
      <w:pPr>
        <w:ind w:left="7243" w:hanging="231"/>
      </w:pPr>
      <w:rPr>
        <w:rFonts w:hint="default"/>
        <w:lang w:eastAsia="en-US" w:bidi="ar-SA"/>
      </w:rPr>
    </w:lvl>
    <w:lvl w:ilvl="7" w:tplc="F73C50E0">
      <w:numFmt w:val="bullet"/>
      <w:lvlText w:val="•"/>
      <w:lvlJc w:val="left"/>
      <w:pPr>
        <w:ind w:left="8234" w:hanging="231"/>
      </w:pPr>
      <w:rPr>
        <w:rFonts w:hint="default"/>
        <w:lang w:eastAsia="en-US" w:bidi="ar-SA"/>
      </w:rPr>
    </w:lvl>
    <w:lvl w:ilvl="8" w:tplc="271E2BDE">
      <w:numFmt w:val="bullet"/>
      <w:lvlText w:val="•"/>
      <w:lvlJc w:val="left"/>
      <w:pPr>
        <w:ind w:left="9225" w:hanging="231"/>
      </w:pPr>
      <w:rPr>
        <w:rFonts w:hint="default"/>
        <w:lang w:eastAsia="en-US" w:bidi="ar-SA"/>
      </w:rPr>
    </w:lvl>
  </w:abstractNum>
  <w:abstractNum w:abstractNumId="10" w15:restartNumberingAfterBreak="0">
    <w:nsid w:val="31E83F85"/>
    <w:multiLevelType w:val="hybridMultilevel"/>
    <w:tmpl w:val="392804DA"/>
    <w:lvl w:ilvl="0" w:tplc="73505F6C">
      <w:numFmt w:val="bullet"/>
      <w:lvlText w:val=""/>
      <w:lvlJc w:val="left"/>
      <w:pPr>
        <w:ind w:left="1159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09C8B30C">
      <w:numFmt w:val="bullet"/>
      <w:lvlText w:val="•"/>
      <w:lvlJc w:val="left"/>
      <w:pPr>
        <w:ind w:left="2164" w:hanging="360"/>
      </w:pPr>
      <w:rPr>
        <w:rFonts w:hint="default"/>
        <w:lang w:eastAsia="en-US" w:bidi="ar-SA"/>
      </w:rPr>
    </w:lvl>
    <w:lvl w:ilvl="2" w:tplc="52947ECC">
      <w:numFmt w:val="bullet"/>
      <w:lvlText w:val="•"/>
      <w:lvlJc w:val="left"/>
      <w:pPr>
        <w:ind w:left="3169" w:hanging="360"/>
      </w:pPr>
      <w:rPr>
        <w:rFonts w:hint="default"/>
        <w:lang w:eastAsia="en-US" w:bidi="ar-SA"/>
      </w:rPr>
    </w:lvl>
    <w:lvl w:ilvl="3" w:tplc="C41264CE">
      <w:numFmt w:val="bullet"/>
      <w:lvlText w:val="•"/>
      <w:lvlJc w:val="left"/>
      <w:pPr>
        <w:ind w:left="4173" w:hanging="360"/>
      </w:pPr>
      <w:rPr>
        <w:rFonts w:hint="default"/>
        <w:lang w:eastAsia="en-US" w:bidi="ar-SA"/>
      </w:rPr>
    </w:lvl>
    <w:lvl w:ilvl="4" w:tplc="C71E679A">
      <w:numFmt w:val="bullet"/>
      <w:lvlText w:val="•"/>
      <w:lvlJc w:val="left"/>
      <w:pPr>
        <w:ind w:left="5178" w:hanging="360"/>
      </w:pPr>
      <w:rPr>
        <w:rFonts w:hint="default"/>
        <w:lang w:eastAsia="en-US" w:bidi="ar-SA"/>
      </w:rPr>
    </w:lvl>
    <w:lvl w:ilvl="5" w:tplc="D466D834">
      <w:numFmt w:val="bullet"/>
      <w:lvlText w:val="•"/>
      <w:lvlJc w:val="left"/>
      <w:pPr>
        <w:ind w:left="6183" w:hanging="360"/>
      </w:pPr>
      <w:rPr>
        <w:rFonts w:hint="default"/>
        <w:lang w:eastAsia="en-US" w:bidi="ar-SA"/>
      </w:rPr>
    </w:lvl>
    <w:lvl w:ilvl="6" w:tplc="C80AAC56">
      <w:numFmt w:val="bullet"/>
      <w:lvlText w:val="•"/>
      <w:lvlJc w:val="left"/>
      <w:pPr>
        <w:ind w:left="7187" w:hanging="360"/>
      </w:pPr>
      <w:rPr>
        <w:rFonts w:hint="default"/>
        <w:lang w:eastAsia="en-US" w:bidi="ar-SA"/>
      </w:rPr>
    </w:lvl>
    <w:lvl w:ilvl="7" w:tplc="CCE86C9C">
      <w:numFmt w:val="bullet"/>
      <w:lvlText w:val="•"/>
      <w:lvlJc w:val="left"/>
      <w:pPr>
        <w:ind w:left="8192" w:hanging="360"/>
      </w:pPr>
      <w:rPr>
        <w:rFonts w:hint="default"/>
        <w:lang w:eastAsia="en-US" w:bidi="ar-SA"/>
      </w:rPr>
    </w:lvl>
    <w:lvl w:ilvl="8" w:tplc="20FA89C6">
      <w:numFmt w:val="bullet"/>
      <w:lvlText w:val="•"/>
      <w:lvlJc w:val="left"/>
      <w:pPr>
        <w:ind w:left="9197" w:hanging="360"/>
      </w:pPr>
      <w:rPr>
        <w:rFonts w:hint="default"/>
        <w:lang w:eastAsia="en-US" w:bidi="ar-SA"/>
      </w:rPr>
    </w:lvl>
  </w:abstractNum>
  <w:abstractNum w:abstractNumId="11" w15:restartNumberingAfterBreak="0">
    <w:nsid w:val="3A297826"/>
    <w:multiLevelType w:val="hybridMultilevel"/>
    <w:tmpl w:val="3C6C64F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BDB7452"/>
    <w:multiLevelType w:val="hybridMultilevel"/>
    <w:tmpl w:val="9EE67696"/>
    <w:lvl w:ilvl="0" w:tplc="FBA488FC">
      <w:numFmt w:val="bullet"/>
      <w:lvlText w:val=""/>
      <w:lvlJc w:val="left"/>
      <w:pPr>
        <w:ind w:left="1104" w:hanging="449"/>
      </w:pPr>
      <w:rPr>
        <w:rFonts w:ascii="Symbol" w:eastAsia="Symbol" w:hAnsi="Symbol" w:cs="Symbol" w:hint="default"/>
        <w:w w:val="100"/>
        <w:lang w:eastAsia="en-US" w:bidi="ar-SA"/>
      </w:rPr>
    </w:lvl>
    <w:lvl w:ilvl="1" w:tplc="8BC43EF8">
      <w:numFmt w:val="bullet"/>
      <w:lvlText w:val="o"/>
      <w:lvlJc w:val="left"/>
      <w:pPr>
        <w:ind w:left="1644" w:hanging="360"/>
      </w:pPr>
      <w:rPr>
        <w:rFonts w:ascii="Courier New" w:eastAsia="Courier New" w:hAnsi="Courier New" w:cs="Courier New" w:hint="default"/>
        <w:b w:val="0"/>
        <w:bCs w:val="0"/>
        <w:i w:val="0"/>
        <w:iCs w:val="0"/>
        <w:w w:val="99"/>
        <w:sz w:val="24"/>
        <w:szCs w:val="24"/>
        <w:lang w:eastAsia="en-US" w:bidi="ar-SA"/>
      </w:rPr>
    </w:lvl>
    <w:lvl w:ilvl="2" w:tplc="37B0DD4E">
      <w:numFmt w:val="bullet"/>
      <w:lvlText w:val="•"/>
      <w:lvlJc w:val="left"/>
      <w:pPr>
        <w:ind w:left="2702" w:hanging="360"/>
      </w:pPr>
      <w:rPr>
        <w:rFonts w:hint="default"/>
        <w:lang w:eastAsia="en-US" w:bidi="ar-SA"/>
      </w:rPr>
    </w:lvl>
    <w:lvl w:ilvl="3" w:tplc="7F381F66">
      <w:numFmt w:val="bullet"/>
      <w:lvlText w:val="•"/>
      <w:lvlJc w:val="left"/>
      <w:pPr>
        <w:ind w:left="3765" w:hanging="360"/>
      </w:pPr>
      <w:rPr>
        <w:rFonts w:hint="default"/>
        <w:lang w:eastAsia="en-US" w:bidi="ar-SA"/>
      </w:rPr>
    </w:lvl>
    <w:lvl w:ilvl="4" w:tplc="D8D06594">
      <w:numFmt w:val="bullet"/>
      <w:lvlText w:val="•"/>
      <w:lvlJc w:val="left"/>
      <w:pPr>
        <w:ind w:left="4828" w:hanging="360"/>
      </w:pPr>
      <w:rPr>
        <w:rFonts w:hint="default"/>
        <w:lang w:eastAsia="en-US" w:bidi="ar-SA"/>
      </w:rPr>
    </w:lvl>
    <w:lvl w:ilvl="5" w:tplc="5E0C7E22">
      <w:numFmt w:val="bullet"/>
      <w:lvlText w:val="•"/>
      <w:lvlJc w:val="left"/>
      <w:pPr>
        <w:ind w:left="5891" w:hanging="360"/>
      </w:pPr>
      <w:rPr>
        <w:rFonts w:hint="default"/>
        <w:lang w:eastAsia="en-US" w:bidi="ar-SA"/>
      </w:rPr>
    </w:lvl>
    <w:lvl w:ilvl="6" w:tplc="50DC9380">
      <w:numFmt w:val="bullet"/>
      <w:lvlText w:val="•"/>
      <w:lvlJc w:val="left"/>
      <w:pPr>
        <w:ind w:left="6954" w:hanging="360"/>
      </w:pPr>
      <w:rPr>
        <w:rFonts w:hint="default"/>
        <w:lang w:eastAsia="en-US" w:bidi="ar-SA"/>
      </w:rPr>
    </w:lvl>
    <w:lvl w:ilvl="7" w:tplc="4210CC3E">
      <w:numFmt w:val="bullet"/>
      <w:lvlText w:val="•"/>
      <w:lvlJc w:val="left"/>
      <w:pPr>
        <w:ind w:left="8017" w:hanging="360"/>
      </w:pPr>
      <w:rPr>
        <w:rFonts w:hint="default"/>
        <w:lang w:eastAsia="en-US" w:bidi="ar-SA"/>
      </w:rPr>
    </w:lvl>
    <w:lvl w:ilvl="8" w:tplc="F2D21CE8">
      <w:numFmt w:val="bullet"/>
      <w:lvlText w:val="•"/>
      <w:lvlJc w:val="left"/>
      <w:pPr>
        <w:ind w:left="9080" w:hanging="360"/>
      </w:pPr>
      <w:rPr>
        <w:rFonts w:hint="default"/>
        <w:lang w:eastAsia="en-US" w:bidi="ar-SA"/>
      </w:rPr>
    </w:lvl>
  </w:abstractNum>
  <w:abstractNum w:abstractNumId="13" w15:restartNumberingAfterBreak="0">
    <w:nsid w:val="4422090B"/>
    <w:multiLevelType w:val="hybridMultilevel"/>
    <w:tmpl w:val="25BE6DEC"/>
    <w:lvl w:ilvl="0" w:tplc="04090001">
      <w:start w:val="1"/>
      <w:numFmt w:val="bullet"/>
      <w:lvlText w:val=""/>
      <w:lvlJc w:val="left"/>
      <w:pPr>
        <w:ind w:left="1242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96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68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40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2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4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56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28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002" w:hanging="360"/>
      </w:pPr>
      <w:rPr>
        <w:rFonts w:ascii="Wingdings" w:hAnsi="Wingdings" w:hint="default"/>
      </w:rPr>
    </w:lvl>
  </w:abstractNum>
  <w:abstractNum w:abstractNumId="14" w15:restartNumberingAfterBreak="0">
    <w:nsid w:val="44D021A1"/>
    <w:multiLevelType w:val="hybridMultilevel"/>
    <w:tmpl w:val="CE0094C0"/>
    <w:lvl w:ilvl="0" w:tplc="F3ACA850">
      <w:numFmt w:val="bullet"/>
      <w:lvlText w:val=""/>
      <w:lvlJc w:val="left"/>
      <w:pPr>
        <w:ind w:left="924" w:hanging="54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707A871E">
      <w:numFmt w:val="bullet"/>
      <w:lvlText w:val="•"/>
      <w:lvlJc w:val="left"/>
      <w:pPr>
        <w:ind w:left="1948" w:hanging="540"/>
      </w:pPr>
      <w:rPr>
        <w:rFonts w:hint="default"/>
        <w:lang w:eastAsia="en-US" w:bidi="ar-SA"/>
      </w:rPr>
    </w:lvl>
    <w:lvl w:ilvl="2" w:tplc="0700075C">
      <w:numFmt w:val="bullet"/>
      <w:lvlText w:val="•"/>
      <w:lvlJc w:val="left"/>
      <w:pPr>
        <w:ind w:left="2977" w:hanging="540"/>
      </w:pPr>
      <w:rPr>
        <w:rFonts w:hint="default"/>
        <w:lang w:eastAsia="en-US" w:bidi="ar-SA"/>
      </w:rPr>
    </w:lvl>
    <w:lvl w:ilvl="3" w:tplc="AC0A738E">
      <w:numFmt w:val="bullet"/>
      <w:lvlText w:val="•"/>
      <w:lvlJc w:val="left"/>
      <w:pPr>
        <w:ind w:left="4005" w:hanging="540"/>
      </w:pPr>
      <w:rPr>
        <w:rFonts w:hint="default"/>
        <w:lang w:eastAsia="en-US" w:bidi="ar-SA"/>
      </w:rPr>
    </w:lvl>
    <w:lvl w:ilvl="4" w:tplc="73A85D96">
      <w:numFmt w:val="bullet"/>
      <w:lvlText w:val="•"/>
      <w:lvlJc w:val="left"/>
      <w:pPr>
        <w:ind w:left="5034" w:hanging="540"/>
      </w:pPr>
      <w:rPr>
        <w:rFonts w:hint="default"/>
        <w:lang w:eastAsia="en-US" w:bidi="ar-SA"/>
      </w:rPr>
    </w:lvl>
    <w:lvl w:ilvl="5" w:tplc="A19AFB6A">
      <w:numFmt w:val="bullet"/>
      <w:lvlText w:val="•"/>
      <w:lvlJc w:val="left"/>
      <w:pPr>
        <w:ind w:left="6063" w:hanging="540"/>
      </w:pPr>
      <w:rPr>
        <w:rFonts w:hint="default"/>
        <w:lang w:eastAsia="en-US" w:bidi="ar-SA"/>
      </w:rPr>
    </w:lvl>
    <w:lvl w:ilvl="6" w:tplc="9CF87D0A">
      <w:numFmt w:val="bullet"/>
      <w:lvlText w:val="•"/>
      <w:lvlJc w:val="left"/>
      <w:pPr>
        <w:ind w:left="7091" w:hanging="540"/>
      </w:pPr>
      <w:rPr>
        <w:rFonts w:hint="default"/>
        <w:lang w:eastAsia="en-US" w:bidi="ar-SA"/>
      </w:rPr>
    </w:lvl>
    <w:lvl w:ilvl="7" w:tplc="731A3DBA">
      <w:numFmt w:val="bullet"/>
      <w:lvlText w:val="•"/>
      <w:lvlJc w:val="left"/>
      <w:pPr>
        <w:ind w:left="8120" w:hanging="540"/>
      </w:pPr>
      <w:rPr>
        <w:rFonts w:hint="default"/>
        <w:lang w:eastAsia="en-US" w:bidi="ar-SA"/>
      </w:rPr>
    </w:lvl>
    <w:lvl w:ilvl="8" w:tplc="84BA7890">
      <w:numFmt w:val="bullet"/>
      <w:lvlText w:val="•"/>
      <w:lvlJc w:val="left"/>
      <w:pPr>
        <w:ind w:left="9149" w:hanging="540"/>
      </w:pPr>
      <w:rPr>
        <w:rFonts w:hint="default"/>
        <w:lang w:eastAsia="en-US" w:bidi="ar-SA"/>
      </w:rPr>
    </w:lvl>
  </w:abstractNum>
  <w:abstractNum w:abstractNumId="15" w15:restartNumberingAfterBreak="0">
    <w:nsid w:val="469B6C1F"/>
    <w:multiLevelType w:val="hybridMultilevel"/>
    <w:tmpl w:val="49605A36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6" w15:restartNumberingAfterBreak="0">
    <w:nsid w:val="477754AA"/>
    <w:multiLevelType w:val="hybridMultilevel"/>
    <w:tmpl w:val="8CFAE24C"/>
    <w:lvl w:ilvl="0" w:tplc="04090001">
      <w:start w:val="1"/>
      <w:numFmt w:val="bullet"/>
      <w:lvlText w:val=""/>
      <w:lvlJc w:val="left"/>
      <w:pPr>
        <w:ind w:left="1242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96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68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40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2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4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56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28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002" w:hanging="360"/>
      </w:pPr>
      <w:rPr>
        <w:rFonts w:ascii="Wingdings" w:hAnsi="Wingdings" w:hint="default"/>
      </w:rPr>
    </w:lvl>
  </w:abstractNum>
  <w:abstractNum w:abstractNumId="17" w15:restartNumberingAfterBreak="0">
    <w:nsid w:val="55F67656"/>
    <w:multiLevelType w:val="hybridMultilevel"/>
    <w:tmpl w:val="456A652E"/>
    <w:lvl w:ilvl="0" w:tplc="F0BE5764">
      <w:numFmt w:val="bullet"/>
      <w:lvlText w:val=""/>
      <w:lvlJc w:val="left"/>
      <w:pPr>
        <w:ind w:left="1644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4"/>
        <w:szCs w:val="24"/>
        <w:lang w:eastAsia="en-US" w:bidi="ar-SA"/>
      </w:rPr>
    </w:lvl>
    <w:lvl w:ilvl="1" w:tplc="2D848F08">
      <w:numFmt w:val="bullet"/>
      <w:lvlText w:val="•"/>
      <w:lvlJc w:val="left"/>
      <w:pPr>
        <w:ind w:left="2596" w:hanging="360"/>
      </w:pPr>
      <w:rPr>
        <w:rFonts w:hint="default"/>
        <w:lang w:eastAsia="en-US" w:bidi="ar-SA"/>
      </w:rPr>
    </w:lvl>
    <w:lvl w:ilvl="2" w:tplc="AF68C6D8">
      <w:numFmt w:val="bullet"/>
      <w:lvlText w:val="•"/>
      <w:lvlJc w:val="left"/>
      <w:pPr>
        <w:ind w:left="3553" w:hanging="360"/>
      </w:pPr>
      <w:rPr>
        <w:rFonts w:hint="default"/>
        <w:lang w:eastAsia="en-US" w:bidi="ar-SA"/>
      </w:rPr>
    </w:lvl>
    <w:lvl w:ilvl="3" w:tplc="0AACE048">
      <w:numFmt w:val="bullet"/>
      <w:lvlText w:val="•"/>
      <w:lvlJc w:val="left"/>
      <w:pPr>
        <w:ind w:left="4509" w:hanging="360"/>
      </w:pPr>
      <w:rPr>
        <w:rFonts w:hint="default"/>
        <w:lang w:eastAsia="en-US" w:bidi="ar-SA"/>
      </w:rPr>
    </w:lvl>
    <w:lvl w:ilvl="4" w:tplc="EBEA1578">
      <w:numFmt w:val="bullet"/>
      <w:lvlText w:val="•"/>
      <w:lvlJc w:val="left"/>
      <w:pPr>
        <w:ind w:left="5466" w:hanging="360"/>
      </w:pPr>
      <w:rPr>
        <w:rFonts w:hint="default"/>
        <w:lang w:eastAsia="en-US" w:bidi="ar-SA"/>
      </w:rPr>
    </w:lvl>
    <w:lvl w:ilvl="5" w:tplc="E33E634E">
      <w:numFmt w:val="bullet"/>
      <w:lvlText w:val="•"/>
      <w:lvlJc w:val="left"/>
      <w:pPr>
        <w:ind w:left="6423" w:hanging="360"/>
      </w:pPr>
      <w:rPr>
        <w:rFonts w:hint="default"/>
        <w:lang w:eastAsia="en-US" w:bidi="ar-SA"/>
      </w:rPr>
    </w:lvl>
    <w:lvl w:ilvl="6" w:tplc="0648754E">
      <w:numFmt w:val="bullet"/>
      <w:lvlText w:val="•"/>
      <w:lvlJc w:val="left"/>
      <w:pPr>
        <w:ind w:left="7379" w:hanging="360"/>
      </w:pPr>
      <w:rPr>
        <w:rFonts w:hint="default"/>
        <w:lang w:eastAsia="en-US" w:bidi="ar-SA"/>
      </w:rPr>
    </w:lvl>
    <w:lvl w:ilvl="7" w:tplc="B50033D4">
      <w:numFmt w:val="bullet"/>
      <w:lvlText w:val="•"/>
      <w:lvlJc w:val="left"/>
      <w:pPr>
        <w:ind w:left="8336" w:hanging="360"/>
      </w:pPr>
      <w:rPr>
        <w:rFonts w:hint="default"/>
        <w:lang w:eastAsia="en-US" w:bidi="ar-SA"/>
      </w:rPr>
    </w:lvl>
    <w:lvl w:ilvl="8" w:tplc="C78CE68A">
      <w:numFmt w:val="bullet"/>
      <w:lvlText w:val="•"/>
      <w:lvlJc w:val="left"/>
      <w:pPr>
        <w:ind w:left="9293" w:hanging="360"/>
      </w:pPr>
      <w:rPr>
        <w:rFonts w:hint="default"/>
        <w:lang w:eastAsia="en-US" w:bidi="ar-SA"/>
      </w:rPr>
    </w:lvl>
  </w:abstractNum>
  <w:abstractNum w:abstractNumId="18" w15:restartNumberingAfterBreak="0">
    <w:nsid w:val="5E070F8C"/>
    <w:multiLevelType w:val="hybridMultilevel"/>
    <w:tmpl w:val="8BDABA1E"/>
    <w:lvl w:ilvl="0" w:tplc="0409000D">
      <w:start w:val="1"/>
      <w:numFmt w:val="bullet"/>
      <w:lvlText w:val=""/>
      <w:lvlJc w:val="left"/>
      <w:pPr>
        <w:ind w:left="153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225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97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9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41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13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85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57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90" w:hanging="360"/>
      </w:pPr>
      <w:rPr>
        <w:rFonts w:ascii="Wingdings" w:hAnsi="Wingdings" w:hint="default"/>
      </w:rPr>
    </w:lvl>
  </w:abstractNum>
  <w:abstractNum w:abstractNumId="19" w15:restartNumberingAfterBreak="0">
    <w:nsid w:val="68AE3541"/>
    <w:multiLevelType w:val="hybridMultilevel"/>
    <w:tmpl w:val="8ADEF28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78BA4BED"/>
    <w:multiLevelType w:val="hybridMultilevel"/>
    <w:tmpl w:val="7C44D436"/>
    <w:lvl w:ilvl="0" w:tplc="FD0C4EA4">
      <w:numFmt w:val="bullet"/>
      <w:lvlText w:val="-"/>
      <w:lvlJc w:val="left"/>
      <w:pPr>
        <w:ind w:left="1598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2318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038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758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478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198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918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638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358" w:hanging="360"/>
      </w:pPr>
      <w:rPr>
        <w:rFonts w:ascii="Wingdings" w:hAnsi="Wingdings" w:hint="default"/>
      </w:rPr>
    </w:lvl>
  </w:abstractNum>
  <w:num w:numId="1" w16cid:durableId="923562934">
    <w:abstractNumId w:val="5"/>
  </w:num>
  <w:num w:numId="2" w16cid:durableId="515076554">
    <w:abstractNumId w:val="10"/>
  </w:num>
  <w:num w:numId="3" w16cid:durableId="1303346196">
    <w:abstractNumId w:val="6"/>
  </w:num>
  <w:num w:numId="4" w16cid:durableId="921527492">
    <w:abstractNumId w:val="14"/>
  </w:num>
  <w:num w:numId="5" w16cid:durableId="221990127">
    <w:abstractNumId w:val="2"/>
  </w:num>
  <w:num w:numId="6" w16cid:durableId="852764456">
    <w:abstractNumId w:val="9"/>
  </w:num>
  <w:num w:numId="7" w16cid:durableId="172692821">
    <w:abstractNumId w:val="1"/>
  </w:num>
  <w:num w:numId="8" w16cid:durableId="1014839819">
    <w:abstractNumId w:val="12"/>
  </w:num>
  <w:num w:numId="9" w16cid:durableId="175967566">
    <w:abstractNumId w:val="17"/>
  </w:num>
  <w:num w:numId="10" w16cid:durableId="1892304753">
    <w:abstractNumId w:val="4"/>
  </w:num>
  <w:num w:numId="11" w16cid:durableId="1708875784">
    <w:abstractNumId w:val="20"/>
  </w:num>
  <w:num w:numId="12" w16cid:durableId="1525168230">
    <w:abstractNumId w:val="18"/>
  </w:num>
  <w:num w:numId="13" w16cid:durableId="1846630500">
    <w:abstractNumId w:val="8"/>
  </w:num>
  <w:num w:numId="14" w16cid:durableId="1859080110">
    <w:abstractNumId w:val="19"/>
  </w:num>
  <w:num w:numId="15" w16cid:durableId="97458489">
    <w:abstractNumId w:val="7"/>
  </w:num>
  <w:num w:numId="16" w16cid:durableId="1994793505">
    <w:abstractNumId w:val="0"/>
  </w:num>
  <w:num w:numId="17" w16cid:durableId="1219584946">
    <w:abstractNumId w:val="16"/>
  </w:num>
  <w:num w:numId="18" w16cid:durableId="854657093">
    <w:abstractNumId w:val="13"/>
  </w:num>
  <w:num w:numId="19" w16cid:durableId="1620644390">
    <w:abstractNumId w:val="3"/>
  </w:num>
  <w:num w:numId="20" w16cid:durableId="1916159095">
    <w:abstractNumId w:val="11"/>
  </w:num>
  <w:num w:numId="21" w16cid:durableId="1978145405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20"/>
  <w:drawingGridHorizontalSpacing w:val="110"/>
  <w:displayHorizontalDrawingGridEvery w:val="2"/>
  <w:characterSpacingControl w:val="doNotCompress"/>
  <w:hdrShapeDefaults>
    <o:shapedefaults v:ext="edit" spidmax="2057"/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ulTrailSpace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1C41E5"/>
    <w:rsid w:val="000021E6"/>
    <w:rsid w:val="000025E2"/>
    <w:rsid w:val="00006047"/>
    <w:rsid w:val="00011E79"/>
    <w:rsid w:val="00013800"/>
    <w:rsid w:val="00014D89"/>
    <w:rsid w:val="00016B2F"/>
    <w:rsid w:val="000214D5"/>
    <w:rsid w:val="00026CD1"/>
    <w:rsid w:val="0002768C"/>
    <w:rsid w:val="00027D4B"/>
    <w:rsid w:val="00031D3A"/>
    <w:rsid w:val="00031E64"/>
    <w:rsid w:val="00032F71"/>
    <w:rsid w:val="00033738"/>
    <w:rsid w:val="00034122"/>
    <w:rsid w:val="000354E7"/>
    <w:rsid w:val="00036219"/>
    <w:rsid w:val="00042DF1"/>
    <w:rsid w:val="00043E70"/>
    <w:rsid w:val="000470A1"/>
    <w:rsid w:val="0004769C"/>
    <w:rsid w:val="00050D93"/>
    <w:rsid w:val="00051930"/>
    <w:rsid w:val="000521DB"/>
    <w:rsid w:val="00052974"/>
    <w:rsid w:val="0005456E"/>
    <w:rsid w:val="0006108C"/>
    <w:rsid w:val="000615E3"/>
    <w:rsid w:val="0006344A"/>
    <w:rsid w:val="00066D36"/>
    <w:rsid w:val="000676A9"/>
    <w:rsid w:val="000678E6"/>
    <w:rsid w:val="0007054C"/>
    <w:rsid w:val="000723D7"/>
    <w:rsid w:val="000735ED"/>
    <w:rsid w:val="00073867"/>
    <w:rsid w:val="00081D77"/>
    <w:rsid w:val="00083E6D"/>
    <w:rsid w:val="00094546"/>
    <w:rsid w:val="000958AE"/>
    <w:rsid w:val="00096AFC"/>
    <w:rsid w:val="00096B26"/>
    <w:rsid w:val="000A0F22"/>
    <w:rsid w:val="000B2681"/>
    <w:rsid w:val="000B27FA"/>
    <w:rsid w:val="000B29EE"/>
    <w:rsid w:val="000B5D0D"/>
    <w:rsid w:val="000B7C31"/>
    <w:rsid w:val="000D2679"/>
    <w:rsid w:val="000D538A"/>
    <w:rsid w:val="000D6173"/>
    <w:rsid w:val="000D62AD"/>
    <w:rsid w:val="000D7D4C"/>
    <w:rsid w:val="000D7FFB"/>
    <w:rsid w:val="000E07A4"/>
    <w:rsid w:val="000E1099"/>
    <w:rsid w:val="000E7365"/>
    <w:rsid w:val="000F258B"/>
    <w:rsid w:val="000F2B79"/>
    <w:rsid w:val="000F5F5D"/>
    <w:rsid w:val="000F696A"/>
    <w:rsid w:val="00102172"/>
    <w:rsid w:val="001046D2"/>
    <w:rsid w:val="0010702B"/>
    <w:rsid w:val="00107F22"/>
    <w:rsid w:val="00112D06"/>
    <w:rsid w:val="00114060"/>
    <w:rsid w:val="00116C30"/>
    <w:rsid w:val="00121544"/>
    <w:rsid w:val="00121C95"/>
    <w:rsid w:val="0012456D"/>
    <w:rsid w:val="00125CF2"/>
    <w:rsid w:val="00133B2C"/>
    <w:rsid w:val="001345F8"/>
    <w:rsid w:val="001412B1"/>
    <w:rsid w:val="00141A06"/>
    <w:rsid w:val="00146004"/>
    <w:rsid w:val="00151065"/>
    <w:rsid w:val="00153E48"/>
    <w:rsid w:val="00154027"/>
    <w:rsid w:val="001611DB"/>
    <w:rsid w:val="001658C3"/>
    <w:rsid w:val="00172036"/>
    <w:rsid w:val="00172218"/>
    <w:rsid w:val="0017793A"/>
    <w:rsid w:val="001846BA"/>
    <w:rsid w:val="001879D4"/>
    <w:rsid w:val="001900C6"/>
    <w:rsid w:val="00190490"/>
    <w:rsid w:val="00190883"/>
    <w:rsid w:val="001945AC"/>
    <w:rsid w:val="0019638C"/>
    <w:rsid w:val="00196983"/>
    <w:rsid w:val="001A1EF0"/>
    <w:rsid w:val="001B0A12"/>
    <w:rsid w:val="001B2ADE"/>
    <w:rsid w:val="001B315F"/>
    <w:rsid w:val="001B56E3"/>
    <w:rsid w:val="001B6273"/>
    <w:rsid w:val="001B62D4"/>
    <w:rsid w:val="001C0697"/>
    <w:rsid w:val="001C1587"/>
    <w:rsid w:val="001C41E5"/>
    <w:rsid w:val="001D0993"/>
    <w:rsid w:val="001D1077"/>
    <w:rsid w:val="001D2D40"/>
    <w:rsid w:val="001D6403"/>
    <w:rsid w:val="001E1B4F"/>
    <w:rsid w:val="001E22AF"/>
    <w:rsid w:val="001E2A8E"/>
    <w:rsid w:val="001E6A4E"/>
    <w:rsid w:val="001E6FC4"/>
    <w:rsid w:val="001E75C3"/>
    <w:rsid w:val="001F73D8"/>
    <w:rsid w:val="002029A8"/>
    <w:rsid w:val="00203722"/>
    <w:rsid w:val="00216026"/>
    <w:rsid w:val="00223171"/>
    <w:rsid w:val="002259A1"/>
    <w:rsid w:val="00226BFC"/>
    <w:rsid w:val="002305DA"/>
    <w:rsid w:val="002322F1"/>
    <w:rsid w:val="00235640"/>
    <w:rsid w:val="00240730"/>
    <w:rsid w:val="00240E80"/>
    <w:rsid w:val="00241C0E"/>
    <w:rsid w:val="00250722"/>
    <w:rsid w:val="0025204C"/>
    <w:rsid w:val="0025519F"/>
    <w:rsid w:val="002570DF"/>
    <w:rsid w:val="00263030"/>
    <w:rsid w:val="00265A2F"/>
    <w:rsid w:val="002662F0"/>
    <w:rsid w:val="00276A74"/>
    <w:rsid w:val="00277D04"/>
    <w:rsid w:val="00282727"/>
    <w:rsid w:val="0028395B"/>
    <w:rsid w:val="00286AD4"/>
    <w:rsid w:val="0028792D"/>
    <w:rsid w:val="00296773"/>
    <w:rsid w:val="002A0B35"/>
    <w:rsid w:val="002A161C"/>
    <w:rsid w:val="002A196C"/>
    <w:rsid w:val="002A3975"/>
    <w:rsid w:val="002A5075"/>
    <w:rsid w:val="002A63DE"/>
    <w:rsid w:val="002A72A3"/>
    <w:rsid w:val="002B00DD"/>
    <w:rsid w:val="002B0BE9"/>
    <w:rsid w:val="002B393F"/>
    <w:rsid w:val="002C5B5E"/>
    <w:rsid w:val="002C5DBC"/>
    <w:rsid w:val="002C6127"/>
    <w:rsid w:val="002C6C81"/>
    <w:rsid w:val="002D0E81"/>
    <w:rsid w:val="002D4C64"/>
    <w:rsid w:val="002E180D"/>
    <w:rsid w:val="002E203A"/>
    <w:rsid w:val="002E602E"/>
    <w:rsid w:val="002F2C0B"/>
    <w:rsid w:val="002F7DA7"/>
    <w:rsid w:val="00300E8C"/>
    <w:rsid w:val="003101BB"/>
    <w:rsid w:val="00314276"/>
    <w:rsid w:val="003201ED"/>
    <w:rsid w:val="00323B04"/>
    <w:rsid w:val="00324121"/>
    <w:rsid w:val="003250A8"/>
    <w:rsid w:val="0032523D"/>
    <w:rsid w:val="003311BB"/>
    <w:rsid w:val="00335236"/>
    <w:rsid w:val="0034104A"/>
    <w:rsid w:val="00344466"/>
    <w:rsid w:val="0034490B"/>
    <w:rsid w:val="003458CF"/>
    <w:rsid w:val="00347CB9"/>
    <w:rsid w:val="00347D8A"/>
    <w:rsid w:val="00355053"/>
    <w:rsid w:val="00355EA6"/>
    <w:rsid w:val="0035721B"/>
    <w:rsid w:val="00362A03"/>
    <w:rsid w:val="00362E2D"/>
    <w:rsid w:val="00362EDD"/>
    <w:rsid w:val="00363495"/>
    <w:rsid w:val="00363F50"/>
    <w:rsid w:val="003645A1"/>
    <w:rsid w:val="003647AE"/>
    <w:rsid w:val="00366081"/>
    <w:rsid w:val="0037084E"/>
    <w:rsid w:val="00371FBC"/>
    <w:rsid w:val="0037418C"/>
    <w:rsid w:val="00376B79"/>
    <w:rsid w:val="00377679"/>
    <w:rsid w:val="0038083F"/>
    <w:rsid w:val="00381025"/>
    <w:rsid w:val="00384E38"/>
    <w:rsid w:val="003878CD"/>
    <w:rsid w:val="00387D98"/>
    <w:rsid w:val="003964A1"/>
    <w:rsid w:val="00396F00"/>
    <w:rsid w:val="0039778F"/>
    <w:rsid w:val="003A203F"/>
    <w:rsid w:val="003A2048"/>
    <w:rsid w:val="003A27A0"/>
    <w:rsid w:val="003A71A2"/>
    <w:rsid w:val="003A7A60"/>
    <w:rsid w:val="003B29E2"/>
    <w:rsid w:val="003B7894"/>
    <w:rsid w:val="003C1717"/>
    <w:rsid w:val="003C2983"/>
    <w:rsid w:val="003C390D"/>
    <w:rsid w:val="003C44B9"/>
    <w:rsid w:val="003C5C72"/>
    <w:rsid w:val="003C75F3"/>
    <w:rsid w:val="003D1F32"/>
    <w:rsid w:val="003D21B1"/>
    <w:rsid w:val="003D2B8A"/>
    <w:rsid w:val="003D3859"/>
    <w:rsid w:val="003D3FF5"/>
    <w:rsid w:val="003E0BF5"/>
    <w:rsid w:val="003E4393"/>
    <w:rsid w:val="003E4896"/>
    <w:rsid w:val="003F39A3"/>
    <w:rsid w:val="003F52F7"/>
    <w:rsid w:val="003F5D57"/>
    <w:rsid w:val="003F64A7"/>
    <w:rsid w:val="004006B9"/>
    <w:rsid w:val="00400E31"/>
    <w:rsid w:val="0040126D"/>
    <w:rsid w:val="00402BDC"/>
    <w:rsid w:val="00403AED"/>
    <w:rsid w:val="004071A1"/>
    <w:rsid w:val="00415373"/>
    <w:rsid w:val="004261AF"/>
    <w:rsid w:val="004309D5"/>
    <w:rsid w:val="004310CE"/>
    <w:rsid w:val="00431D9F"/>
    <w:rsid w:val="0043209F"/>
    <w:rsid w:val="00432406"/>
    <w:rsid w:val="0043599B"/>
    <w:rsid w:val="00435CF6"/>
    <w:rsid w:val="004361F3"/>
    <w:rsid w:val="00441E07"/>
    <w:rsid w:val="00443BB5"/>
    <w:rsid w:val="004477A5"/>
    <w:rsid w:val="004477FA"/>
    <w:rsid w:val="00450255"/>
    <w:rsid w:val="00450913"/>
    <w:rsid w:val="0045097E"/>
    <w:rsid w:val="00454AC8"/>
    <w:rsid w:val="004577D1"/>
    <w:rsid w:val="00460EA9"/>
    <w:rsid w:val="004617E5"/>
    <w:rsid w:val="004631C3"/>
    <w:rsid w:val="0047070D"/>
    <w:rsid w:val="0048003E"/>
    <w:rsid w:val="00487A2F"/>
    <w:rsid w:val="00487FD5"/>
    <w:rsid w:val="00492AC6"/>
    <w:rsid w:val="00493077"/>
    <w:rsid w:val="0049375B"/>
    <w:rsid w:val="00494A28"/>
    <w:rsid w:val="004975DB"/>
    <w:rsid w:val="004A07DC"/>
    <w:rsid w:val="004A20E1"/>
    <w:rsid w:val="004A2908"/>
    <w:rsid w:val="004A2B29"/>
    <w:rsid w:val="004A5385"/>
    <w:rsid w:val="004B2C6C"/>
    <w:rsid w:val="004B5736"/>
    <w:rsid w:val="004B7A19"/>
    <w:rsid w:val="004B7C78"/>
    <w:rsid w:val="004C082D"/>
    <w:rsid w:val="004C1506"/>
    <w:rsid w:val="004C4809"/>
    <w:rsid w:val="004C618D"/>
    <w:rsid w:val="004D009B"/>
    <w:rsid w:val="004D2C89"/>
    <w:rsid w:val="004D4399"/>
    <w:rsid w:val="004E06E9"/>
    <w:rsid w:val="004E3884"/>
    <w:rsid w:val="004E67CC"/>
    <w:rsid w:val="004E7898"/>
    <w:rsid w:val="004E7DDA"/>
    <w:rsid w:val="004F0EB2"/>
    <w:rsid w:val="004F184F"/>
    <w:rsid w:val="004F60A0"/>
    <w:rsid w:val="004F6DC0"/>
    <w:rsid w:val="00501FA6"/>
    <w:rsid w:val="00502FCE"/>
    <w:rsid w:val="00504BA0"/>
    <w:rsid w:val="00504F9D"/>
    <w:rsid w:val="005061A7"/>
    <w:rsid w:val="00513302"/>
    <w:rsid w:val="00516372"/>
    <w:rsid w:val="00516BA3"/>
    <w:rsid w:val="00522425"/>
    <w:rsid w:val="00523148"/>
    <w:rsid w:val="0053192F"/>
    <w:rsid w:val="0053236A"/>
    <w:rsid w:val="00533482"/>
    <w:rsid w:val="00540E21"/>
    <w:rsid w:val="00541A3F"/>
    <w:rsid w:val="00544429"/>
    <w:rsid w:val="0055071D"/>
    <w:rsid w:val="00551CDB"/>
    <w:rsid w:val="005525CC"/>
    <w:rsid w:val="00554BE4"/>
    <w:rsid w:val="00556D1F"/>
    <w:rsid w:val="00562A0E"/>
    <w:rsid w:val="00563098"/>
    <w:rsid w:val="00564897"/>
    <w:rsid w:val="00565271"/>
    <w:rsid w:val="00567413"/>
    <w:rsid w:val="00567AE8"/>
    <w:rsid w:val="00572A00"/>
    <w:rsid w:val="00573D18"/>
    <w:rsid w:val="0057546A"/>
    <w:rsid w:val="005807A0"/>
    <w:rsid w:val="00581628"/>
    <w:rsid w:val="005870C9"/>
    <w:rsid w:val="00590AF4"/>
    <w:rsid w:val="00590F7B"/>
    <w:rsid w:val="005A6316"/>
    <w:rsid w:val="005A644D"/>
    <w:rsid w:val="005A6A5B"/>
    <w:rsid w:val="005B07AD"/>
    <w:rsid w:val="005B4242"/>
    <w:rsid w:val="005B4261"/>
    <w:rsid w:val="005B5E85"/>
    <w:rsid w:val="005B7DF4"/>
    <w:rsid w:val="005C1FA8"/>
    <w:rsid w:val="005C3043"/>
    <w:rsid w:val="005C4620"/>
    <w:rsid w:val="005D181E"/>
    <w:rsid w:val="005D55CD"/>
    <w:rsid w:val="005D6F58"/>
    <w:rsid w:val="005E4E1C"/>
    <w:rsid w:val="005E67E0"/>
    <w:rsid w:val="005F08D8"/>
    <w:rsid w:val="005F2994"/>
    <w:rsid w:val="005F4CED"/>
    <w:rsid w:val="005F4D64"/>
    <w:rsid w:val="005F6E55"/>
    <w:rsid w:val="00600E2B"/>
    <w:rsid w:val="00602AB1"/>
    <w:rsid w:val="00602E4F"/>
    <w:rsid w:val="00603811"/>
    <w:rsid w:val="00604785"/>
    <w:rsid w:val="00604CED"/>
    <w:rsid w:val="00605FDD"/>
    <w:rsid w:val="006122DF"/>
    <w:rsid w:val="00613950"/>
    <w:rsid w:val="006173B2"/>
    <w:rsid w:val="006202C2"/>
    <w:rsid w:val="00622038"/>
    <w:rsid w:val="0062366E"/>
    <w:rsid w:val="00624960"/>
    <w:rsid w:val="00627E74"/>
    <w:rsid w:val="00630150"/>
    <w:rsid w:val="00633FF8"/>
    <w:rsid w:val="00640B68"/>
    <w:rsid w:val="00641B0B"/>
    <w:rsid w:val="006459C6"/>
    <w:rsid w:val="00661338"/>
    <w:rsid w:val="00665C57"/>
    <w:rsid w:val="00673645"/>
    <w:rsid w:val="006753F1"/>
    <w:rsid w:val="006755EB"/>
    <w:rsid w:val="00676285"/>
    <w:rsid w:val="00680084"/>
    <w:rsid w:val="00680AEA"/>
    <w:rsid w:val="0068285F"/>
    <w:rsid w:val="0068355C"/>
    <w:rsid w:val="00685664"/>
    <w:rsid w:val="006866AE"/>
    <w:rsid w:val="00690509"/>
    <w:rsid w:val="00693280"/>
    <w:rsid w:val="006937DC"/>
    <w:rsid w:val="00696C57"/>
    <w:rsid w:val="00697EA6"/>
    <w:rsid w:val="006A0036"/>
    <w:rsid w:val="006A2E8A"/>
    <w:rsid w:val="006A6796"/>
    <w:rsid w:val="006B44C4"/>
    <w:rsid w:val="006C02B2"/>
    <w:rsid w:val="006C1581"/>
    <w:rsid w:val="006C64D8"/>
    <w:rsid w:val="006C69D5"/>
    <w:rsid w:val="006C7368"/>
    <w:rsid w:val="006C79BF"/>
    <w:rsid w:val="006D3D55"/>
    <w:rsid w:val="006D56C9"/>
    <w:rsid w:val="006D5BB8"/>
    <w:rsid w:val="006E5015"/>
    <w:rsid w:val="006F115D"/>
    <w:rsid w:val="006F1228"/>
    <w:rsid w:val="006F3368"/>
    <w:rsid w:val="006F5927"/>
    <w:rsid w:val="006F691A"/>
    <w:rsid w:val="00700A2B"/>
    <w:rsid w:val="00700E03"/>
    <w:rsid w:val="007048E0"/>
    <w:rsid w:val="0070672B"/>
    <w:rsid w:val="00710A43"/>
    <w:rsid w:val="007136BD"/>
    <w:rsid w:val="007156F7"/>
    <w:rsid w:val="007178F2"/>
    <w:rsid w:val="00717CAB"/>
    <w:rsid w:val="00720296"/>
    <w:rsid w:val="00726990"/>
    <w:rsid w:val="00734B96"/>
    <w:rsid w:val="00737AC8"/>
    <w:rsid w:val="00740D86"/>
    <w:rsid w:val="00742AC1"/>
    <w:rsid w:val="007431FB"/>
    <w:rsid w:val="007443B5"/>
    <w:rsid w:val="007447A7"/>
    <w:rsid w:val="007517CB"/>
    <w:rsid w:val="00753B62"/>
    <w:rsid w:val="007560D5"/>
    <w:rsid w:val="00760670"/>
    <w:rsid w:val="00760C3A"/>
    <w:rsid w:val="00761BBA"/>
    <w:rsid w:val="007632BA"/>
    <w:rsid w:val="007648D1"/>
    <w:rsid w:val="007672B8"/>
    <w:rsid w:val="00777DC6"/>
    <w:rsid w:val="007806CD"/>
    <w:rsid w:val="00785281"/>
    <w:rsid w:val="007871EA"/>
    <w:rsid w:val="0078752A"/>
    <w:rsid w:val="0079033D"/>
    <w:rsid w:val="00791A37"/>
    <w:rsid w:val="00791EC8"/>
    <w:rsid w:val="007938C3"/>
    <w:rsid w:val="00794DB6"/>
    <w:rsid w:val="007A1C02"/>
    <w:rsid w:val="007A321B"/>
    <w:rsid w:val="007A5686"/>
    <w:rsid w:val="007A7903"/>
    <w:rsid w:val="007A7968"/>
    <w:rsid w:val="007B4242"/>
    <w:rsid w:val="007B5DA0"/>
    <w:rsid w:val="007B6E64"/>
    <w:rsid w:val="007B7A91"/>
    <w:rsid w:val="007B7A9D"/>
    <w:rsid w:val="007C0A2A"/>
    <w:rsid w:val="007C4FAD"/>
    <w:rsid w:val="007C5B6F"/>
    <w:rsid w:val="007C77F0"/>
    <w:rsid w:val="007E3580"/>
    <w:rsid w:val="007E45AF"/>
    <w:rsid w:val="007E544E"/>
    <w:rsid w:val="007F6F39"/>
    <w:rsid w:val="00800B80"/>
    <w:rsid w:val="0080257C"/>
    <w:rsid w:val="00802BBF"/>
    <w:rsid w:val="00807EFB"/>
    <w:rsid w:val="00811B87"/>
    <w:rsid w:val="008156A3"/>
    <w:rsid w:val="008201A3"/>
    <w:rsid w:val="00823454"/>
    <w:rsid w:val="00824A95"/>
    <w:rsid w:val="00825A3E"/>
    <w:rsid w:val="00825E1C"/>
    <w:rsid w:val="0082731F"/>
    <w:rsid w:val="00827D9E"/>
    <w:rsid w:val="0083352F"/>
    <w:rsid w:val="0083354C"/>
    <w:rsid w:val="008365A6"/>
    <w:rsid w:val="008407D1"/>
    <w:rsid w:val="00840B58"/>
    <w:rsid w:val="008415E3"/>
    <w:rsid w:val="00843511"/>
    <w:rsid w:val="00844A8E"/>
    <w:rsid w:val="00844FAB"/>
    <w:rsid w:val="008517B4"/>
    <w:rsid w:val="00852CDE"/>
    <w:rsid w:val="00854BC6"/>
    <w:rsid w:val="00862257"/>
    <w:rsid w:val="00863B0D"/>
    <w:rsid w:val="00864D16"/>
    <w:rsid w:val="0086562D"/>
    <w:rsid w:val="00865B75"/>
    <w:rsid w:val="00872C15"/>
    <w:rsid w:val="00873140"/>
    <w:rsid w:val="00874B0D"/>
    <w:rsid w:val="0087510D"/>
    <w:rsid w:val="00877EE4"/>
    <w:rsid w:val="008811C1"/>
    <w:rsid w:val="00882426"/>
    <w:rsid w:val="00882E0E"/>
    <w:rsid w:val="008916DB"/>
    <w:rsid w:val="00892E19"/>
    <w:rsid w:val="00895699"/>
    <w:rsid w:val="008972B5"/>
    <w:rsid w:val="008A2048"/>
    <w:rsid w:val="008A354E"/>
    <w:rsid w:val="008A465C"/>
    <w:rsid w:val="008A583A"/>
    <w:rsid w:val="008A5B40"/>
    <w:rsid w:val="008A6355"/>
    <w:rsid w:val="008A67DA"/>
    <w:rsid w:val="008A7B16"/>
    <w:rsid w:val="008B0C78"/>
    <w:rsid w:val="008B0E1F"/>
    <w:rsid w:val="008B7A43"/>
    <w:rsid w:val="008C097D"/>
    <w:rsid w:val="008C1952"/>
    <w:rsid w:val="008C4830"/>
    <w:rsid w:val="008C4CF5"/>
    <w:rsid w:val="008C7402"/>
    <w:rsid w:val="008D0331"/>
    <w:rsid w:val="008D31E8"/>
    <w:rsid w:val="008D37D7"/>
    <w:rsid w:val="008D5E58"/>
    <w:rsid w:val="008D66FA"/>
    <w:rsid w:val="008E3E16"/>
    <w:rsid w:val="008E4A45"/>
    <w:rsid w:val="008E746A"/>
    <w:rsid w:val="008F1816"/>
    <w:rsid w:val="008F4DF4"/>
    <w:rsid w:val="008F75F5"/>
    <w:rsid w:val="008F79D0"/>
    <w:rsid w:val="00901CC7"/>
    <w:rsid w:val="009031CC"/>
    <w:rsid w:val="00913694"/>
    <w:rsid w:val="00914C4C"/>
    <w:rsid w:val="009158C8"/>
    <w:rsid w:val="0091594D"/>
    <w:rsid w:val="00916DE2"/>
    <w:rsid w:val="00921331"/>
    <w:rsid w:val="00923284"/>
    <w:rsid w:val="00927D57"/>
    <w:rsid w:val="0093115F"/>
    <w:rsid w:val="009311EE"/>
    <w:rsid w:val="00932946"/>
    <w:rsid w:val="00934061"/>
    <w:rsid w:val="0093704E"/>
    <w:rsid w:val="00940224"/>
    <w:rsid w:val="009413ED"/>
    <w:rsid w:val="00941BF0"/>
    <w:rsid w:val="00943A3A"/>
    <w:rsid w:val="00943BF8"/>
    <w:rsid w:val="00944985"/>
    <w:rsid w:val="009459BB"/>
    <w:rsid w:val="00947589"/>
    <w:rsid w:val="0095024F"/>
    <w:rsid w:val="00951248"/>
    <w:rsid w:val="009516C8"/>
    <w:rsid w:val="00951C5A"/>
    <w:rsid w:val="00953806"/>
    <w:rsid w:val="009551C2"/>
    <w:rsid w:val="00955D3D"/>
    <w:rsid w:val="00955ECF"/>
    <w:rsid w:val="00956BD2"/>
    <w:rsid w:val="00956E33"/>
    <w:rsid w:val="009619F0"/>
    <w:rsid w:val="00963F75"/>
    <w:rsid w:val="009708B7"/>
    <w:rsid w:val="00971075"/>
    <w:rsid w:val="00971D8B"/>
    <w:rsid w:val="00972932"/>
    <w:rsid w:val="00972F78"/>
    <w:rsid w:val="0097653B"/>
    <w:rsid w:val="00981306"/>
    <w:rsid w:val="00982F9D"/>
    <w:rsid w:val="009869CE"/>
    <w:rsid w:val="00990BA2"/>
    <w:rsid w:val="0099127C"/>
    <w:rsid w:val="0099240B"/>
    <w:rsid w:val="009A5276"/>
    <w:rsid w:val="009A6510"/>
    <w:rsid w:val="009A6749"/>
    <w:rsid w:val="009A67CC"/>
    <w:rsid w:val="009B5B56"/>
    <w:rsid w:val="009B61DF"/>
    <w:rsid w:val="009B7C32"/>
    <w:rsid w:val="009C067A"/>
    <w:rsid w:val="009C72AA"/>
    <w:rsid w:val="009C7439"/>
    <w:rsid w:val="009D08C7"/>
    <w:rsid w:val="009D31A0"/>
    <w:rsid w:val="009D5F29"/>
    <w:rsid w:val="009E0582"/>
    <w:rsid w:val="009E13C1"/>
    <w:rsid w:val="009E1881"/>
    <w:rsid w:val="009E33B3"/>
    <w:rsid w:val="009E496F"/>
    <w:rsid w:val="009E7155"/>
    <w:rsid w:val="009E71D5"/>
    <w:rsid w:val="009E722E"/>
    <w:rsid w:val="009F4A7C"/>
    <w:rsid w:val="00A04A1C"/>
    <w:rsid w:val="00A06AFB"/>
    <w:rsid w:val="00A108C4"/>
    <w:rsid w:val="00A15827"/>
    <w:rsid w:val="00A218DF"/>
    <w:rsid w:val="00A22AA2"/>
    <w:rsid w:val="00A265DE"/>
    <w:rsid w:val="00A26955"/>
    <w:rsid w:val="00A31704"/>
    <w:rsid w:val="00A338DA"/>
    <w:rsid w:val="00A345EA"/>
    <w:rsid w:val="00A43973"/>
    <w:rsid w:val="00A44CA9"/>
    <w:rsid w:val="00A4523D"/>
    <w:rsid w:val="00A46B92"/>
    <w:rsid w:val="00A471F2"/>
    <w:rsid w:val="00A55592"/>
    <w:rsid w:val="00A557DC"/>
    <w:rsid w:val="00A568A7"/>
    <w:rsid w:val="00A57447"/>
    <w:rsid w:val="00A57724"/>
    <w:rsid w:val="00A6015A"/>
    <w:rsid w:val="00A61071"/>
    <w:rsid w:val="00A615E6"/>
    <w:rsid w:val="00A643E5"/>
    <w:rsid w:val="00A70EA2"/>
    <w:rsid w:val="00A724A8"/>
    <w:rsid w:val="00A80050"/>
    <w:rsid w:val="00A81F4E"/>
    <w:rsid w:val="00A82956"/>
    <w:rsid w:val="00A83AD1"/>
    <w:rsid w:val="00A84164"/>
    <w:rsid w:val="00A8555F"/>
    <w:rsid w:val="00A96560"/>
    <w:rsid w:val="00AA1ACB"/>
    <w:rsid w:val="00AA5AB9"/>
    <w:rsid w:val="00AA753C"/>
    <w:rsid w:val="00AB3F30"/>
    <w:rsid w:val="00AB432A"/>
    <w:rsid w:val="00AB4796"/>
    <w:rsid w:val="00AB4D87"/>
    <w:rsid w:val="00AC1850"/>
    <w:rsid w:val="00AC32B1"/>
    <w:rsid w:val="00AC462F"/>
    <w:rsid w:val="00AD26E2"/>
    <w:rsid w:val="00AE0C40"/>
    <w:rsid w:val="00AE3199"/>
    <w:rsid w:val="00AE33C3"/>
    <w:rsid w:val="00AE3E52"/>
    <w:rsid w:val="00AE7405"/>
    <w:rsid w:val="00AF1990"/>
    <w:rsid w:val="00AF22D8"/>
    <w:rsid w:val="00AF37C2"/>
    <w:rsid w:val="00B004F9"/>
    <w:rsid w:val="00B0228A"/>
    <w:rsid w:val="00B0470A"/>
    <w:rsid w:val="00B15009"/>
    <w:rsid w:val="00B15375"/>
    <w:rsid w:val="00B1552A"/>
    <w:rsid w:val="00B178C5"/>
    <w:rsid w:val="00B208CB"/>
    <w:rsid w:val="00B228EB"/>
    <w:rsid w:val="00B24392"/>
    <w:rsid w:val="00B26141"/>
    <w:rsid w:val="00B27A59"/>
    <w:rsid w:val="00B32B18"/>
    <w:rsid w:val="00B34BC5"/>
    <w:rsid w:val="00B366AA"/>
    <w:rsid w:val="00B4093C"/>
    <w:rsid w:val="00B444F8"/>
    <w:rsid w:val="00B45C6A"/>
    <w:rsid w:val="00B46E70"/>
    <w:rsid w:val="00B471A2"/>
    <w:rsid w:val="00B50DB9"/>
    <w:rsid w:val="00B50ED8"/>
    <w:rsid w:val="00B52259"/>
    <w:rsid w:val="00B53B41"/>
    <w:rsid w:val="00B54B32"/>
    <w:rsid w:val="00B5754A"/>
    <w:rsid w:val="00B617BA"/>
    <w:rsid w:val="00B6226D"/>
    <w:rsid w:val="00B73F9D"/>
    <w:rsid w:val="00B7490A"/>
    <w:rsid w:val="00B74E17"/>
    <w:rsid w:val="00B756A4"/>
    <w:rsid w:val="00B778E0"/>
    <w:rsid w:val="00B80A5A"/>
    <w:rsid w:val="00B8562B"/>
    <w:rsid w:val="00B85BDF"/>
    <w:rsid w:val="00B9025C"/>
    <w:rsid w:val="00B90965"/>
    <w:rsid w:val="00B91342"/>
    <w:rsid w:val="00B9708F"/>
    <w:rsid w:val="00BA1081"/>
    <w:rsid w:val="00BA16B4"/>
    <w:rsid w:val="00BA1DFA"/>
    <w:rsid w:val="00BA1ED5"/>
    <w:rsid w:val="00BA4A62"/>
    <w:rsid w:val="00BA5A83"/>
    <w:rsid w:val="00BA7968"/>
    <w:rsid w:val="00BB08ED"/>
    <w:rsid w:val="00BB0969"/>
    <w:rsid w:val="00BB45C9"/>
    <w:rsid w:val="00BB464C"/>
    <w:rsid w:val="00BC0DA5"/>
    <w:rsid w:val="00BC317E"/>
    <w:rsid w:val="00BC34F6"/>
    <w:rsid w:val="00BC6BB8"/>
    <w:rsid w:val="00BD205F"/>
    <w:rsid w:val="00BD2465"/>
    <w:rsid w:val="00BD53F5"/>
    <w:rsid w:val="00BE0DFF"/>
    <w:rsid w:val="00BE1A19"/>
    <w:rsid w:val="00BF432D"/>
    <w:rsid w:val="00BF5986"/>
    <w:rsid w:val="00C0373D"/>
    <w:rsid w:val="00C05617"/>
    <w:rsid w:val="00C061D0"/>
    <w:rsid w:val="00C078C5"/>
    <w:rsid w:val="00C1015B"/>
    <w:rsid w:val="00C10A98"/>
    <w:rsid w:val="00C11030"/>
    <w:rsid w:val="00C13ABB"/>
    <w:rsid w:val="00C13E9D"/>
    <w:rsid w:val="00C1509E"/>
    <w:rsid w:val="00C15D80"/>
    <w:rsid w:val="00C16947"/>
    <w:rsid w:val="00C22F6B"/>
    <w:rsid w:val="00C26E2B"/>
    <w:rsid w:val="00C35C3F"/>
    <w:rsid w:val="00C36E16"/>
    <w:rsid w:val="00C37200"/>
    <w:rsid w:val="00C40D12"/>
    <w:rsid w:val="00C41C26"/>
    <w:rsid w:val="00C42048"/>
    <w:rsid w:val="00C422F4"/>
    <w:rsid w:val="00C4252B"/>
    <w:rsid w:val="00C446F7"/>
    <w:rsid w:val="00C44892"/>
    <w:rsid w:val="00C458DA"/>
    <w:rsid w:val="00C511F2"/>
    <w:rsid w:val="00C5558A"/>
    <w:rsid w:val="00C56DF7"/>
    <w:rsid w:val="00C57808"/>
    <w:rsid w:val="00C57E29"/>
    <w:rsid w:val="00C606C1"/>
    <w:rsid w:val="00C61079"/>
    <w:rsid w:val="00C72341"/>
    <w:rsid w:val="00C726EF"/>
    <w:rsid w:val="00C76305"/>
    <w:rsid w:val="00C85097"/>
    <w:rsid w:val="00C8517A"/>
    <w:rsid w:val="00C85B89"/>
    <w:rsid w:val="00C900AA"/>
    <w:rsid w:val="00C90890"/>
    <w:rsid w:val="00C9579B"/>
    <w:rsid w:val="00C96B89"/>
    <w:rsid w:val="00CA3AB5"/>
    <w:rsid w:val="00CA77BD"/>
    <w:rsid w:val="00CB21A4"/>
    <w:rsid w:val="00CB2E97"/>
    <w:rsid w:val="00CB66A1"/>
    <w:rsid w:val="00CB787C"/>
    <w:rsid w:val="00CB7E49"/>
    <w:rsid w:val="00CC2E97"/>
    <w:rsid w:val="00CC3811"/>
    <w:rsid w:val="00CC4249"/>
    <w:rsid w:val="00CD2071"/>
    <w:rsid w:val="00CD48F8"/>
    <w:rsid w:val="00CD78D8"/>
    <w:rsid w:val="00CE1C33"/>
    <w:rsid w:val="00CE2462"/>
    <w:rsid w:val="00CE29F1"/>
    <w:rsid w:val="00CE2CFD"/>
    <w:rsid w:val="00CE7ECC"/>
    <w:rsid w:val="00CF08D5"/>
    <w:rsid w:val="00CF44F7"/>
    <w:rsid w:val="00CF7187"/>
    <w:rsid w:val="00D00455"/>
    <w:rsid w:val="00D019E8"/>
    <w:rsid w:val="00D05D02"/>
    <w:rsid w:val="00D1086D"/>
    <w:rsid w:val="00D12239"/>
    <w:rsid w:val="00D12FA1"/>
    <w:rsid w:val="00D16A76"/>
    <w:rsid w:val="00D265FA"/>
    <w:rsid w:val="00D30895"/>
    <w:rsid w:val="00D344E2"/>
    <w:rsid w:val="00D34CF5"/>
    <w:rsid w:val="00D35653"/>
    <w:rsid w:val="00D37B5A"/>
    <w:rsid w:val="00D40D1B"/>
    <w:rsid w:val="00D421D8"/>
    <w:rsid w:val="00D577B0"/>
    <w:rsid w:val="00D57BC3"/>
    <w:rsid w:val="00D6052E"/>
    <w:rsid w:val="00D61167"/>
    <w:rsid w:val="00D619A9"/>
    <w:rsid w:val="00D631A8"/>
    <w:rsid w:val="00D654A0"/>
    <w:rsid w:val="00D6595A"/>
    <w:rsid w:val="00D73DBF"/>
    <w:rsid w:val="00D74869"/>
    <w:rsid w:val="00D76EC1"/>
    <w:rsid w:val="00D809A0"/>
    <w:rsid w:val="00D81C10"/>
    <w:rsid w:val="00D83D16"/>
    <w:rsid w:val="00D87184"/>
    <w:rsid w:val="00D91F56"/>
    <w:rsid w:val="00D92369"/>
    <w:rsid w:val="00D96317"/>
    <w:rsid w:val="00D964F0"/>
    <w:rsid w:val="00D97647"/>
    <w:rsid w:val="00D97AE8"/>
    <w:rsid w:val="00DA4BE5"/>
    <w:rsid w:val="00DB7A7A"/>
    <w:rsid w:val="00DC6253"/>
    <w:rsid w:val="00DC7D92"/>
    <w:rsid w:val="00DD5BA8"/>
    <w:rsid w:val="00DD66C8"/>
    <w:rsid w:val="00DD7035"/>
    <w:rsid w:val="00DD760D"/>
    <w:rsid w:val="00DD7D7E"/>
    <w:rsid w:val="00DE44D3"/>
    <w:rsid w:val="00DE63AE"/>
    <w:rsid w:val="00DE7958"/>
    <w:rsid w:val="00DF2303"/>
    <w:rsid w:val="00DF3B3D"/>
    <w:rsid w:val="00DF6A2F"/>
    <w:rsid w:val="00E00C7A"/>
    <w:rsid w:val="00E034AF"/>
    <w:rsid w:val="00E036EB"/>
    <w:rsid w:val="00E055BD"/>
    <w:rsid w:val="00E05718"/>
    <w:rsid w:val="00E05E4C"/>
    <w:rsid w:val="00E069D2"/>
    <w:rsid w:val="00E109A2"/>
    <w:rsid w:val="00E12E24"/>
    <w:rsid w:val="00E15122"/>
    <w:rsid w:val="00E152DA"/>
    <w:rsid w:val="00E20164"/>
    <w:rsid w:val="00E21516"/>
    <w:rsid w:val="00E23548"/>
    <w:rsid w:val="00E253FA"/>
    <w:rsid w:val="00E26717"/>
    <w:rsid w:val="00E32B68"/>
    <w:rsid w:val="00E336C1"/>
    <w:rsid w:val="00E40BAF"/>
    <w:rsid w:val="00E4258A"/>
    <w:rsid w:val="00E42D7A"/>
    <w:rsid w:val="00E45B9A"/>
    <w:rsid w:val="00E50445"/>
    <w:rsid w:val="00E518DC"/>
    <w:rsid w:val="00E54103"/>
    <w:rsid w:val="00E5415C"/>
    <w:rsid w:val="00E6114B"/>
    <w:rsid w:val="00E61245"/>
    <w:rsid w:val="00E65366"/>
    <w:rsid w:val="00E65E03"/>
    <w:rsid w:val="00E66800"/>
    <w:rsid w:val="00E668A3"/>
    <w:rsid w:val="00E724DE"/>
    <w:rsid w:val="00E72ED1"/>
    <w:rsid w:val="00E80E1C"/>
    <w:rsid w:val="00E82BCB"/>
    <w:rsid w:val="00E8303E"/>
    <w:rsid w:val="00E83177"/>
    <w:rsid w:val="00E83600"/>
    <w:rsid w:val="00E851B2"/>
    <w:rsid w:val="00E85967"/>
    <w:rsid w:val="00E87692"/>
    <w:rsid w:val="00E9229C"/>
    <w:rsid w:val="00E948A8"/>
    <w:rsid w:val="00E955F3"/>
    <w:rsid w:val="00E95E20"/>
    <w:rsid w:val="00E97121"/>
    <w:rsid w:val="00EA0C3B"/>
    <w:rsid w:val="00EA0E0A"/>
    <w:rsid w:val="00EA4A91"/>
    <w:rsid w:val="00EA4AF3"/>
    <w:rsid w:val="00EA4E55"/>
    <w:rsid w:val="00EA62BF"/>
    <w:rsid w:val="00EA7A4F"/>
    <w:rsid w:val="00EB02AC"/>
    <w:rsid w:val="00EB2580"/>
    <w:rsid w:val="00EB4A94"/>
    <w:rsid w:val="00EB6080"/>
    <w:rsid w:val="00EC685F"/>
    <w:rsid w:val="00EC7A0B"/>
    <w:rsid w:val="00ED04E9"/>
    <w:rsid w:val="00ED3CF3"/>
    <w:rsid w:val="00ED565C"/>
    <w:rsid w:val="00ED6BE5"/>
    <w:rsid w:val="00ED7BF2"/>
    <w:rsid w:val="00EE068B"/>
    <w:rsid w:val="00EE2A7D"/>
    <w:rsid w:val="00EE2F74"/>
    <w:rsid w:val="00EE3F54"/>
    <w:rsid w:val="00EE5232"/>
    <w:rsid w:val="00EF182B"/>
    <w:rsid w:val="00EF3CB7"/>
    <w:rsid w:val="00EF7978"/>
    <w:rsid w:val="00F04B51"/>
    <w:rsid w:val="00F07EF8"/>
    <w:rsid w:val="00F144A7"/>
    <w:rsid w:val="00F21E17"/>
    <w:rsid w:val="00F23307"/>
    <w:rsid w:val="00F23C88"/>
    <w:rsid w:val="00F24FA4"/>
    <w:rsid w:val="00F25767"/>
    <w:rsid w:val="00F259BB"/>
    <w:rsid w:val="00F26610"/>
    <w:rsid w:val="00F26AFD"/>
    <w:rsid w:val="00F3221F"/>
    <w:rsid w:val="00F350F4"/>
    <w:rsid w:val="00F35ABA"/>
    <w:rsid w:val="00F35D78"/>
    <w:rsid w:val="00F363B0"/>
    <w:rsid w:val="00F37205"/>
    <w:rsid w:val="00F37D88"/>
    <w:rsid w:val="00F40F76"/>
    <w:rsid w:val="00F415EB"/>
    <w:rsid w:val="00F42986"/>
    <w:rsid w:val="00F43B0B"/>
    <w:rsid w:val="00F456A1"/>
    <w:rsid w:val="00F45810"/>
    <w:rsid w:val="00F503ED"/>
    <w:rsid w:val="00F50FD9"/>
    <w:rsid w:val="00F510EC"/>
    <w:rsid w:val="00F52E82"/>
    <w:rsid w:val="00F54192"/>
    <w:rsid w:val="00F547A4"/>
    <w:rsid w:val="00F578E8"/>
    <w:rsid w:val="00F60BA9"/>
    <w:rsid w:val="00F610EA"/>
    <w:rsid w:val="00F62234"/>
    <w:rsid w:val="00F6400A"/>
    <w:rsid w:val="00F64C59"/>
    <w:rsid w:val="00F65A8D"/>
    <w:rsid w:val="00F65BB5"/>
    <w:rsid w:val="00F66FEF"/>
    <w:rsid w:val="00F71D9B"/>
    <w:rsid w:val="00F722CA"/>
    <w:rsid w:val="00F73559"/>
    <w:rsid w:val="00F75803"/>
    <w:rsid w:val="00F77DBC"/>
    <w:rsid w:val="00F869FC"/>
    <w:rsid w:val="00F908C9"/>
    <w:rsid w:val="00F94B11"/>
    <w:rsid w:val="00F972DE"/>
    <w:rsid w:val="00FA0BF1"/>
    <w:rsid w:val="00FA4FCF"/>
    <w:rsid w:val="00FA6B9B"/>
    <w:rsid w:val="00FB13FC"/>
    <w:rsid w:val="00FC18C4"/>
    <w:rsid w:val="00FC1EEB"/>
    <w:rsid w:val="00FC24A8"/>
    <w:rsid w:val="00FC2546"/>
    <w:rsid w:val="00FC6D85"/>
    <w:rsid w:val="00FC72C2"/>
    <w:rsid w:val="00FD0828"/>
    <w:rsid w:val="00FD24D3"/>
    <w:rsid w:val="00FD326F"/>
    <w:rsid w:val="00FD4B3B"/>
    <w:rsid w:val="00FD7345"/>
    <w:rsid w:val="00FE2D0F"/>
    <w:rsid w:val="00FE49D5"/>
    <w:rsid w:val="00FF1824"/>
    <w:rsid w:val="00FF2A75"/>
    <w:rsid w:val="00FF4A84"/>
    <w:rsid w:val="00FF51FF"/>
    <w:rsid w:val="00FF61A3"/>
    <w:rsid w:val="00FF6781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7"/>
    <o:shapelayout v:ext="edit">
      <o:idmap v:ext="edit" data="2"/>
    </o:shapelayout>
  </w:shapeDefaults>
  <w:decimalSymbol w:val="."/>
  <w:listSeparator w:val=","/>
  <w14:docId w14:val="5BBDF5DD"/>
  <w15:docId w15:val="{C714EB7F-3102-4092-9EBD-A9217D98245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widowControl w:val="0"/>
        <w:autoSpaceDE w:val="0"/>
        <w:autoSpaceDN w:val="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D6052E"/>
    <w:rPr>
      <w:rFonts w:ascii="Arial" w:eastAsia="Arial" w:hAnsi="Arial" w:cs="Arial"/>
    </w:rPr>
  </w:style>
  <w:style w:type="paragraph" w:styleId="Heading1">
    <w:name w:val="heading 1"/>
    <w:basedOn w:val="Normal"/>
    <w:link w:val="Heading1Char"/>
    <w:uiPriority w:val="9"/>
    <w:qFormat/>
    <w:rsid w:val="00D6052E"/>
    <w:pPr>
      <w:ind w:left="924"/>
      <w:jc w:val="both"/>
      <w:outlineLvl w:val="0"/>
    </w:pPr>
    <w:rPr>
      <w:b/>
      <w:bCs/>
      <w:sz w:val="24"/>
      <w:szCs w:val="24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C85B89"/>
    <w:pPr>
      <w:keepNext/>
      <w:keepLines/>
      <w:spacing w:before="40"/>
      <w:outlineLvl w:val="1"/>
    </w:pPr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uiPriority w:val="1"/>
    <w:qFormat/>
    <w:rsid w:val="00D6052E"/>
    <w:rPr>
      <w:sz w:val="24"/>
      <w:szCs w:val="24"/>
    </w:rPr>
  </w:style>
  <w:style w:type="paragraph" w:styleId="Title">
    <w:name w:val="Title"/>
    <w:basedOn w:val="Normal"/>
    <w:uiPriority w:val="10"/>
    <w:qFormat/>
    <w:rsid w:val="00D6052E"/>
    <w:pPr>
      <w:ind w:left="1238" w:hanging="315"/>
    </w:pPr>
    <w:rPr>
      <w:rFonts w:ascii="Times New Roman" w:eastAsia="Times New Roman" w:hAnsi="Times New Roman" w:cs="Times New Roman"/>
      <w:b/>
      <w:bCs/>
      <w:sz w:val="28"/>
      <w:szCs w:val="28"/>
    </w:rPr>
  </w:style>
  <w:style w:type="paragraph" w:styleId="ListParagraph">
    <w:name w:val="List Paragraph"/>
    <w:basedOn w:val="Normal"/>
    <w:uiPriority w:val="34"/>
    <w:qFormat/>
    <w:rsid w:val="00D6052E"/>
    <w:pPr>
      <w:spacing w:before="119"/>
      <w:ind w:left="1015" w:hanging="360"/>
      <w:jc w:val="both"/>
    </w:pPr>
  </w:style>
  <w:style w:type="paragraph" w:customStyle="1" w:styleId="TableParagraph">
    <w:name w:val="Table Paragraph"/>
    <w:basedOn w:val="Normal"/>
    <w:uiPriority w:val="1"/>
    <w:qFormat/>
    <w:rsid w:val="00D6052E"/>
    <w:pPr>
      <w:spacing w:line="168" w:lineRule="exact"/>
    </w:pPr>
  </w:style>
  <w:style w:type="paragraph" w:styleId="NoSpacing">
    <w:name w:val="No Spacing"/>
    <w:link w:val="NoSpacingChar"/>
    <w:uiPriority w:val="1"/>
    <w:qFormat/>
    <w:rsid w:val="00C85B89"/>
    <w:pPr>
      <w:widowControl/>
      <w:autoSpaceDE/>
      <w:autoSpaceDN/>
    </w:pPr>
    <w:rPr>
      <w:rFonts w:eastAsiaTheme="minorEastAsia"/>
    </w:rPr>
  </w:style>
  <w:style w:type="character" w:customStyle="1" w:styleId="NoSpacingChar">
    <w:name w:val="No Spacing Char"/>
    <w:basedOn w:val="DefaultParagraphFont"/>
    <w:link w:val="NoSpacing"/>
    <w:uiPriority w:val="1"/>
    <w:rsid w:val="00C85B89"/>
    <w:rPr>
      <w:rFonts w:eastAsiaTheme="minorEastAsia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C85B89"/>
    <w:rPr>
      <w:rFonts w:asciiTheme="majorHAnsi" w:eastAsiaTheme="majorEastAsia" w:hAnsiTheme="majorHAnsi" w:cstheme="majorBidi"/>
      <w:color w:val="365F91" w:themeColor="accent1" w:themeShade="BF"/>
      <w:sz w:val="26"/>
      <w:szCs w:val="26"/>
    </w:rPr>
  </w:style>
  <w:style w:type="paragraph" w:styleId="Header">
    <w:name w:val="header"/>
    <w:basedOn w:val="Normal"/>
    <w:link w:val="HeaderChar"/>
    <w:uiPriority w:val="99"/>
    <w:unhideWhenUsed/>
    <w:rsid w:val="004C082D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4C082D"/>
    <w:rPr>
      <w:rFonts w:ascii="Arial" w:eastAsia="Arial" w:hAnsi="Arial" w:cs="Arial"/>
    </w:rPr>
  </w:style>
  <w:style w:type="paragraph" w:styleId="Footer">
    <w:name w:val="footer"/>
    <w:basedOn w:val="Normal"/>
    <w:link w:val="FooterChar"/>
    <w:uiPriority w:val="99"/>
    <w:unhideWhenUsed/>
    <w:rsid w:val="004C082D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4C082D"/>
    <w:rPr>
      <w:rFonts w:ascii="Arial" w:eastAsia="Arial" w:hAnsi="Arial" w:cs="Arial"/>
    </w:rPr>
  </w:style>
  <w:style w:type="character" w:customStyle="1" w:styleId="Heading1Char">
    <w:name w:val="Heading 1 Char"/>
    <w:basedOn w:val="DefaultParagraphFont"/>
    <w:link w:val="Heading1"/>
    <w:uiPriority w:val="9"/>
    <w:rsid w:val="00630150"/>
    <w:rPr>
      <w:rFonts w:ascii="Arial" w:eastAsia="Arial" w:hAnsi="Arial" w:cs="Arial"/>
      <w:b/>
      <w:bCs/>
      <w:sz w:val="24"/>
      <w:szCs w:val="24"/>
    </w:rPr>
  </w:style>
  <w:style w:type="table" w:customStyle="1" w:styleId="GridTable5Dark-Accent51">
    <w:name w:val="Grid Table 5 Dark - Accent 51"/>
    <w:basedOn w:val="TableNormal"/>
    <w:uiPriority w:val="50"/>
    <w:rsid w:val="0036608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customStyle="1" w:styleId="GridTable5Dark-Accent11">
    <w:name w:val="Grid Table 5 Dark - Accent 11"/>
    <w:basedOn w:val="TableNormal"/>
    <w:uiPriority w:val="50"/>
    <w:rsid w:val="0002768C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customStyle="1" w:styleId="GridTable4-Accent31">
    <w:name w:val="Grid Table 4 - Accent 31"/>
    <w:basedOn w:val="TableNormal"/>
    <w:uiPriority w:val="49"/>
    <w:rsid w:val="0070672B"/>
    <w:pPr>
      <w:widowControl/>
      <w:autoSpaceDE/>
      <w:autoSpaceDN/>
    </w:pPr>
    <w:rPr>
      <w:color w:val="404040" w:themeColor="text1" w:themeTint="BF"/>
      <w:sz w:val="20"/>
      <w:szCs w:val="20"/>
      <w:lang w:eastAsia="ja-JP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paragraph" w:styleId="FootnoteText">
    <w:name w:val="footnote text"/>
    <w:basedOn w:val="Normal"/>
    <w:link w:val="FootnoteTextChar"/>
    <w:uiPriority w:val="99"/>
    <w:semiHidden/>
    <w:unhideWhenUsed/>
    <w:rsid w:val="009E7155"/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9E7155"/>
    <w:rPr>
      <w:rFonts w:ascii="Arial" w:eastAsia="Arial" w:hAnsi="Arial" w:cs="Arial"/>
      <w:sz w:val="20"/>
      <w:szCs w:val="20"/>
    </w:rPr>
  </w:style>
  <w:style w:type="character" w:styleId="FootnoteReference">
    <w:name w:val="footnote reference"/>
    <w:basedOn w:val="DefaultParagraphFont"/>
    <w:uiPriority w:val="99"/>
    <w:semiHidden/>
    <w:unhideWhenUsed/>
    <w:rsid w:val="009E7155"/>
    <w:rPr>
      <w:vertAlign w:val="superscript"/>
    </w:rPr>
  </w:style>
  <w:style w:type="table" w:styleId="TableGrid">
    <w:name w:val="Table Grid"/>
    <w:basedOn w:val="TableNormal"/>
    <w:uiPriority w:val="39"/>
    <w:rsid w:val="00C57E2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843511"/>
    <w:pPr>
      <w:widowControl/>
      <w:autoSpaceDE/>
      <w:autoSpaceDN/>
    </w:pPr>
    <w:rPr>
      <w:rFonts w:ascii="Arial" w:eastAsia="Arial" w:hAnsi="Arial" w:cs="Arial"/>
    </w:rPr>
  </w:style>
  <w:style w:type="character" w:styleId="CommentReference">
    <w:name w:val="annotation reference"/>
    <w:basedOn w:val="DefaultParagraphFont"/>
    <w:uiPriority w:val="99"/>
    <w:semiHidden/>
    <w:unhideWhenUsed/>
    <w:rsid w:val="001B56E3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1B56E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1B56E3"/>
    <w:rPr>
      <w:rFonts w:ascii="Arial" w:eastAsia="Arial" w:hAnsi="Arial" w:cs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B56E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B56E3"/>
    <w:rPr>
      <w:rFonts w:ascii="Arial" w:eastAsia="Arial" w:hAnsi="Arial" w:cs="Arial"/>
      <w:b/>
      <w:bCs/>
      <w:sz w:val="20"/>
      <w:szCs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9B5B56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9B5B56"/>
    <w:rPr>
      <w:rFonts w:ascii="Tahoma" w:eastAsia="Arial" w:hAnsi="Tahoma" w:cs="Tahoma"/>
      <w:sz w:val="16"/>
      <w:szCs w:val="16"/>
    </w:rPr>
  </w:style>
  <w:style w:type="character" w:styleId="Hyperlink">
    <w:name w:val="Hyperlink"/>
    <w:basedOn w:val="DefaultParagraphFont"/>
    <w:uiPriority w:val="99"/>
    <w:semiHidden/>
    <w:unhideWhenUsed/>
    <w:rsid w:val="000E07A4"/>
    <w:rPr>
      <w:color w:val="467886"/>
      <w:u w:val="single"/>
    </w:rPr>
  </w:style>
  <w:style w:type="character" w:styleId="FollowedHyperlink">
    <w:name w:val="FollowedHyperlink"/>
    <w:basedOn w:val="DefaultParagraphFont"/>
    <w:uiPriority w:val="99"/>
    <w:semiHidden/>
    <w:unhideWhenUsed/>
    <w:rsid w:val="000E07A4"/>
    <w:rPr>
      <w:color w:val="96607D"/>
      <w:u w:val="single"/>
    </w:rPr>
  </w:style>
  <w:style w:type="paragraph" w:customStyle="1" w:styleId="xl65">
    <w:name w:val="xl65"/>
    <w:basedOn w:val="Normal"/>
    <w:rsid w:val="000E07A4"/>
    <w:pPr>
      <w:widowControl/>
      <w:autoSpaceDE/>
      <w:autoSpaceDN/>
      <w:spacing w:before="100" w:beforeAutospacing="1" w:after="100" w:afterAutospacing="1"/>
    </w:pPr>
    <w:rPr>
      <w:rFonts w:ascii="Gill Sans MT" w:eastAsia="Times New Roman" w:hAnsi="Gill Sans MT" w:cs="Times New Roman"/>
      <w:sz w:val="28"/>
      <w:szCs w:val="28"/>
    </w:rPr>
  </w:style>
  <w:style w:type="paragraph" w:customStyle="1" w:styleId="xl66">
    <w:name w:val="xl66"/>
    <w:basedOn w:val="Normal"/>
    <w:rsid w:val="000E07A4"/>
    <w:pPr>
      <w:widowControl/>
      <w:autoSpaceDE/>
      <w:autoSpaceDN/>
      <w:spacing w:before="100" w:beforeAutospacing="1" w:after="100" w:afterAutospacing="1"/>
    </w:pPr>
    <w:rPr>
      <w:rFonts w:ascii="Gill Sans MT" w:eastAsia="Times New Roman" w:hAnsi="Gill Sans MT" w:cs="Times New Roman"/>
      <w:sz w:val="28"/>
      <w:szCs w:val="28"/>
    </w:rPr>
  </w:style>
  <w:style w:type="paragraph" w:customStyle="1" w:styleId="xl67">
    <w:name w:val="xl67"/>
    <w:basedOn w:val="Normal"/>
    <w:rsid w:val="000E07A4"/>
    <w:pPr>
      <w:widowControl/>
      <w:autoSpaceDE/>
      <w:autoSpaceDN/>
      <w:spacing w:before="100" w:beforeAutospacing="1" w:after="100" w:afterAutospacing="1"/>
      <w:jc w:val="center"/>
    </w:pPr>
    <w:rPr>
      <w:rFonts w:ascii="Gill Sans MT" w:eastAsia="Times New Roman" w:hAnsi="Gill Sans MT" w:cs="Times New Roman"/>
      <w:b/>
      <w:bCs/>
      <w:sz w:val="28"/>
      <w:szCs w:val="28"/>
    </w:rPr>
  </w:style>
  <w:style w:type="paragraph" w:customStyle="1" w:styleId="xl68">
    <w:name w:val="xl68"/>
    <w:basedOn w:val="Normal"/>
    <w:rsid w:val="000E07A4"/>
    <w:pPr>
      <w:widowControl/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69">
    <w:name w:val="xl69"/>
    <w:basedOn w:val="Normal"/>
    <w:rsid w:val="000E07A4"/>
    <w:pPr>
      <w:widowControl/>
      <w:pBdr>
        <w:top w:val="single" w:sz="8" w:space="0" w:color="auto"/>
        <w:left w:val="single" w:sz="4" w:space="31" w:color="auto"/>
        <w:bottom w:val="single" w:sz="4" w:space="0" w:color="auto"/>
        <w:right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500" w:firstLine="500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0">
    <w:name w:val="xl70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1">
    <w:name w:val="xl71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2">
    <w:name w:val="xl72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3">
    <w:name w:val="xl73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4">
    <w:name w:val="xl74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75">
    <w:name w:val="xl75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76">
    <w:name w:val="xl76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7">
    <w:name w:val="xl77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8">
    <w:name w:val="xl78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79">
    <w:name w:val="xl79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80">
    <w:name w:val="xl80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1">
    <w:name w:val="xl81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2">
    <w:name w:val="xl82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3">
    <w:name w:val="xl83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4">
    <w:name w:val="xl84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5">
    <w:name w:val="xl85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6">
    <w:name w:val="xl86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87">
    <w:name w:val="xl87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88">
    <w:name w:val="xl88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89">
    <w:name w:val="xl89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0">
    <w:name w:val="xl90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91">
    <w:name w:val="xl91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2">
    <w:name w:val="xl92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3">
    <w:name w:val="xl93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4">
    <w:name w:val="xl94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95">
    <w:name w:val="xl95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6">
    <w:name w:val="xl96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97">
    <w:name w:val="xl97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8">
    <w:name w:val="xl98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99">
    <w:name w:val="xl99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0">
    <w:name w:val="xl100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1">
    <w:name w:val="xl101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2">
    <w:name w:val="xl102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3">
    <w:name w:val="xl103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04">
    <w:name w:val="xl104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5">
    <w:name w:val="xl105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6">
    <w:name w:val="xl106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07">
    <w:name w:val="xl107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8">
    <w:name w:val="xl108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09">
    <w:name w:val="xl109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10">
    <w:name w:val="xl110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1">
    <w:name w:val="xl111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2">
    <w:name w:val="xl112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13">
    <w:name w:val="xl113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4">
    <w:name w:val="xl114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5">
    <w:name w:val="xl115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16">
    <w:name w:val="xl116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FFFFFF"/>
      <w:sz w:val="20"/>
      <w:szCs w:val="20"/>
    </w:rPr>
  </w:style>
  <w:style w:type="paragraph" w:customStyle="1" w:styleId="xl117">
    <w:name w:val="xl117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18">
    <w:name w:val="xl118"/>
    <w:basedOn w:val="Normal"/>
    <w:rsid w:val="000E07A4"/>
    <w:pPr>
      <w:widowControl/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19">
    <w:name w:val="xl119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sz w:val="20"/>
      <w:szCs w:val="20"/>
    </w:rPr>
  </w:style>
  <w:style w:type="paragraph" w:customStyle="1" w:styleId="xl120">
    <w:name w:val="xl120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21">
    <w:name w:val="xl121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22">
    <w:name w:val="xl122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FFFFFF"/>
      <w:sz w:val="20"/>
      <w:szCs w:val="20"/>
    </w:rPr>
  </w:style>
  <w:style w:type="paragraph" w:customStyle="1" w:styleId="xl123">
    <w:name w:val="xl123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4">
    <w:name w:val="xl124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25">
    <w:name w:val="xl125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6">
    <w:name w:val="xl126"/>
    <w:basedOn w:val="Normal"/>
    <w:rsid w:val="000E07A4"/>
    <w:pPr>
      <w:widowControl/>
      <w:pBdr>
        <w:top w:val="single" w:sz="4" w:space="0" w:color="auto"/>
        <w:left w:val="single" w:sz="4" w:space="0" w:color="auto"/>
      </w:pBdr>
      <w:shd w:val="clear" w:color="000000" w:fill="8DB3E2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7">
    <w:name w:val="xl127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DBEEF3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8">
    <w:name w:val="xl128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29">
    <w:name w:val="xl129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sz w:val="20"/>
      <w:szCs w:val="20"/>
    </w:rPr>
  </w:style>
  <w:style w:type="paragraph" w:customStyle="1" w:styleId="xl130">
    <w:name w:val="xl130"/>
    <w:basedOn w:val="Normal"/>
    <w:rsid w:val="000E07A4"/>
    <w:pPr>
      <w:widowControl/>
      <w:shd w:val="clear" w:color="000000" w:fill="C00000"/>
      <w:autoSpaceDE/>
      <w:autoSpaceDN/>
      <w:spacing w:before="100" w:beforeAutospacing="1" w:after="100" w:afterAutospacing="1"/>
    </w:pPr>
    <w:rPr>
      <w:rFonts w:ascii="Times New Roman" w:eastAsia="Times New Roman" w:hAnsi="Times New Roman" w:cs="Times New Roman"/>
      <w:b/>
      <w:bCs/>
      <w:color w:val="000000"/>
      <w:sz w:val="18"/>
      <w:szCs w:val="18"/>
    </w:rPr>
  </w:style>
  <w:style w:type="paragraph" w:customStyle="1" w:styleId="xl131">
    <w:name w:val="xl131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color w:val="000000"/>
      <w:sz w:val="20"/>
      <w:szCs w:val="20"/>
    </w:rPr>
  </w:style>
  <w:style w:type="paragraph" w:customStyle="1" w:styleId="xl132">
    <w:name w:val="xl132"/>
    <w:basedOn w:val="Normal"/>
    <w:rsid w:val="000E07A4"/>
    <w:pPr>
      <w:widowControl/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00000"/>
      <w:autoSpaceDE/>
      <w:autoSpaceDN/>
      <w:spacing w:before="100" w:beforeAutospacing="1" w:after="100" w:afterAutospacing="1"/>
    </w:pPr>
    <w:rPr>
      <w:rFonts w:ascii="Arial Unicode MS" w:eastAsia="Arial Unicode MS" w:hAnsi="Arial Unicode MS" w:cs="Arial Unicode MS"/>
      <w:color w:val="000000"/>
      <w:sz w:val="16"/>
      <w:szCs w:val="16"/>
    </w:rPr>
  </w:style>
  <w:style w:type="paragraph" w:customStyle="1" w:styleId="xl133">
    <w:name w:val="xl133"/>
    <w:basedOn w:val="Normal"/>
    <w:rsid w:val="000E07A4"/>
    <w:pPr>
      <w:widowControl/>
      <w:pBdr>
        <w:top w:val="single" w:sz="4" w:space="0" w:color="auto"/>
        <w:left w:val="single" w:sz="4" w:space="9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100" w:firstLine="100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34">
    <w:name w:val="xl134"/>
    <w:basedOn w:val="Normal"/>
    <w:rsid w:val="000E07A4"/>
    <w:pPr>
      <w:widowControl/>
      <w:pBdr>
        <w:top w:val="single" w:sz="4" w:space="0" w:color="auto"/>
        <w:left w:val="single" w:sz="4" w:space="9" w:color="auto"/>
        <w:bottom w:val="single" w:sz="4" w:space="0" w:color="auto"/>
        <w:right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100" w:firstLine="100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35">
    <w:name w:val="xl135"/>
    <w:basedOn w:val="Normal"/>
    <w:rsid w:val="000E07A4"/>
    <w:pPr>
      <w:widowControl/>
      <w:pBdr>
        <w:top w:val="single" w:sz="8" w:space="0" w:color="auto"/>
        <w:left w:val="single" w:sz="4" w:space="31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ind w:firstLineChars="500" w:firstLine="500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36">
    <w:name w:val="xl136"/>
    <w:basedOn w:val="Normal"/>
    <w:rsid w:val="000E07A4"/>
    <w:pPr>
      <w:widowControl/>
      <w:pBdr>
        <w:top w:val="single" w:sz="8" w:space="0" w:color="auto"/>
        <w:left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37">
    <w:name w:val="xl137"/>
    <w:basedOn w:val="Normal"/>
    <w:rsid w:val="000E07A4"/>
    <w:pPr>
      <w:widowControl/>
      <w:pBdr>
        <w:top w:val="single" w:sz="8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38">
    <w:name w:val="xl138"/>
    <w:basedOn w:val="Normal"/>
    <w:rsid w:val="000E07A4"/>
    <w:pPr>
      <w:widowControl/>
      <w:pBdr>
        <w:top w:val="single" w:sz="8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39">
    <w:name w:val="xl139"/>
    <w:basedOn w:val="Normal"/>
    <w:rsid w:val="000E07A4"/>
    <w:pPr>
      <w:widowControl/>
      <w:pBdr>
        <w:left w:val="single" w:sz="8" w:space="0" w:color="auto"/>
        <w:bottom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0">
    <w:name w:val="xl140"/>
    <w:basedOn w:val="Normal"/>
    <w:rsid w:val="000E07A4"/>
    <w:pPr>
      <w:widowControl/>
      <w:pBdr>
        <w:bottom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1">
    <w:name w:val="xl141"/>
    <w:basedOn w:val="Normal"/>
    <w:rsid w:val="000E07A4"/>
    <w:pPr>
      <w:widowControl/>
      <w:pBdr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color w:val="467886"/>
      <w:sz w:val="20"/>
      <w:szCs w:val="20"/>
      <w:u w:val="single"/>
    </w:rPr>
  </w:style>
  <w:style w:type="paragraph" w:customStyle="1" w:styleId="xl142">
    <w:name w:val="xl142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3">
    <w:name w:val="xl143"/>
    <w:basedOn w:val="Normal"/>
    <w:rsid w:val="000E07A4"/>
    <w:pPr>
      <w:widowControl/>
      <w:pBdr>
        <w:left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4">
    <w:name w:val="xl144"/>
    <w:basedOn w:val="Normal"/>
    <w:rsid w:val="000E07A4"/>
    <w:pPr>
      <w:widowControl/>
      <w:pBdr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5">
    <w:name w:val="xl145"/>
    <w:basedOn w:val="Normal"/>
    <w:rsid w:val="000E07A4"/>
    <w:pPr>
      <w:widowControl/>
      <w:pBdr>
        <w:top w:val="single" w:sz="4" w:space="0" w:color="auto"/>
        <w:left w:val="single" w:sz="8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6">
    <w:name w:val="xl146"/>
    <w:basedOn w:val="Normal"/>
    <w:rsid w:val="000E07A4"/>
    <w:pPr>
      <w:widowControl/>
      <w:pBdr>
        <w:left w:val="single" w:sz="8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jc w:val="center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7">
    <w:name w:val="xl147"/>
    <w:basedOn w:val="Normal"/>
    <w:rsid w:val="000E07A4"/>
    <w:pPr>
      <w:widowControl/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148">
    <w:name w:val="xl148"/>
    <w:basedOn w:val="Normal"/>
    <w:rsid w:val="000E07A4"/>
    <w:pPr>
      <w:widowControl/>
      <w:pBdr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1C1C1"/>
      <w:autoSpaceDE/>
      <w:autoSpaceDN/>
      <w:spacing w:before="100" w:beforeAutospacing="1" w:after="100" w:afterAutospacing="1"/>
      <w:textAlignment w:val="center"/>
    </w:pPr>
    <w:rPr>
      <w:rFonts w:ascii="Gill Sans MT" w:eastAsia="Times New Roman" w:hAnsi="Gill Sans MT" w:cs="Times New Roman"/>
      <w:b/>
      <w:bCs/>
      <w:color w:val="000000"/>
      <w:sz w:val="20"/>
      <w:szCs w:val="20"/>
    </w:rPr>
  </w:style>
  <w:style w:type="paragraph" w:customStyle="1" w:styleId="xl64">
    <w:name w:val="xl64"/>
    <w:basedOn w:val="Normal"/>
    <w:rsid w:val="00E95E20"/>
    <w:pPr>
      <w:widowControl/>
      <w:autoSpaceDE/>
      <w:autoSpaceDN/>
      <w:spacing w:before="100" w:beforeAutospacing="1" w:after="100" w:afterAutospacing="1"/>
    </w:pPr>
    <w:rPr>
      <w:rFonts w:ascii="Gill Sans MT" w:eastAsia="Times New Roman" w:hAnsi="Gill Sans MT" w:cs="Times New Roman"/>
      <w:sz w:val="28"/>
      <w:szCs w:val="28"/>
    </w:rPr>
  </w:style>
  <w:style w:type="numbering" w:customStyle="1" w:styleId="NoList1">
    <w:name w:val="No List1"/>
    <w:next w:val="NoList"/>
    <w:uiPriority w:val="99"/>
    <w:semiHidden/>
    <w:unhideWhenUsed/>
    <w:rsid w:val="00590AF4"/>
  </w:style>
  <w:style w:type="paragraph" w:customStyle="1" w:styleId="msonormal0">
    <w:name w:val="msonormal"/>
    <w:basedOn w:val="Normal"/>
    <w:rsid w:val="00590AF4"/>
    <w:pPr>
      <w:widowControl/>
      <w:autoSpaceDE/>
      <w:autoSpaceDN/>
      <w:spacing w:before="100" w:beforeAutospacing="1" w:after="100" w:afterAutospacing="1"/>
    </w:pPr>
    <w:rPr>
      <w:rFonts w:ascii="Times New Roman" w:eastAsia="Times New Roman" w:hAnsi="Times New Roman" w:cs="Times New Roman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8238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130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1202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522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8320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249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1997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66166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92313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6984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94344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4102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8353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51731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4313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9997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0111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75002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54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3419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20215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chart" Target="charts/chart2.xml"/><Relationship Id="rId18" Type="http://schemas.openxmlformats.org/officeDocument/2006/relationships/image" Target="media/image4.png"/><Relationship Id="rId3" Type="http://schemas.openxmlformats.org/officeDocument/2006/relationships/customXml" Target="../customXml/item3.xml"/><Relationship Id="rId21" Type="http://schemas.openxmlformats.org/officeDocument/2006/relationships/chart" Target="charts/chart4.xml"/><Relationship Id="rId7" Type="http://schemas.openxmlformats.org/officeDocument/2006/relationships/settings" Target="settings.xml"/><Relationship Id="rId12" Type="http://schemas.openxmlformats.org/officeDocument/2006/relationships/chart" Target="charts/chart1.xml"/><Relationship Id="rId17" Type="http://schemas.openxmlformats.org/officeDocument/2006/relationships/chart" Target="charts/chart3.xml"/><Relationship Id="rId2" Type="http://schemas.openxmlformats.org/officeDocument/2006/relationships/customXml" Target="../customXml/item2.xml"/><Relationship Id="rId16" Type="http://schemas.openxmlformats.org/officeDocument/2006/relationships/image" Target="media/image3.png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24" Type="http://schemas.openxmlformats.org/officeDocument/2006/relationships/theme" Target="theme/theme1.xml"/><Relationship Id="rId5" Type="http://schemas.openxmlformats.org/officeDocument/2006/relationships/numbering" Target="numbering.xml"/><Relationship Id="rId15" Type="http://schemas.openxmlformats.org/officeDocument/2006/relationships/image" Target="media/image2.png"/><Relationship Id="rId23" Type="http://schemas.openxmlformats.org/officeDocument/2006/relationships/fontTable" Target="fontTable.xml"/><Relationship Id="rId10" Type="http://schemas.openxmlformats.org/officeDocument/2006/relationships/endnotes" Target="endnote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1.xml"/><Relationship Id="rId22" Type="http://schemas.openxmlformats.org/officeDocument/2006/relationships/image" Target="media/image5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1.xml"/></Relationships>
</file>

<file path=word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2.bin"/><Relationship Id="rId1" Type="http://schemas.openxmlformats.org/officeDocument/2006/relationships/themeOverride" Target="../theme/themeOverride2.xml"/></Relationships>
</file>

<file path=word/charts/_rels/chart3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3.bin"/><Relationship Id="rId1" Type="http://schemas.openxmlformats.org/officeDocument/2006/relationships/themeOverride" Target="../theme/themeOverride3.xml"/></Relationships>
</file>

<file path=word/charts/_rels/chart4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4.bin"/><Relationship Id="rId1" Type="http://schemas.openxmlformats.org/officeDocument/2006/relationships/themeOverride" Target="../theme/themeOverride4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pieChart>
        <c:varyColors val="1"/>
        <c:ser>
          <c:idx val="0"/>
          <c:order val="0"/>
          <c:cat>
            <c:strRef>
              <c:f>'[Aneks për realizim të buxhetit-AL.xlsx]Sheet1'!$B$3:$B$7</c:f>
              <c:strCache>
                <c:ptCount val="5"/>
                <c:pt idx="0">
                  <c:v>Buxheti Themelor i Komunës-36.50%</c:v>
                </c:pt>
                <c:pt idx="1">
                  <c:v>Donacionet-1.68%</c:v>
                </c:pt>
                <c:pt idx="2">
                  <c:v>Kredit-0%</c:v>
                </c:pt>
                <c:pt idx="3">
                  <c:v>Aktivitetet vetëfinanciare-0.84%</c:v>
                </c:pt>
                <c:pt idx="4">
                  <c:v>Dotacionet-60.98%</c:v>
                </c:pt>
              </c:strCache>
            </c:strRef>
          </c:cat>
          <c:val>
            <c:numRef>
              <c:f>'[Aneks për realizim të buxhetit-AL.xlsx]Sheet1'!$C$3:$C$7</c:f>
              <c:numCache>
                <c:formatCode>_(* #,##0_);_(* \(#,##0\);_(* "-"??_);_(@_)</c:formatCode>
                <c:ptCount val="5"/>
                <c:pt idx="0">
                  <c:v>102746057</c:v>
                </c:pt>
                <c:pt idx="1">
                  <c:v>4730649</c:v>
                </c:pt>
                <c:pt idx="2">
                  <c:v>0</c:v>
                </c:pt>
                <c:pt idx="3">
                  <c:v>2354644</c:v>
                </c:pt>
                <c:pt idx="4">
                  <c:v>171667778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F23-4357-B28A-BF4AB6A4C0AC}"/>
            </c:ext>
          </c:extLst>
        </c:ser>
        <c:ser>
          <c:idx val="1"/>
          <c:order val="1"/>
          <c:cat>
            <c:strRef>
              <c:f>'[Aneks për realizim të buxhetit-AL.xlsx]Sheet1'!$B$3:$B$7</c:f>
              <c:strCache>
                <c:ptCount val="5"/>
                <c:pt idx="0">
                  <c:v>Buxheti Themelor i Komunës-36.50%</c:v>
                </c:pt>
                <c:pt idx="1">
                  <c:v>Donacionet-1.68%</c:v>
                </c:pt>
                <c:pt idx="2">
                  <c:v>Kredit-0%</c:v>
                </c:pt>
                <c:pt idx="3">
                  <c:v>Aktivitetet vetëfinanciare-0.84%</c:v>
                </c:pt>
                <c:pt idx="4">
                  <c:v>Dotacionet-60.98%</c:v>
                </c:pt>
              </c:strCache>
            </c:strRef>
          </c:cat>
          <c:val>
            <c:numRef>
              <c:f>'[Aneks për realizim të buxhetit-AL.xlsx]Sheet1'!$D$3:$D$7</c:f>
              <c:numCache>
                <c:formatCode>0.00</c:formatCode>
                <c:ptCount val="5"/>
                <c:pt idx="0">
                  <c:v>36.499600453469256</c:v>
                </c:pt>
                <c:pt idx="1">
                  <c:v>1.680519948182575</c:v>
                </c:pt>
                <c:pt idx="2">
                  <c:v>0</c:v>
                </c:pt>
                <c:pt idx="3">
                  <c:v>0.83646582379466561</c:v>
                </c:pt>
                <c:pt idx="4">
                  <c:v>60.983413774553505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F23-4357-B28A-BF4AB6A4C0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6108860931129065"/>
          <c:y val="0.22078074077598306"/>
          <c:w val="0.31431114468625032"/>
          <c:h val="0.56649459603048535"/>
        </c:manualLayout>
      </c:layout>
      <c:overlay val="0"/>
    </c:legend>
    <c:plotVisOnly val="1"/>
    <c:dispBlanksAs val="zero"/>
    <c:showDLblsOverMax val="0"/>
  </c:chart>
  <c:externalData r:id="rId2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3.0555555555555582E-2"/>
          <c:y val="3.7037037037037056E-2"/>
          <c:w val="0.58428477690288716"/>
          <c:h val="0.89814814814814814"/>
        </c:manualLayout>
      </c:layout>
      <c:pie3DChart>
        <c:varyColors val="1"/>
        <c:ser>
          <c:idx val="0"/>
          <c:order val="0"/>
          <c:cat>
            <c:strRef>
              <c:f>'[Aneks për realizim të buxhetit-AL.xlsx]Sheet2'!$B$3:$B$8</c:f>
              <c:strCache>
                <c:ptCount val="6"/>
                <c:pt idx="0">
                  <c:v>Të hyra tatimore-13.96%</c:v>
                </c:pt>
                <c:pt idx="1">
                  <c:v>Të hyra jotatimore-1.29%</c:v>
                </c:pt>
                <c:pt idx="2">
                  <c:v>Të hyra kapitale-1.04%</c:v>
                </c:pt>
                <c:pt idx="3">
                  <c:v>Transferet dhe donacionet-83.72%</c:v>
                </c:pt>
                <c:pt idx="4">
                  <c:v>Huamarrje në vend-0%</c:v>
                </c:pt>
                <c:pt idx="5">
                  <c:v>Huamarrje jashtë vendit-0%</c:v>
                </c:pt>
              </c:strCache>
            </c:strRef>
          </c:cat>
          <c:val>
            <c:numRef>
              <c:f>'[Aneks për realizim të buxhetit-AL.xlsx]Sheet2'!$C$3:$C$8</c:f>
              <c:numCache>
                <c:formatCode>_(* #,##0_);_(* \(#,##0\);_(* "-"??_);_(@_)</c:formatCode>
                <c:ptCount val="6"/>
                <c:pt idx="0">
                  <c:v>39302704</c:v>
                </c:pt>
                <c:pt idx="1">
                  <c:v>3618032</c:v>
                </c:pt>
                <c:pt idx="2">
                  <c:v>2921305</c:v>
                </c:pt>
                <c:pt idx="3">
                  <c:v>235657087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85F-431B-87D9-4AA943616ED9}"/>
            </c:ext>
          </c:extLst>
        </c:ser>
        <c:ser>
          <c:idx val="1"/>
          <c:order val="1"/>
          <c:cat>
            <c:strRef>
              <c:f>'[Aneks për realizim të buxhetit-AL.xlsx]Sheet2'!$B$3:$B$8</c:f>
              <c:strCache>
                <c:ptCount val="6"/>
                <c:pt idx="0">
                  <c:v>Të hyra tatimore-13.96%</c:v>
                </c:pt>
                <c:pt idx="1">
                  <c:v>Të hyra jotatimore-1.29%</c:v>
                </c:pt>
                <c:pt idx="2">
                  <c:v>Të hyra kapitale-1.04%</c:v>
                </c:pt>
                <c:pt idx="3">
                  <c:v>Transferet dhe donacionet-83.72%</c:v>
                </c:pt>
                <c:pt idx="4">
                  <c:v>Huamarrje në vend-0%</c:v>
                </c:pt>
                <c:pt idx="5">
                  <c:v>Huamarrje jashtë vendit-0%</c:v>
                </c:pt>
              </c:strCache>
            </c:strRef>
          </c:cat>
          <c:val>
            <c:numRef>
              <c:f>'[Aneks për realizim të buxhetit-AL.xlsx]Sheet2'!$D$3:$D$8</c:f>
              <c:numCache>
                <c:formatCode>0.00</c:formatCode>
                <c:ptCount val="6"/>
                <c:pt idx="0">
                  <c:v>13.961927441565644</c:v>
                </c:pt>
                <c:pt idx="1">
                  <c:v>1.2852728978968631</c:v>
                </c:pt>
                <c:pt idx="2">
                  <c:v>1.0377669802231144</c:v>
                </c:pt>
                <c:pt idx="3">
                  <c:v>83.715032680314366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85F-431B-87D9-4AA943616E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overlay val="0"/>
    </c:legend>
    <c:plotVisOnly val="1"/>
    <c:dispBlanksAs val="zero"/>
    <c:showDLblsOverMax val="0"/>
  </c:chart>
  <c:externalData r:id="rId2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'[Aneks për realizim të buxhetit-AL.xlsx]Sheet3'!$B$3:$B$18</c:f>
              <c:strCache>
                <c:ptCount val="16"/>
                <c:pt idx="0">
                  <c:v>А - Këshilli i Komunës</c:v>
                </c:pt>
                <c:pt idx="1">
                  <c:v>D - Kryetari</c:v>
                </c:pt>
                <c:pt idx="2">
                  <c:v>Е - Administrata komunale</c:v>
                </c:pt>
                <c:pt idx="3">
                  <c:v>F - Planifikimi Urban</c:v>
                </c:pt>
                <c:pt idx="4">
                  <c:v>G - Zhvillimi ekonomik lokal</c:v>
                </c:pt>
                <c:pt idx="5">
                  <c:v>Ј - Aktiviteti komunal</c:v>
                </c:pt>
                <c:pt idx="6">
                  <c:v>К - Kultura</c:v>
                </c:pt>
                <c:pt idx="7">
                  <c:v>L - Sport dhe rekeracion</c:v>
                </c:pt>
                <c:pt idx="8">
                  <c:v>М -Programi për zhvillim</c:v>
                </c:pt>
                <c:pt idx="9">
                  <c:v>N-Arsimi</c:v>
                </c:pt>
                <c:pt idx="10">
                  <c:v>R - Mbrojtja e ambijentit jetësor</c:v>
                </c:pt>
                <c:pt idx="11">
                  <c:v>Q - Ngritja e mbrojtjes shëndetsore</c:v>
                </c:pt>
                <c:pt idx="12">
                  <c:v>V - Mbrojtja sociale dhe mbrojtja e fëmijëve</c:v>
                </c:pt>
                <c:pt idx="13">
                  <c:v>W -Mbrojtja kundër zjarit</c:v>
                </c:pt>
                <c:pt idx="14">
                  <c:v>LL-Mbrojtje dhe shpëtim</c:v>
                </c:pt>
                <c:pt idx="15">
                  <c:v>X- Barazia gjinore</c:v>
                </c:pt>
              </c:strCache>
            </c:strRef>
          </c:cat>
          <c:val>
            <c:numRef>
              <c:f>'[Aneks për realizim të buxhetit-AL.xlsx]Sheet3'!$C$3:$C$18</c:f>
              <c:numCache>
                <c:formatCode>_(* #,##0_);_(* \(#,##0\);_(* "-"??_);_(@_)</c:formatCode>
                <c:ptCount val="16"/>
                <c:pt idx="0">
                  <c:v>11949113</c:v>
                </c:pt>
                <c:pt idx="1">
                  <c:v>613473</c:v>
                </c:pt>
                <c:pt idx="2">
                  <c:v>32559708</c:v>
                </c:pt>
                <c:pt idx="3">
                  <c:v>8915321</c:v>
                </c:pt>
                <c:pt idx="4">
                  <c:v>2437541</c:v>
                </c:pt>
                <c:pt idx="5">
                  <c:v>35741374</c:v>
                </c:pt>
                <c:pt idx="6">
                  <c:v>2725711</c:v>
                </c:pt>
                <c:pt idx="7">
                  <c:v>63349</c:v>
                </c:pt>
                <c:pt idx="8">
                  <c:v>2276220</c:v>
                </c:pt>
                <c:pt idx="9">
                  <c:v>156921302</c:v>
                </c:pt>
                <c:pt idx="10">
                  <c:v>2385262</c:v>
                </c:pt>
                <c:pt idx="11">
                  <c:v>0</c:v>
                </c:pt>
                <c:pt idx="12">
                  <c:v>10033477</c:v>
                </c:pt>
                <c:pt idx="13">
                  <c:v>7872803</c:v>
                </c:pt>
                <c:pt idx="14">
                  <c:v>0</c:v>
                </c:pt>
                <c:pt idx="1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268-4696-9825-3EB8819D14DF}"/>
            </c:ext>
          </c:extLst>
        </c:ser>
        <c:ser>
          <c:idx val="1"/>
          <c:order val="1"/>
          <c:invertIfNegative val="0"/>
          <c:cat>
            <c:strRef>
              <c:f>'[Aneks për realizim të buxhetit-AL.xlsx]Sheet3'!$B$3:$B$18</c:f>
              <c:strCache>
                <c:ptCount val="16"/>
                <c:pt idx="0">
                  <c:v>А - Këshilli i Komunës</c:v>
                </c:pt>
                <c:pt idx="1">
                  <c:v>D - Kryetari</c:v>
                </c:pt>
                <c:pt idx="2">
                  <c:v>Е - Administrata komunale</c:v>
                </c:pt>
                <c:pt idx="3">
                  <c:v>F - Planifikimi Urban</c:v>
                </c:pt>
                <c:pt idx="4">
                  <c:v>G - Zhvillimi ekonomik lokal</c:v>
                </c:pt>
                <c:pt idx="5">
                  <c:v>Ј - Aktiviteti komunal</c:v>
                </c:pt>
                <c:pt idx="6">
                  <c:v>К - Kultura</c:v>
                </c:pt>
                <c:pt idx="7">
                  <c:v>L - Sport dhe rekeracion</c:v>
                </c:pt>
                <c:pt idx="8">
                  <c:v>М -Programi për zhvillim</c:v>
                </c:pt>
                <c:pt idx="9">
                  <c:v>N-Arsimi</c:v>
                </c:pt>
                <c:pt idx="10">
                  <c:v>R - Mbrojtja e ambijentit jetësor</c:v>
                </c:pt>
                <c:pt idx="11">
                  <c:v>Q - Ngritja e mbrojtjes shëndetsore</c:v>
                </c:pt>
                <c:pt idx="12">
                  <c:v>V - Mbrojtja sociale dhe mbrojtja e fëmijëve</c:v>
                </c:pt>
                <c:pt idx="13">
                  <c:v>W -Mbrojtja kundër zjarit</c:v>
                </c:pt>
                <c:pt idx="14">
                  <c:v>LL-Mbrojtje dhe shpëtim</c:v>
                </c:pt>
                <c:pt idx="15">
                  <c:v>X- Barazia gjinore</c:v>
                </c:pt>
              </c:strCache>
            </c:strRef>
          </c:cat>
          <c:val>
            <c:numRef>
              <c:f>'[Aneks për realizim të buxhetit-AL.xlsx]Sheet3'!$D$3:$D$18</c:f>
              <c:numCache>
                <c:formatCode>0.00</c:formatCode>
                <c:ptCount val="16"/>
                <c:pt idx="0">
                  <c:v>4.3531314092550595</c:v>
                </c:pt>
                <c:pt idx="1">
                  <c:v>0.22349178428808306</c:v>
                </c:pt>
                <c:pt idx="2">
                  <c:v>11.86169112058554</c:v>
                </c:pt>
                <c:pt idx="3">
                  <c:v>3.2479033271081481</c:v>
                </c:pt>
                <c:pt idx="4">
                  <c:v>0.88801037269017269</c:v>
                </c:pt>
                <c:pt idx="5">
                  <c:v>13.020790561553158</c:v>
                </c:pt>
                <c:pt idx="6">
                  <c:v>0.99299238082793417</c:v>
                </c:pt>
                <c:pt idx="7">
                  <c:v>2.3078409388621463E-2</c:v>
                </c:pt>
                <c:pt idx="8">
                  <c:v>0.82924019350846812</c:v>
                </c:pt>
                <c:pt idx="9">
                  <c:v>57.167343594239902</c:v>
                </c:pt>
                <c:pt idx="10">
                  <c:v>0.86896482872850411</c:v>
                </c:pt>
                <c:pt idx="11">
                  <c:v>0</c:v>
                </c:pt>
                <c:pt idx="12">
                  <c:v>3.6552540655309085</c:v>
                </c:pt>
                <c:pt idx="13">
                  <c:v>2.8681079522954933</c:v>
                </c:pt>
                <c:pt idx="14">
                  <c:v>0</c:v>
                </c:pt>
                <c:pt idx="1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268-4696-9825-3EB8819D14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0927104"/>
        <c:axId val="90928640"/>
      </c:barChart>
      <c:catAx>
        <c:axId val="909271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90928640"/>
        <c:crosses val="autoZero"/>
        <c:auto val="1"/>
        <c:lblAlgn val="ctr"/>
        <c:lblOffset val="100"/>
        <c:noMultiLvlLbl val="0"/>
      </c:catAx>
      <c:valAx>
        <c:axId val="90928640"/>
        <c:scaling>
          <c:orientation val="minMax"/>
        </c:scaling>
        <c:delete val="0"/>
        <c:axPos val="l"/>
        <c:majorGridlines/>
        <c:numFmt formatCode="_(* #,##0_);_(* \(#,##0\);_(* &quot;-&quot;??_);_(@_)" sourceLinked="1"/>
        <c:majorTickMark val="out"/>
        <c:minorTickMark val="none"/>
        <c:tickLblPos val="nextTo"/>
        <c:crossAx val="90927104"/>
        <c:crosses val="autoZero"/>
        <c:crossBetween val="between"/>
      </c:valAx>
    </c:plotArea>
    <c:plotVisOnly val="1"/>
    <c:dispBlanksAs val="gap"/>
    <c:showDLblsOverMax val="0"/>
  </c:chart>
  <c:externalData r:id="rId2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Detyrime</a:t>
            </a:r>
            <a:r>
              <a:rPr lang="en-US" baseline="0"/>
              <a:t> të Komunës së Kërçovës</a:t>
            </a:r>
            <a:endParaRPr lang="en-US"/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'[Aneks për realizim të buxhetit-AL.xlsx]Sheet5'!$B$2:$B$6</c:f>
              <c:strCache>
                <c:ptCount val="5"/>
                <c:pt idx="0">
                  <c:v>Detyrime deri më 30 ditë</c:v>
                </c:pt>
                <c:pt idx="1">
                  <c:v>Detyrime deri më 60 ditë</c:v>
                </c:pt>
                <c:pt idx="2">
                  <c:v>Detyrime mbi 60 ditë-të ankimuara</c:v>
                </c:pt>
                <c:pt idx="3">
                  <c:v>Detyrime mbi 60 ditë-të pa ankimuara</c:v>
                </c:pt>
                <c:pt idx="4">
                  <c:v>Gjithsej detyrime</c:v>
                </c:pt>
              </c:strCache>
            </c:strRef>
          </c:cat>
          <c:val>
            <c:numRef>
              <c:f>'[Aneks për realizim të buxhetit-AL.xlsx]Sheet5'!$C$2:$C$6</c:f>
              <c:numCache>
                <c:formatCode>_(* #,##0_);_(* \(#,##0\);_(* "-"??_);_(@_)</c:formatCode>
                <c:ptCount val="5"/>
                <c:pt idx="0">
                  <c:v>24464977</c:v>
                </c:pt>
                <c:pt idx="1">
                  <c:v>415450</c:v>
                </c:pt>
                <c:pt idx="2">
                  <c:v>0</c:v>
                </c:pt>
                <c:pt idx="3">
                  <c:v>35454528</c:v>
                </c:pt>
                <c:pt idx="4">
                  <c:v>60334955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29F-43DE-A630-CD2AEC33E3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9137920"/>
        <c:axId val="109139456"/>
      </c:barChart>
      <c:catAx>
        <c:axId val="1091379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139456"/>
        <c:crosses val="autoZero"/>
        <c:auto val="1"/>
        <c:lblAlgn val="ctr"/>
        <c:lblOffset val="100"/>
        <c:noMultiLvlLbl val="0"/>
      </c:catAx>
      <c:valAx>
        <c:axId val="1091394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1379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2">
    <c:autoUpdate val="0"/>
  </c:externalData>
</c:chartSpace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word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word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word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overPageProperties xmlns="http://schemas.microsoft.com/office/2006/coverPageProps">
  <PublishDate>PRILL , 2026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Документ" ma:contentTypeID="0x010100892A8B419E7622439209FD4D0D5F4001" ma:contentTypeVersion="15" ma:contentTypeDescription="Создадете нов документ." ma:contentTypeScope="" ma:versionID="c3127a945d2c48b632316b1bece2083e">
  <xsd:schema xmlns:xsd="http://www.w3.org/2001/XMLSchema" xmlns:xs="http://www.w3.org/2001/XMLSchema" xmlns:p="http://schemas.microsoft.com/office/2006/metadata/properties" xmlns:ns2="59a5b497-47c7-4e57-a576-b261c547286a" xmlns:ns3="7f8066be-3747-4aa5-8e2d-3b057c2f5c94" targetNamespace="http://schemas.microsoft.com/office/2006/metadata/properties" ma:root="true" ma:fieldsID="dae588228c0b3ddf2b966bae6c5e8165" ns2:_="" ns3:_="">
    <xsd:import namespace="59a5b497-47c7-4e57-a576-b261c547286a"/>
    <xsd:import namespace="7f8066be-3747-4aa5-8e2d-3b057c2f5c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a5b497-47c7-4e57-a576-b261c54728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Ознаки на сликата" ma:readOnly="false" ma:fieldId="{5cf76f15-5ced-4ddc-b409-7134ff3c332f}" ma:taxonomyMulti="true" ma:sspId="6893eff2-ccd7-4b4b-8c94-e2df4ae85f4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f8066be-3747-4aa5-8e2d-3b057c2f5c9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66b0efb-b55e-4ae7-ac8d-cfc8543cf7e0}" ma:internalName="TaxCatchAll" ma:showField="CatchAllData" ma:web="7f8066be-3747-4aa5-8e2d-3b057c2f5c9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Споделено со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Споделено со Детали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Тип содржина"/>
        <xsd:element ref="dc:title" minOccurs="0" maxOccurs="1" ma:index="4" ma:displayName="Наслов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7F92D26-CAED-4E0C-B091-3442B030716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EC0BEB-99EC-46BD-8602-042B1CDFFED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7D97B8E-9A64-4645-8FE6-C6618F9549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9a5b497-47c7-4e57-a576-b261c547286a"/>
    <ds:schemaRef ds:uri="7f8066be-3747-4aa5-8e2d-3b057c2f5c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2349</TotalTime>
  <Pages>31</Pages>
  <Words>9035</Words>
  <Characters>51501</Characters>
  <Application>Microsoft Office Word</Application>
  <DocSecurity>0</DocSecurity>
  <Lines>429</Lines>
  <Paragraphs>120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RAPORTI (К1,К2 DHE К3) PËR REALIZIM TË BUXHETIT TË KOMUNËS SË KËRCOVËS</vt:lpstr>
    </vt:vector>
  </TitlesOfParts>
  <Company/>
  <LinksUpToDate>false</LinksUpToDate>
  <CharactersWithSpaces>60416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RAPORTI (К1,К2 DHE К3) PËR REALIZIM TË BUXHETIT TË KOMUNËS SË KËRCOVËS</dc:title>
  <dc:subject>KUARTALI I PARË: ЈАNAR-MARS 2026</dc:subject>
  <dc:creator>Finansii6</dc:creator>
  <cp:lastModifiedBy>Opstina Kicevo83</cp:lastModifiedBy>
  <cp:revision>727</cp:revision>
  <cp:lastPrinted>2026-04-24T12:18:00Z</cp:lastPrinted>
  <dcterms:created xsi:type="dcterms:W3CDTF">2024-07-29T09:19:00Z</dcterms:created>
  <dcterms:modified xsi:type="dcterms:W3CDTF">2026-05-13T07:11:00Z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2022-06-27T00:00:00Z</vt:filetime>
  </property>
  <property fmtid="{D5CDD505-2E9C-101B-9397-08002B2CF9AE}" pid="3" name="Creator">
    <vt:lpwstr>Adobe Acrobat Pro DC 15.7.20033</vt:lpwstr>
  </property>
  <property fmtid="{D5CDD505-2E9C-101B-9397-08002B2CF9AE}" pid="4" name="LastSaved">
    <vt:filetime>2023-03-11T00:00:00Z</vt:filetime>
  </property>
  <property fmtid="{D5CDD505-2E9C-101B-9397-08002B2CF9AE}" pid="5" name="Producer">
    <vt:lpwstr>Adobe Acrobat Pro DC 15.7.20033</vt:lpwstr>
  </property>
</Properties>
</file>