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charts/chart1.xml" ContentType="application/vnd.openxmlformats-officedocument.drawingml.chart+xml"/>
  <Override PartName="/word/charts/chart2.xml" ContentType="application/vnd.openxmlformats-officedocument.drawingml.chart+xml"/>
  <Override PartName="/word/theme/themeOverride1.xml" ContentType="application/vnd.openxmlformats-officedocument.themeOverride+xml"/>
  <Override PartName="/word/footer1.xml" ContentType="application/vnd.openxmlformats-officedocument.wordprocessingml.footer+xml"/>
  <Override PartName="/word/charts/chart3.xml" ContentType="application/vnd.openxmlformats-officedocument.drawingml.chart+xml"/>
  <Override PartName="/word/theme/themeOverride2.xml" ContentType="application/vnd.openxmlformats-officedocument.themeOverride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charts/chart4.xml" ContentType="application/vnd.openxmlformats-officedocument.drawingml.chart+xml"/>
  <Override PartName="/word/theme/themeOverride3.xml" ContentType="application/vnd.openxmlformats-officedocument.themeOverride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C26FED8" w14:textId="77777777" w:rsidR="001F6AE4" w:rsidRDefault="001F6AE4">
      <w:pPr>
        <w:rPr>
          <w:rFonts w:asciiTheme="majorHAnsi" w:hAnsiTheme="majorHAnsi" w:cstheme="minorHAnsi"/>
          <w:lang w:val="mk-MK"/>
        </w:rPr>
      </w:pPr>
      <w:bookmarkStart w:id="0" w:name="1_kvartal_-__2022"/>
      <w:bookmarkEnd w:id="0"/>
      <w:r>
        <w:rPr>
          <w:rFonts w:asciiTheme="majorHAnsi" w:hAnsiTheme="majorHAnsi" w:cstheme="minorHAnsi"/>
        </w:rPr>
        <w:t>h</w:t>
      </w:r>
    </w:p>
    <w:sdt>
      <w:sdtPr>
        <w:rPr>
          <w:rFonts w:asciiTheme="majorHAnsi" w:hAnsiTheme="majorHAnsi" w:cstheme="minorHAnsi"/>
          <w:lang w:val="mk-MK"/>
        </w:rPr>
        <w:id w:val="-1097946918"/>
        <w:docPartObj>
          <w:docPartGallery w:val="Cover Pages"/>
          <w:docPartUnique/>
        </w:docPartObj>
      </w:sdtPr>
      <w:sdtEndPr>
        <w:rPr>
          <w:rFonts w:eastAsia="Times New Roman"/>
          <w:b/>
          <w:bCs/>
          <w:spacing w:val="-2"/>
          <w:sz w:val="28"/>
          <w:szCs w:val="28"/>
        </w:rPr>
      </w:sdtEndPr>
      <w:sdtContent>
        <w:p w14:paraId="1F0B73E5" w14:textId="77777777" w:rsidR="00C85B89" w:rsidRPr="00FA4FCF" w:rsidRDefault="00C85B89">
          <w:pPr>
            <w:rPr>
              <w:rFonts w:asciiTheme="majorHAnsi" w:hAnsiTheme="majorHAnsi" w:cstheme="minorHAnsi"/>
              <w:lang w:val="mk-MK"/>
            </w:rPr>
          </w:pPr>
        </w:p>
        <w:p w14:paraId="1569E05A" w14:textId="32B45D6E" w:rsidR="00C85B89" w:rsidRPr="00FA4FCF" w:rsidRDefault="001124A3">
          <w:pPr>
            <w:rPr>
              <w:rFonts w:asciiTheme="majorHAnsi" w:eastAsia="Times New Roman" w:hAnsiTheme="majorHAnsi" w:cstheme="minorHAnsi"/>
              <w:b/>
              <w:bCs/>
              <w:spacing w:val="-2"/>
              <w:sz w:val="28"/>
              <w:szCs w:val="28"/>
              <w:lang w:val="mk-MK"/>
            </w:rPr>
          </w:pPr>
          <w:r>
            <w:rPr>
              <w:rFonts w:asciiTheme="majorHAnsi" w:hAnsiTheme="majorHAnsi" w:cstheme="minorHAnsi"/>
              <w:noProof/>
              <w:lang w:val="mk-MK"/>
            </w:rPr>
            <mc:AlternateContent>
              <mc:Choice Requires="wps">
                <w:drawing>
                  <wp:anchor distT="0" distB="0" distL="114300" distR="114300" simplePos="0" relativeHeight="487595520" behindDoc="0" locked="0" layoutInCell="1" allowOverlap="1" wp14:anchorId="7BB9683E" wp14:editId="666458ED">
                    <wp:simplePos x="0" y="0"/>
                    <wp:positionH relativeFrom="page">
                      <wp:posOffset>1310640</wp:posOffset>
                    </wp:positionH>
                    <wp:positionV relativeFrom="page">
                      <wp:posOffset>3870960</wp:posOffset>
                    </wp:positionV>
                    <wp:extent cx="5547360" cy="3467100"/>
                    <wp:effectExtent l="0" t="0" r="0" b="0"/>
                    <wp:wrapSquare wrapText="bothSides"/>
                    <wp:docPr id="1060409235" name="Text Box 13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>
                            <a:spLocks/>
                          </wps:cNvSpPr>
                          <wps:spPr>
                            <a:xfrm>
                              <a:off x="0" y="0"/>
                              <a:ext cx="5547360" cy="346710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p w14:paraId="1693A92E" w14:textId="77777777" w:rsidR="0020489D" w:rsidRDefault="00000000">
                                <w:pPr>
                                  <w:pStyle w:val="NoSpacing"/>
                                  <w:jc w:val="right"/>
                                  <w:rPr>
                                    <w:caps/>
                                    <w:color w:val="17365D" w:themeColor="text2" w:themeShade="BF"/>
                                    <w:sz w:val="52"/>
                                    <w:szCs w:val="52"/>
                                  </w:rPr>
                                </w:pPr>
                                <w:sdt>
                                  <w:sdtPr>
                                    <w:rPr>
                                      <w:caps/>
                                      <w:color w:val="17365D" w:themeColor="text2" w:themeShade="BF"/>
                                      <w:sz w:val="58"/>
                                      <w:szCs w:val="58"/>
                                    </w:rPr>
                                    <w:alias w:val="Title"/>
                                    <w:tag w:val=""/>
                                    <w:id w:val="-1315561441"/>
                        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                        <w:text w:multiLine="1"/>
                                  </w:sdtPr>
                                  <w:sdtContent>
                                    <w:r w:rsidR="0020489D">
                                      <w:rPr>
                                        <w:caps/>
                                        <w:color w:val="17365D" w:themeColor="text2" w:themeShade="BF"/>
                                        <w:sz w:val="58"/>
                                        <w:szCs w:val="58"/>
                                      </w:rPr>
                                      <w:t>Извешта</w:t>
                                    </w:r>
                                    <w:r w:rsidR="0020489D">
                                      <w:rPr>
                                        <w:caps/>
                                        <w:color w:val="17365D" w:themeColor="text2" w:themeShade="BF"/>
                                        <w:sz w:val="58"/>
                                        <w:szCs w:val="58"/>
                                        <w:lang w:val="mk-MK"/>
                                      </w:rPr>
                                      <w:t>и (К</w:t>
                                    </w:r>
                                    <w:proofErr w:type="gramStart"/>
                                    <w:r w:rsidR="0020489D">
                                      <w:rPr>
                                        <w:caps/>
                                        <w:color w:val="17365D" w:themeColor="text2" w:themeShade="BF"/>
                                        <w:sz w:val="58"/>
                                        <w:szCs w:val="58"/>
                                        <w:lang w:val="mk-MK"/>
                                      </w:rPr>
                                      <w:t>1,К</w:t>
                                    </w:r>
                                    <w:proofErr w:type="gramEnd"/>
                                    <w:r w:rsidR="0020489D">
                                      <w:rPr>
                                        <w:caps/>
                                        <w:color w:val="17365D" w:themeColor="text2" w:themeShade="BF"/>
                                        <w:sz w:val="58"/>
                                        <w:szCs w:val="58"/>
                                        <w:lang w:val="mk-MK"/>
                                      </w:rPr>
                                      <w:t>2 И К3)</w:t>
                                    </w:r>
                                    <w:r w:rsidR="0020489D">
                                      <w:rPr>
                                        <w:caps/>
                                        <w:color w:val="17365D" w:themeColor="text2" w:themeShade="BF"/>
                                        <w:sz w:val="58"/>
                                        <w:szCs w:val="58"/>
                                      </w:rPr>
                                      <w:t xml:space="preserve"> за извршување на буџетот на општина КИЧЕВО</w:t>
                                    </w:r>
                                  </w:sdtContent>
                                </w:sdt>
                              </w:p>
                              <w:sdt>
                                <w:sdtPr>
                                  <w:rPr>
                                    <w:smallCaps/>
                                    <w:color w:val="C00000"/>
                                    <w:sz w:val="36"/>
                                    <w:szCs w:val="36"/>
                                  </w:rPr>
                                  <w:alias w:val="Subtitle"/>
                                  <w:tag w:val=""/>
                                  <w:id w:val="1615247542"/>
                      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                      <w:text/>
                                </w:sdtPr>
                                <w:sdtContent>
                                  <w:p w14:paraId="39CDF65E" w14:textId="6BA00609" w:rsidR="0020489D" w:rsidRDefault="005E47A2">
                                    <w:pPr>
                                      <w:pStyle w:val="NoSpacing"/>
                                      <w:jc w:val="right"/>
                                      <w:rPr>
                                        <w:smallCaps/>
                                        <w:color w:val="1F497D" w:themeColor="text2"/>
                                        <w:sz w:val="36"/>
                                        <w:szCs w:val="36"/>
                                      </w:rPr>
                                    </w:pPr>
                                    <w:r>
                                      <w:rPr>
                                        <w:smallCaps/>
                                        <w:color w:val="C00000"/>
                                        <w:sz w:val="36"/>
                                        <w:szCs w:val="36"/>
                                        <w:lang w:val="mk-MK"/>
                                      </w:rPr>
                                      <w:t>први</w:t>
                                    </w:r>
                                    <w:r w:rsidR="0020489D" w:rsidRPr="00C85B89">
                                      <w:rPr>
                                        <w:smallCaps/>
                                        <w:color w:val="C00000"/>
                                        <w:sz w:val="36"/>
                                        <w:szCs w:val="36"/>
                                        <w:lang w:val="mk-MK"/>
                                      </w:rPr>
                                      <w:t xml:space="preserve"> КВАРТАЛ</w:t>
                                    </w:r>
                                    <w:r w:rsidR="0020489D" w:rsidRPr="00C85B89">
                                      <w:rPr>
                                        <w:smallCaps/>
                                        <w:color w:val="C00000"/>
                                        <w:sz w:val="36"/>
                                        <w:szCs w:val="36"/>
                                      </w:rPr>
                                      <w:t>:</w:t>
                                    </w:r>
                                    <w:r w:rsidR="0020489D">
                                      <w:rPr>
                                        <w:smallCaps/>
                                        <w:color w:val="C00000"/>
                                        <w:sz w:val="36"/>
                                        <w:szCs w:val="36"/>
                                        <w:lang w:val="mk-MK"/>
                                      </w:rPr>
                                      <w:t xml:space="preserve"> ЈАНУАРИ-</w:t>
                                    </w:r>
                                    <w:r w:rsidR="007B0484">
                                      <w:rPr>
                                        <w:smallCaps/>
                                        <w:color w:val="C00000"/>
                                        <w:sz w:val="36"/>
                                        <w:szCs w:val="36"/>
                                        <w:lang w:val="mk-MK"/>
                                      </w:rPr>
                                      <w:t>март</w:t>
                                    </w:r>
                                    <w:r w:rsidR="0020489D" w:rsidRPr="00C85B89">
                                      <w:rPr>
                                        <w:smallCaps/>
                                        <w:color w:val="C00000"/>
                                        <w:sz w:val="36"/>
                                        <w:szCs w:val="36"/>
                                        <w:lang w:val="mk-MK"/>
                                      </w:rPr>
                                      <w:t xml:space="preserve"> 202</w:t>
                                    </w:r>
                                    <w:r>
                                      <w:rPr>
                                        <w:smallCaps/>
                                        <w:color w:val="C00000"/>
                                        <w:sz w:val="36"/>
                                        <w:szCs w:val="36"/>
                                      </w:rPr>
                                      <w:t>6</w:t>
                                    </w:r>
                                  </w:p>
                                </w:sdtContent>
                              </w:sdt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b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  <wp14:sizeRelH relativeFrom="page">
                      <wp14:pctWidth>73400</wp14:pctWidth>
                    </wp14:sizeRelH>
                    <wp14:sizeRelV relativeFrom="page">
                      <wp14:pctHeight>0</wp14:pctHeight>
                    </wp14:sizeRelV>
                  </wp:anchor>
                </w:drawing>
              </mc:Choice>
              <mc:Fallback>
                <w:pict>
                  <v:shapetype w14:anchorId="7BB9683E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13" o:spid="_x0000_s1026" type="#_x0000_t202" style="position:absolute;margin-left:103.2pt;margin-top:304.8pt;width:436.8pt;height:273pt;z-index:487595520;visibility:visible;mso-wrap-style:square;mso-width-percent:734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734;mso-height-percent:0;mso-width-relative:page;mso-height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6j52cAIAAEcFAAAOAAAAZHJzL2Uyb0RvYy54bWysVE1v2zAMvQ/YfxB0X5y0TToYcYqsRYcB&#10;QVs0HXpWZKkxKosapcTOfv0o2U6GbpcOu8i0+Ejx45Hzq7Y2bK/QV2ALPhmNOVNWQlnZl4J/f7r9&#10;9JkzH4QthQGrCn5Qnl8tPn6YNy5XZ7AFUypk5MT6vHEF34bg8izzcqtq4UfglCWlBqxFoF98yUoU&#10;DXmvTXY2Hs+yBrB0CFJ5T7c3nZIvkn+tlQz3WnsVmCk4xRbSiencxDNbzEX+gsJtK9mHIf4hilpU&#10;lh49uroRQbAdVn+4qiuJ4EGHkYQ6A60rqVIOlM1k/Cab9VY4lXKh4nh3LJP/f27l3X7tHpCF9gu0&#10;1MCUhHcrkK+eapM1zuc9JtbU557QMdFWYx2/lAIjQ6rt4VhP1QYm6XI6vbg8n5FKku78YnY5GaeK&#10;Zydzhz58VVCzKBQcqWEpBLFf+RADEPkAia9ZuK2MSU0zljUFn51Px8ngqCELYyNWpfb3bk6hJykc&#10;jIoYYx+VZlWZMogXiXjq2iDbC6KMkFLZMIk0SX4JHVGagniPYY8/RfUe4y6P4WWw4WhcVxaw61ic&#10;l1PY5esQsu7wfSd9l3csQWg3LWUVxQ2UB6IAQjcd3snbirqxEj48CKRxoA7SiId7OrQBqjr0Emdb&#10;wJ9/u494YilpOWtovAruf+wEKs7MN0v8jbM4CDgIm0Gwu/oaqPwTWh5OJpEMMJhB1Aj1M03+Mr5C&#10;KmElvVXwzSBeh27IaXNItVwmEE2cE2Fl104OTI/cemqfBbqegIG4ewfD4In8DQ87bOyjheUugK4S&#10;SU9V7AtN05oY02+WuA5+/0+o0/5b/AIAAP//AwBQSwMEFAAGAAgAAAAhAMAJv+PgAAAADQEAAA8A&#10;AABkcnMvZG93bnJldi54bWxMj0FqwzAQRfeF3kFMoLtGinFE6loOodBSaKE0yQFka2qbSCNjKY5z&#10;+yqrdjfDPP68X25nZ9mEY+g9KVgtBTCkxpueWgXHw+vjBliImoy2nlDBFQNsq/u7UhfGX+gbp31s&#10;WQqhUGgFXYxDwXloOnQ6LP2AlG4/fnQ6pnVsuRn1JYU7yzMhJHe6p/Sh0wO+dNic9men4N3ln1PO&#10;dx8HOn5l9q3upZRXpR4W8+4ZWMQ5/sFw00/qUCWn2p/JBGYVZELmCVUgxZMEdiPERqR6dZpW67UE&#10;XpX8f4vqFwAA//8DAFBLAQItABQABgAIAAAAIQC2gziS/gAAAOEBAAATAAAAAAAAAAAAAAAAAAAA&#10;AABbQ29udGVudF9UeXBlc10ueG1sUEsBAi0AFAAGAAgAAAAhADj9If/WAAAAlAEAAAsAAAAAAAAA&#10;AAAAAAAALwEAAF9yZWxzLy5yZWxzUEsBAi0AFAAGAAgAAAAhAM7qPnZwAgAARwUAAA4AAAAAAAAA&#10;AAAAAAAALgIAAGRycy9lMm9Eb2MueG1sUEsBAi0AFAAGAAgAAAAhAMAJv+PgAAAADQEAAA8AAAAA&#10;AAAAAAAAAAAAygQAAGRycy9kb3ducmV2LnhtbFBLBQYAAAAABAAEAPMAAADXBQAAAAA=&#10;" filled="f" stroked="f" strokeweight=".5pt">
                    <v:textbox inset="0,0,0,0">
                      <w:txbxContent>
                        <w:p w14:paraId="1693A92E" w14:textId="77777777" w:rsidR="0020489D" w:rsidRDefault="00000000">
                          <w:pPr>
                            <w:pStyle w:val="NoSpacing"/>
                            <w:jc w:val="right"/>
                            <w:rPr>
                              <w:caps/>
                              <w:color w:val="17365D" w:themeColor="text2" w:themeShade="BF"/>
                              <w:sz w:val="52"/>
                              <w:szCs w:val="52"/>
                            </w:rPr>
                          </w:pPr>
                          <w:sdt>
                            <w:sdtPr>
                              <w:rPr>
                                <w:caps/>
                                <w:color w:val="17365D" w:themeColor="text2" w:themeShade="BF"/>
                                <w:sz w:val="58"/>
                                <w:szCs w:val="58"/>
                              </w:rPr>
                              <w:alias w:val="Title"/>
                              <w:tag w:val=""/>
                              <w:id w:val="-1315561441"/>
                  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                  <w:text w:multiLine="1"/>
                            </w:sdtPr>
                            <w:sdtContent>
                              <w:r w:rsidR="0020489D">
                                <w:rPr>
                                  <w:caps/>
                                  <w:color w:val="17365D" w:themeColor="text2" w:themeShade="BF"/>
                                  <w:sz w:val="58"/>
                                  <w:szCs w:val="58"/>
                                </w:rPr>
                                <w:t>Извешта</w:t>
                              </w:r>
                              <w:r w:rsidR="0020489D">
                                <w:rPr>
                                  <w:caps/>
                                  <w:color w:val="17365D" w:themeColor="text2" w:themeShade="BF"/>
                                  <w:sz w:val="58"/>
                                  <w:szCs w:val="58"/>
                                  <w:lang w:val="mk-MK"/>
                                </w:rPr>
                                <w:t>и (К</w:t>
                              </w:r>
                              <w:proofErr w:type="gramStart"/>
                              <w:r w:rsidR="0020489D">
                                <w:rPr>
                                  <w:caps/>
                                  <w:color w:val="17365D" w:themeColor="text2" w:themeShade="BF"/>
                                  <w:sz w:val="58"/>
                                  <w:szCs w:val="58"/>
                                  <w:lang w:val="mk-MK"/>
                                </w:rPr>
                                <w:t>1,К</w:t>
                              </w:r>
                              <w:proofErr w:type="gramEnd"/>
                              <w:r w:rsidR="0020489D">
                                <w:rPr>
                                  <w:caps/>
                                  <w:color w:val="17365D" w:themeColor="text2" w:themeShade="BF"/>
                                  <w:sz w:val="58"/>
                                  <w:szCs w:val="58"/>
                                  <w:lang w:val="mk-MK"/>
                                </w:rPr>
                                <w:t>2 И К3)</w:t>
                              </w:r>
                              <w:r w:rsidR="0020489D">
                                <w:rPr>
                                  <w:caps/>
                                  <w:color w:val="17365D" w:themeColor="text2" w:themeShade="BF"/>
                                  <w:sz w:val="58"/>
                                  <w:szCs w:val="58"/>
                                </w:rPr>
                                <w:t xml:space="preserve"> за извршување на буџетот на општина КИЧЕВО</w:t>
                              </w:r>
                            </w:sdtContent>
                          </w:sdt>
                        </w:p>
                        <w:sdt>
                          <w:sdtPr>
                            <w:rPr>
                              <w:smallCaps/>
                              <w:color w:val="C00000"/>
                              <w:sz w:val="36"/>
                              <w:szCs w:val="36"/>
                            </w:rPr>
                            <w:alias w:val="Subtitle"/>
                            <w:tag w:val=""/>
                            <w:id w:val="1615247542"/>
                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                <w:text/>
                          </w:sdtPr>
                          <w:sdtContent>
                            <w:p w14:paraId="39CDF65E" w14:textId="6BA00609" w:rsidR="0020489D" w:rsidRDefault="005E47A2">
                              <w:pPr>
                                <w:pStyle w:val="NoSpacing"/>
                                <w:jc w:val="right"/>
                                <w:rPr>
                                  <w:smallCaps/>
                                  <w:color w:val="1F497D" w:themeColor="text2"/>
                                  <w:sz w:val="36"/>
                                  <w:szCs w:val="36"/>
                                </w:rPr>
                              </w:pPr>
                              <w:r>
                                <w:rPr>
                                  <w:smallCaps/>
                                  <w:color w:val="C00000"/>
                                  <w:sz w:val="36"/>
                                  <w:szCs w:val="36"/>
                                  <w:lang w:val="mk-MK"/>
                                </w:rPr>
                                <w:t>први</w:t>
                              </w:r>
                              <w:r w:rsidR="0020489D" w:rsidRPr="00C85B89">
                                <w:rPr>
                                  <w:smallCaps/>
                                  <w:color w:val="C00000"/>
                                  <w:sz w:val="36"/>
                                  <w:szCs w:val="36"/>
                                  <w:lang w:val="mk-MK"/>
                                </w:rPr>
                                <w:t xml:space="preserve"> КВАРТАЛ</w:t>
                              </w:r>
                              <w:r w:rsidR="0020489D" w:rsidRPr="00C85B89">
                                <w:rPr>
                                  <w:smallCaps/>
                                  <w:color w:val="C00000"/>
                                  <w:sz w:val="36"/>
                                  <w:szCs w:val="36"/>
                                </w:rPr>
                                <w:t>:</w:t>
                              </w:r>
                              <w:r w:rsidR="0020489D">
                                <w:rPr>
                                  <w:smallCaps/>
                                  <w:color w:val="C00000"/>
                                  <w:sz w:val="36"/>
                                  <w:szCs w:val="36"/>
                                  <w:lang w:val="mk-MK"/>
                                </w:rPr>
                                <w:t xml:space="preserve"> ЈАНУАРИ-</w:t>
                              </w:r>
                              <w:r w:rsidR="007B0484">
                                <w:rPr>
                                  <w:smallCaps/>
                                  <w:color w:val="C00000"/>
                                  <w:sz w:val="36"/>
                                  <w:szCs w:val="36"/>
                                  <w:lang w:val="mk-MK"/>
                                </w:rPr>
                                <w:t>март</w:t>
                              </w:r>
                              <w:r w:rsidR="0020489D" w:rsidRPr="00C85B89">
                                <w:rPr>
                                  <w:smallCaps/>
                                  <w:color w:val="C00000"/>
                                  <w:sz w:val="36"/>
                                  <w:szCs w:val="36"/>
                                  <w:lang w:val="mk-MK"/>
                                </w:rPr>
                                <w:t xml:space="preserve"> 202</w:t>
                              </w:r>
                              <w:r>
                                <w:rPr>
                                  <w:smallCaps/>
                                  <w:color w:val="C00000"/>
                                  <w:sz w:val="36"/>
                                  <w:szCs w:val="36"/>
                                </w:rPr>
                                <w:t>6</w:t>
                              </w:r>
                            </w:p>
                          </w:sdtContent>
                        </w:sdt>
                      </w:txbxContent>
                    </v:textbox>
                    <w10:wrap type="square" anchorx="page" anchory="page"/>
                  </v:shape>
                </w:pict>
              </mc:Fallback>
            </mc:AlternateContent>
          </w:r>
          <w:r>
            <w:rPr>
              <w:rFonts w:asciiTheme="majorHAnsi" w:hAnsiTheme="majorHAnsi" w:cstheme="minorHAnsi"/>
              <w:noProof/>
              <w:lang w:val="mk-MK"/>
            </w:rPr>
            <mc:AlternateContent>
              <mc:Choice Requires="wps">
                <w:drawing>
                  <wp:anchor distT="0" distB="0" distL="114300" distR="114300" simplePos="0" relativeHeight="487596544" behindDoc="0" locked="0" layoutInCell="1" allowOverlap="1" wp14:anchorId="12E10877" wp14:editId="0099CEFA">
                    <wp:simplePos x="0" y="0"/>
                    <wp:positionH relativeFrom="page">
                      <wp:posOffset>1135380</wp:posOffset>
                    </wp:positionH>
                    <wp:positionV relativeFrom="page">
                      <wp:posOffset>9555480</wp:posOffset>
                    </wp:positionV>
                    <wp:extent cx="5783580" cy="482600"/>
                    <wp:effectExtent l="0" t="0" r="0" b="0"/>
                    <wp:wrapSquare wrapText="bothSides"/>
                    <wp:docPr id="1411397869" name="Text Box 11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>
                            <a:spLocks/>
                          </wps:cNvSpPr>
                          <wps:spPr>
                            <a:xfrm>
                              <a:off x="0" y="0"/>
                              <a:ext cx="5783580" cy="48260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p w14:paraId="70452382" w14:textId="77777777" w:rsidR="0020489D" w:rsidRDefault="00000000">
                                <w:pPr>
                                  <w:pStyle w:val="NoSpacing"/>
                                  <w:jc w:val="right"/>
                                  <w:rPr>
                                    <w:caps/>
                                    <w:color w:val="262626" w:themeColor="text1" w:themeTint="D9"/>
                                    <w:sz w:val="20"/>
                                    <w:szCs w:val="20"/>
                                  </w:rPr>
                                </w:pPr>
                                <w:sdt>
                                  <w:sdtPr>
                                    <w:rPr>
                                      <w:caps/>
                                      <w:color w:val="262626" w:themeColor="text1" w:themeTint="D9"/>
                                      <w:sz w:val="20"/>
                                      <w:szCs w:val="20"/>
                                    </w:rPr>
                                    <w:alias w:val="Company"/>
                                    <w:tag w:val=""/>
                                    <w:id w:val="-661235724"/>
                                    <w:showingPlcHdr/>
                                    <w:dataBinding w:prefixMappings="xmlns:ns0='http://schemas.openxmlformats.org/officeDocument/2006/extended-properties' " w:xpath="/ns0:Properties[1]/ns0:Company[1]" w:storeItemID="{6668398D-A668-4E3E-A5EB-62B293D839F1}"/>
                                    <w:text/>
                                  </w:sdtPr>
                                  <w:sdtContent>
                                    <w:r w:rsidR="0020489D">
                                      <w:rPr>
                                        <w:caps/>
                                        <w:color w:val="262626" w:themeColor="text1" w:themeTint="D9"/>
                                        <w:sz w:val="20"/>
                                        <w:szCs w:val="20"/>
                                      </w:rPr>
                                      <w:t xml:space="preserve">     </w:t>
                                    </w:r>
                                  </w:sdtContent>
                                </w:sdt>
                              </w:p>
                              <w:p w14:paraId="27702B16" w14:textId="77777777" w:rsidR="0020489D" w:rsidRDefault="00000000">
                                <w:pPr>
                                  <w:pStyle w:val="NoSpacing"/>
                                  <w:jc w:val="right"/>
                                  <w:rPr>
                                    <w:caps/>
                                    <w:color w:val="262626" w:themeColor="text1" w:themeTint="D9"/>
                                    <w:sz w:val="20"/>
                                    <w:szCs w:val="20"/>
                                  </w:rPr>
                                </w:pPr>
                                <w:sdt>
                                  <w:sdtPr>
                                    <w:rPr>
                                      <w:color w:val="262626" w:themeColor="text1" w:themeTint="D9"/>
                                      <w:sz w:val="20"/>
                                      <w:szCs w:val="20"/>
                                    </w:rPr>
                                    <w:alias w:val="Address"/>
                                    <w:tag w:val=""/>
                                    <w:id w:val="171227497"/>
                                    <w:showingPlcHdr/>
                                    <w:dataBinding w:prefixMappings="xmlns:ns0='http://schemas.microsoft.com/office/2006/coverPageProps' " w:xpath="/ns0:CoverPageProperties[1]/ns0:CompanyAddress[1]" w:storeItemID="{55AF091B-3C7A-41E3-B477-F2FDAA23CFDA}"/>
                                    <w:text/>
                                  </w:sdtPr>
                                  <w:sdtContent>
                                    <w:r w:rsidR="0020489D">
                                      <w:rPr>
                                        <w:color w:val="262626" w:themeColor="text1" w:themeTint="D9"/>
                                        <w:sz w:val="20"/>
                                        <w:szCs w:val="20"/>
                                      </w:rPr>
                                      <w:t xml:space="preserve">     </w:t>
                                    </w:r>
                                  </w:sdtContent>
                                </w:sdt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b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  <wp14:sizeRelH relativeFrom="page">
                      <wp14:pctWidth>0</wp14:pctWidth>
                    </wp14:sizeRelH>
                    <wp14:sizeRelV relativeFrom="page">
                      <wp14:pctHeight>0</wp14:pctHeight>
                    </wp14:sizeRelV>
                  </wp:anchor>
                </w:drawing>
              </mc:Choice>
              <mc:Fallback>
                <w:pict>
                  <v:shape w14:anchorId="12E10877" id="Text Box 11" o:spid="_x0000_s1027" type="#_x0000_t202" style="position:absolute;margin-left:89.4pt;margin-top:752.4pt;width:455.4pt;height:38pt;z-index:48759654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page;mso-height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ECkecgIAAE0FAAAOAAAAZHJzL2Uyb0RvYy54bWysVN9v2jAQfp+0/8Hy+wi0g6GooWKtmCah&#10;thqd+mwcu0R1fN7ZkLC/fmcnganbS6e9OBffd7+/89V1Wxt2UOgrsAWfjMacKSuhrOxzwb8/rj7M&#10;OfNB2FIYsKrgR+X59eL9u6vG5eoCdmBKhYycWJ83ruC7EFyeZV7uVC38CJyypNSAtQj0i89ZiaIh&#10;77XJLsbjWdYAlg5BKu/p9rZT8kXyr7WS4V5rrwIzBafcQjoxndt4ZosrkT+jcLtK9mmIf8iiFpWl&#10;oCdXtyIItsfqD1d1JRE86DCSUGegdSVVqoGqmYxfVbPZCadSLdQc705t8v/Prbw7bNwDstB+hpYG&#10;mIrwbg3yxVNvssb5vMfEnvrcEzoW2mqs45dKYGRIvT2e+qnawCRdTj/NL6dzUknSfZxfzMap4dnZ&#10;2qEPXxTULAoFR5pXykAc1j7E+CIfIDGYhVVlTJqZsawp+OxyOk4GJw1ZGBuxKk2/d3POPEnhaFTE&#10;GPtNaVaVqYB4kXinbgyygyDGCCmVDZPIkuSX0BGlKYm3GPb4c1ZvMe7qGCKDDSfjurKA3cDiupzT&#10;Ll+GlHWH7wfpu7pjC0K7banwOHEqLt5soTwSERC6HfFOrioaylr48CCQloLmSIse7unQBqj50Euc&#10;7QB//u0+4omrpOWsoSUruP+xF6g4M18tsThu5CDgIGwHwe7rG6ApTOgJcTKJZIDBDKJGqJ9o/5cx&#10;CqmElRSr4NtBvAndqtP7IdVymUC0d06Etd04OfA9UuyxfRLoeh4GYvAdDOsn8ld07LBxnBaW+wC6&#10;Slw9d7HvN+1sIk7/vsRH4ff/hDq/gotfAAAA//8DAFBLAwQUAAYACAAAACEA3AEMB+IAAAAOAQAA&#10;DwAAAGRycy9kb3ducmV2LnhtbEyPS0/DMBCE70j8B2uRuFG7QIMJcSpEhRBSD/QBZydZkqixHcXO&#10;o/x6Nie4zeyOZr9N1pNp2ICdr51VsFwIYGhzV9S2VHA8vN5IYD5oW+jGWVRwRg/r9PIi0XHhRrvD&#10;YR9KRiXWx1pBFUIbc+7zCo32C9eipd2364wOZLuSF50eqdw0/FaIiBtdW7pQ6RZfKsxP+94o+PjJ&#10;PqPtV38eN++bYYent361vFPq+mp6fgIWcAp/YZjxCR1SYspcbwvPGvIPktADiZW4JzVHhHyMgGXz&#10;TAoJPE34/zfSXwAAAP//AwBQSwECLQAUAAYACAAAACEAtoM4kv4AAADhAQAAEwAAAAAAAAAAAAAA&#10;AAAAAAAAW0NvbnRlbnRfVHlwZXNdLnhtbFBLAQItABQABgAIAAAAIQA4/SH/1gAAAJQBAAALAAAA&#10;AAAAAAAAAAAAAC8BAABfcmVscy8ucmVsc1BLAQItABQABgAIAAAAIQDZECkecgIAAE0FAAAOAAAA&#10;AAAAAAAAAAAAAC4CAABkcnMvZTJvRG9jLnhtbFBLAQItABQABgAIAAAAIQDcAQwH4gAAAA4BAAAP&#10;AAAAAAAAAAAAAAAAAMwEAABkcnMvZG93bnJldi54bWxQSwUGAAAAAAQABADzAAAA2wUAAAAA&#10;" filled="f" stroked="f" strokeweight=".5pt">
                    <v:textbox inset="0,0,0,0">
                      <w:txbxContent>
                        <w:p w14:paraId="70452382" w14:textId="77777777" w:rsidR="0020489D" w:rsidRDefault="00000000">
                          <w:pPr>
                            <w:pStyle w:val="NoSpacing"/>
                            <w:jc w:val="right"/>
                            <w:rPr>
                              <w:caps/>
                              <w:color w:val="262626" w:themeColor="text1" w:themeTint="D9"/>
                              <w:sz w:val="20"/>
                              <w:szCs w:val="20"/>
                            </w:rPr>
                          </w:pPr>
                          <w:sdt>
                            <w:sdtPr>
                              <w:rPr>
                                <w:caps/>
                                <w:color w:val="262626" w:themeColor="text1" w:themeTint="D9"/>
                                <w:sz w:val="20"/>
                                <w:szCs w:val="20"/>
                              </w:rPr>
                              <w:alias w:val="Company"/>
                              <w:tag w:val=""/>
                              <w:id w:val="-661235724"/>
                              <w:showingPlcHdr/>
                              <w:dataBinding w:prefixMappings="xmlns:ns0='http://schemas.openxmlformats.org/officeDocument/2006/extended-properties' " w:xpath="/ns0:Properties[1]/ns0:Company[1]" w:storeItemID="{6668398D-A668-4E3E-A5EB-62B293D839F1}"/>
                              <w:text/>
                            </w:sdtPr>
                            <w:sdtContent>
                              <w:r w:rsidR="0020489D">
                                <w:rPr>
                                  <w:caps/>
                                  <w:color w:val="262626" w:themeColor="text1" w:themeTint="D9"/>
                                  <w:sz w:val="20"/>
                                  <w:szCs w:val="20"/>
                                </w:rPr>
                                <w:t xml:space="preserve">     </w:t>
                              </w:r>
                            </w:sdtContent>
                          </w:sdt>
                        </w:p>
                        <w:p w14:paraId="27702B16" w14:textId="77777777" w:rsidR="0020489D" w:rsidRDefault="00000000">
                          <w:pPr>
                            <w:pStyle w:val="NoSpacing"/>
                            <w:jc w:val="right"/>
                            <w:rPr>
                              <w:caps/>
                              <w:color w:val="262626" w:themeColor="text1" w:themeTint="D9"/>
                              <w:sz w:val="20"/>
                              <w:szCs w:val="20"/>
                            </w:rPr>
                          </w:pPr>
                          <w:sdt>
                            <w:sdtPr>
                              <w:rPr>
                                <w:color w:val="262626" w:themeColor="text1" w:themeTint="D9"/>
                                <w:sz w:val="20"/>
                                <w:szCs w:val="20"/>
                              </w:rPr>
                              <w:alias w:val="Address"/>
                              <w:tag w:val=""/>
                              <w:id w:val="171227497"/>
                              <w:showingPlcHdr/>
                              <w:dataBinding w:prefixMappings="xmlns:ns0='http://schemas.microsoft.com/office/2006/coverPageProps' " w:xpath="/ns0:CoverPageProperties[1]/ns0:CompanyAddress[1]" w:storeItemID="{55AF091B-3C7A-41E3-B477-F2FDAA23CFDA}"/>
                              <w:text/>
                            </w:sdtPr>
                            <w:sdtContent>
                              <w:r w:rsidR="0020489D">
                                <w:rPr>
                                  <w:color w:val="262626" w:themeColor="text1" w:themeTint="D9"/>
                                  <w:sz w:val="20"/>
                                  <w:szCs w:val="20"/>
                                </w:rPr>
                                <w:t xml:space="preserve">     </w:t>
                              </w:r>
                            </w:sdtContent>
                          </w:sdt>
                        </w:p>
                      </w:txbxContent>
                    </v:textbox>
                    <w10:wrap type="square" anchorx="page" anchory="page"/>
                  </v:shape>
                </w:pict>
              </mc:Fallback>
            </mc:AlternateContent>
          </w:r>
          <w:r>
            <w:rPr>
              <w:rFonts w:asciiTheme="majorHAnsi" w:hAnsiTheme="majorHAnsi" w:cstheme="minorHAnsi"/>
              <w:noProof/>
              <w:lang w:val="mk-MK"/>
            </w:rPr>
            <mc:AlternateContent>
              <mc:Choice Requires="wps">
                <w:drawing>
                  <wp:anchor distT="0" distB="0" distL="114300" distR="114300" simplePos="0" relativeHeight="487597568" behindDoc="0" locked="0" layoutInCell="1" allowOverlap="1" wp14:anchorId="5E0E6D1C" wp14:editId="6151BC5E">
                    <wp:simplePos x="0" y="0"/>
                    <mc:AlternateContent>
                      <mc:Choice Requires="wp14">
                        <wp:positionH relativeFrom="page">
                          <wp14:pctPosHOffset>15000</wp14:pctPosHOffset>
                        </wp:positionH>
                      </mc:Choice>
                      <mc:Fallback>
                        <wp:positionH relativeFrom="page">
                          <wp:posOffset>1134110</wp:posOffset>
                        </wp:positionH>
                      </mc:Fallback>
                    </mc:AlternateContent>
                    <mc:AlternateContent>
                      <mc:Choice Requires="wp14">
                        <wp:positionV relativeFrom="page">
                          <wp14:pctPosVOffset>9100</wp14:pctPosVOffset>
                        </wp:positionV>
                      </mc:Choice>
                      <mc:Fallback>
                        <wp:positionV relativeFrom="page">
                          <wp:posOffset>972820</wp:posOffset>
                        </wp:positionV>
                      </mc:Fallback>
                    </mc:AlternateContent>
                    <wp:extent cx="5551170" cy="309880"/>
                    <wp:effectExtent l="0" t="0" r="0" b="0"/>
                    <wp:wrapSquare wrapText="bothSides"/>
                    <wp:docPr id="1422707667" name="Text Box 9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>
                            <a:spLocks/>
                          </wps:cNvSpPr>
                          <wps:spPr>
                            <a:xfrm>
                              <a:off x="0" y="0"/>
                              <a:ext cx="5551170" cy="30988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sdt>
                                <w:sdtPr>
                                  <w:rPr>
                                    <w:caps/>
                                    <w:color w:val="17365D" w:themeColor="text2" w:themeShade="BF"/>
                                    <w:sz w:val="40"/>
                                    <w:szCs w:val="40"/>
                                  </w:rPr>
                                  <w:alias w:val="Publish Date"/>
                                  <w:tag w:val=""/>
                                  <w:id w:val="400952559"/>
                                  <w:dataBinding w:prefixMappings="xmlns:ns0='http://schemas.microsoft.com/office/2006/coverPageProps' " w:xpath="/ns0:CoverPageProperties[1]/ns0:PublishDate[1]" w:storeItemID="{55AF091B-3C7A-41E3-B477-F2FDAA23CFDA}"/>
                                  <w:date>
                                    <w:dateFormat w:val="MMMM d, yyyy"/>
                                    <w:lid w:val="en-US"/>
                                    <w:storeMappedDataAs w:val="dateTime"/>
                                    <w:calendar w:val="gregorian"/>
                                  </w:date>
                                </w:sdtPr>
                                <w:sdtContent>
                                  <w:p w14:paraId="3147B1D4" w14:textId="06D8F9AD" w:rsidR="0020489D" w:rsidRDefault="007B0484">
                                    <w:pPr>
                                      <w:pStyle w:val="NoSpacing"/>
                                      <w:jc w:val="right"/>
                                      <w:rPr>
                                        <w:caps/>
                                        <w:color w:val="17365D" w:themeColor="text2" w:themeShade="BF"/>
                                        <w:sz w:val="40"/>
                                        <w:szCs w:val="40"/>
                                      </w:rPr>
                                    </w:pPr>
                                    <w:r>
                                      <w:rPr>
                                        <w:caps/>
                                        <w:color w:val="17365D" w:themeColor="text2" w:themeShade="BF"/>
                                        <w:sz w:val="40"/>
                                        <w:szCs w:val="40"/>
                                        <w:lang w:val="mk-MK"/>
                                      </w:rPr>
                                      <w:t>април</w:t>
                                    </w:r>
                                    <w:r w:rsidR="0020489D">
                                      <w:rPr>
                                        <w:caps/>
                                        <w:color w:val="17365D" w:themeColor="text2" w:themeShade="BF"/>
                                        <w:sz w:val="40"/>
                                        <w:szCs w:val="40"/>
                                      </w:rPr>
                                      <w:t xml:space="preserve"> , 202</w:t>
                                    </w:r>
                                    <w:r w:rsidR="005E47A2">
                                      <w:rPr>
                                        <w:caps/>
                                        <w:color w:val="17365D" w:themeColor="text2" w:themeShade="BF"/>
                                        <w:sz w:val="40"/>
                                        <w:szCs w:val="40"/>
                                      </w:rPr>
                                      <w:t>6</w:t>
                                    </w:r>
                                  </w:p>
                                </w:sdtContent>
                              </w:sdt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b" anchorCtr="0" forceAA="0" compatLnSpc="1">
                            <a:prstTxWarp prst="textNoShape">
                              <a:avLst/>
                            </a:prstTxWarp>
                            <a:spAutoFit/>
                          </wps:bodyPr>
                        </wps:wsp>
                      </a:graphicData>
                    </a:graphic>
                    <wp14:sizeRelH relativeFrom="page">
                      <wp14:pctWidth>73400</wp14:pctWidth>
                    </wp14:sizeRelH>
                    <wp14:sizeRelV relativeFrom="page">
                      <wp14:pctHeight>36300</wp14:pctHeight>
                    </wp14:sizeRelV>
                  </wp:anchor>
                </w:drawing>
              </mc:Choice>
              <mc:Fallback>
                <w:pict>
                  <v:shape w14:anchorId="5E0E6D1C" id="Text Box 9" o:spid="_x0000_s1028" type="#_x0000_t202" style="position:absolute;margin-left:0;margin-top:0;width:437.1pt;height:24.4pt;z-index:487597568;visibility:visible;mso-wrap-style:square;mso-width-percent:734;mso-height-percent:363;mso-left-percent:150;mso-top-percent:91;mso-wrap-distance-left:9pt;mso-wrap-distance-top:0;mso-wrap-distance-right:9pt;mso-wrap-distance-bottom:0;mso-position-horizontal-relative:page;mso-position-vertical-relative:page;mso-width-percent:734;mso-height-percent:363;mso-left-percent:150;mso-top-percent:91;mso-width-relative:page;mso-height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nfAkcgIAAE0FAAAOAAAAZHJzL2Uyb0RvYy54bWysVN9v0zAQfkfif7D8TpNu6hjR0qlsKkKq&#10;tokO7dl17DWa4zNnt0n56zk7SYsGL0O8OBffd7+/89V11xi2V+hrsCWfTnLOlJVQ1fa55N8flx8u&#10;OfNB2EoYsKrkB+X59fz9u6vWFeoMtmAqhYycWF+0ruTbEFyRZV5uVSP8BJyypNSAjQj0i89ZhaIl&#10;743JzvL8ImsBK4cglfd0e9sr+Tz511rJcK+1V4GZklNuIZ2Yzk08s/mVKJ5RuG0thzTEP2TRiNpS&#10;0KOrWxEE22H9h6umlggedJhIaDLQupYq1UDVTPNX1ay3wqlUCzXHu2Ob/P9zK+/2a/eALHSfoaMB&#10;piK8W4F88dSbrHW+GDCxp77whI6Fdhqb+KUSGBlSbw/HfqouMEmXs9lsOv1IKkm68/zT5WVqeHay&#10;dujDFwUNi0LJkeaVMhD7lQ8xvihGSAxmYVkbk2ZmLGtLfnE+y5PBUUMWxkasStMf3JwyT1I4GBUx&#10;xn5TmtVVKiBeJN6pG4NsL4gxQkplwzSyJPkldERpSuIthgP+lNVbjPs6xshgw9G4qS1gP7C4Lqe0&#10;q5cxZd3jh0H6vu7YgtBtOiq85GexuHizgepAREDod8Q7uaxpKCvhw4NAWgqaIy16uKdDG6DmwyBx&#10;tgX8+bf7iCeukpazlpas5P7HTqDizHy1xOK4kaOAo7AZBbtrboCmMKUnxMkkkgEGM4oaoXmi/V/E&#10;KKQSVlKskm9G8Sb0q07vh1SLRQLR3jkRVnbt5Mj3SLHH7kmgG3gYiMF3MK6fKF7RsccmvrjFLhAp&#10;E1dPXRz6TTubiDO8L/FR+P0/oU6v4PwXAAAA//8DAFBLAwQUAAYACAAAACEAghA8WN4AAAAEAQAA&#10;DwAAAGRycy9kb3ducmV2LnhtbEyPwUrDQBCG74LvsEzBi9hNY6tpzKaIUmjrySot3jbZaRLMzobs&#10;to1v7+hFLwPD//PNN9lisK04Ye8bRwom4wgEUulMQ5WC97flTQLCB01Gt45QwRd6WOSXF5lOjTvT&#10;K562oRIMIZ9qBXUIXSqlL2u02o9dh8TZwfVWB177SppenxluWxlH0Z20uiG+UOsOn2osP7dHq2C6&#10;2eH1c3G7/JhtZvvVJJ6vXtZzpa5Gw+MDiIBD+CvDjz6rQ85OhTuS8aJVwI+E38lZcj+NQRQMThKQ&#10;eSb/y+ffAAAA//8DAFBLAQItABQABgAIAAAAIQC2gziS/gAAAOEBAAATAAAAAAAAAAAAAAAAAAAA&#10;AABbQ29udGVudF9UeXBlc10ueG1sUEsBAi0AFAAGAAgAAAAhADj9If/WAAAAlAEAAAsAAAAAAAAA&#10;AAAAAAAALwEAAF9yZWxzLy5yZWxzUEsBAi0AFAAGAAgAAAAhAPyd8CRyAgAATQUAAA4AAAAAAAAA&#10;AAAAAAAALgIAAGRycy9lMm9Eb2MueG1sUEsBAi0AFAAGAAgAAAAhAIIQPFjeAAAABAEAAA8AAAAA&#10;AAAAAAAAAAAAzAQAAGRycy9kb3ducmV2LnhtbFBLBQYAAAAABAAEAPMAAADXBQAAAAA=&#10;" filled="f" stroked="f" strokeweight=".5pt">
                    <v:textbox style="mso-fit-shape-to-text:t" inset="0,0,0,0">
                      <w:txbxContent>
                        <w:sdt>
                          <w:sdtPr>
                            <w:rPr>
                              <w:caps/>
                              <w:color w:val="17365D" w:themeColor="text2" w:themeShade="BF"/>
                              <w:sz w:val="40"/>
                              <w:szCs w:val="40"/>
                            </w:rPr>
                            <w:alias w:val="Publish Date"/>
                            <w:tag w:val=""/>
                            <w:id w:val="400952559"/>
                            <w:dataBinding w:prefixMappings="xmlns:ns0='http://schemas.microsoft.com/office/2006/coverPageProps' " w:xpath="/ns0:CoverPageProperties[1]/ns0:PublishDate[1]" w:storeItemID="{55AF091B-3C7A-41E3-B477-F2FDAA23CFDA}"/>
                            <w:date>
                              <w:dateFormat w:val="MMMM d, yyyy"/>
                              <w:lid w:val="en-US"/>
                              <w:storeMappedDataAs w:val="dateTime"/>
                              <w:calendar w:val="gregorian"/>
                            </w:date>
                          </w:sdtPr>
                          <w:sdtContent>
                            <w:p w14:paraId="3147B1D4" w14:textId="06D8F9AD" w:rsidR="0020489D" w:rsidRDefault="007B0484">
                              <w:pPr>
                                <w:pStyle w:val="NoSpacing"/>
                                <w:jc w:val="right"/>
                                <w:rPr>
                                  <w:caps/>
                                  <w:color w:val="17365D" w:themeColor="text2" w:themeShade="BF"/>
                                  <w:sz w:val="40"/>
                                  <w:szCs w:val="40"/>
                                </w:rPr>
                              </w:pPr>
                              <w:r>
                                <w:rPr>
                                  <w:caps/>
                                  <w:color w:val="17365D" w:themeColor="text2" w:themeShade="BF"/>
                                  <w:sz w:val="40"/>
                                  <w:szCs w:val="40"/>
                                  <w:lang w:val="mk-MK"/>
                                </w:rPr>
                                <w:t>април</w:t>
                              </w:r>
                              <w:r w:rsidR="0020489D">
                                <w:rPr>
                                  <w:caps/>
                                  <w:color w:val="17365D" w:themeColor="text2" w:themeShade="BF"/>
                                  <w:sz w:val="40"/>
                                  <w:szCs w:val="40"/>
                                </w:rPr>
                                <w:t xml:space="preserve"> , 202</w:t>
                              </w:r>
                              <w:r w:rsidR="005E47A2">
                                <w:rPr>
                                  <w:caps/>
                                  <w:color w:val="17365D" w:themeColor="text2" w:themeShade="BF"/>
                                  <w:sz w:val="40"/>
                                  <w:szCs w:val="40"/>
                                </w:rPr>
                                <w:t>6</w:t>
                              </w:r>
                            </w:p>
                          </w:sdtContent>
                        </w:sdt>
                      </w:txbxContent>
                    </v:textbox>
                    <w10:wrap type="square" anchorx="page" anchory="page"/>
                  </v:shape>
                </w:pict>
              </mc:Fallback>
            </mc:AlternateContent>
          </w:r>
          <w:r>
            <w:rPr>
              <w:rFonts w:asciiTheme="majorHAnsi" w:hAnsiTheme="majorHAnsi" w:cstheme="minorHAnsi"/>
              <w:noProof/>
              <w:lang w:val="mk-MK"/>
            </w:rPr>
            <mc:AlternateContent>
              <mc:Choice Requires="wpg">
                <w:drawing>
                  <wp:anchor distT="0" distB="0" distL="114300" distR="114300" simplePos="0" relativeHeight="487594496" behindDoc="0" locked="0" layoutInCell="1" allowOverlap="1" wp14:anchorId="6A7CA7A2" wp14:editId="584AA937">
                    <wp:simplePos x="0" y="0"/>
                    <mc:AlternateContent>
                      <mc:Choice Requires="wp14">
                        <wp:positionH relativeFrom="page">
                          <wp14:pctPosHOffset>4500</wp14:pctPosHOffset>
                        </wp:positionH>
                      </mc:Choice>
                      <mc:Fallback>
                        <wp:positionH relativeFrom="page">
                          <wp:posOffset>339725</wp:posOffset>
                        </wp:positionH>
                      </mc:Fallback>
                    </mc:AlternateContent>
                    <wp:positionV relativeFrom="page">
                      <wp:align>center</wp:align>
                    </wp:positionV>
                    <wp:extent cx="219075" cy="9720580"/>
                    <wp:effectExtent l="0" t="0" r="0" b="0"/>
                    <wp:wrapNone/>
                    <wp:docPr id="1907174669" name="Group 7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Group">
                        <wpg:wgp>
                          <wpg:cNvGrpSpPr>
                            <a:grpSpLocks/>
                          </wpg:cNvGrpSpPr>
                          <wpg:grpSpPr>
                            <a:xfrm>
                              <a:off x="0" y="0"/>
                              <a:ext cx="219075" cy="9720580"/>
                              <a:chOff x="0" y="0"/>
                              <a:chExt cx="228600" cy="9144000"/>
                            </a:xfrm>
                          </wpg:grpSpPr>
                          <wps:wsp>
                            <wps:cNvPr id="115" name="Rectangle 115"/>
                            <wps:cNvSpPr/>
                            <wps:spPr>
                              <a:xfrm>
                                <a:off x="0" y="0"/>
                                <a:ext cx="228600" cy="8782050"/>
                              </a:xfrm>
                              <a:prstGeom prst="rect">
                                <a:avLst/>
                              </a:prstGeom>
                              <a:solidFill>
                                <a:schemeClr val="accent2"/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  <wps:wsp>
                            <wps:cNvPr id="116" name="Rectangle 116"/>
                            <wps:cNvSpPr>
                              <a:spLocks noChangeAspect="1"/>
                            </wps:cNvSpPr>
                            <wps:spPr>
                              <a:xfrm>
                                <a:off x="0" y="8915400"/>
                                <a:ext cx="228600" cy="228600"/>
                              </a:xfrm>
                              <a:prstGeom prst="rect">
                                <a:avLst/>
                              </a:prstGeom>
                              <a:solidFill>
                                <a:schemeClr val="accent1"/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wpg:wgp>
                      </a:graphicData>
                    </a:graphic>
                    <wp14:sizeRelH relativeFrom="page">
                      <wp14:pctWidth>2900</wp14:pctWidth>
                    </wp14:sizeRelH>
                    <wp14:sizeRelV relativeFrom="page">
                      <wp14:pctHeight>90900</wp14:pctHeight>
                    </wp14:sizeRelV>
                  </wp:anchor>
                </w:drawing>
              </mc:Choice>
              <mc:Fallback>
                <w:pict>
                  <v:group w14:anchorId="28062313" id="Group 7" o:spid="_x0000_s1026" style="position:absolute;margin-left:0;margin-top:0;width:17.25pt;height:765.4pt;z-index:487594496;mso-width-percent:29;mso-height-percent:909;mso-left-percent:45;mso-position-horizontal-relative:page;mso-position-vertical:center;mso-position-vertical-relative:page;mso-width-percent:29;mso-height-percent:909;mso-left-percent:45" coordsize="2286,9144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qOuCOgMAAOQKAAAOAAAAZHJzL2Uyb0RvYy54bWzsVl1P2zAUfZ+0/2D5fTSpKJSIFFVloEmI&#10;IWDi2ThOE82xPdslZb9+99pJKKVCE5smTeIlsn2/j+898fHJupHkQVhXa5XTdC+hRCiui1otc/rt&#10;9uzTlBLnmSqY1Erk9FE4ejL7+OG4NZkY60rLQlgCTpTLWpPTynuTjUaOV6Jhbk8boUBYatswD1u7&#10;HBWWteC9kaNxkhyMWm0LYzUXzsHpaRTSWfBfloL7r2XphCcyp5CbD18bvvf4Hc2OWba0zFQ179Jg&#10;b8iiYbWCoIOrU+YZWdn6haum5lY7Xfo9rpuRLsuai1ADVJMmW9WcW70yoZZl1i7NABNAu4XTm93y&#10;y4dza27MlY3Zw/JC8+8OcBm1ZpltynG/fFJel7ZBIyiCrAOijwOiYu0Jh8NxepQcTijhIDo6HCeT&#10;aQc5r+BeXpjx6nNvOJ4eJHBhwTDd309ggzmxLIYNyQ3JtAa6xz0B5P4MoJuKGRFwdwjAlSV1Ac2d&#10;QiGKNdDF19BXTC2lIHgIeWECoIk4djvXQfpbKG0UOz2cAkzPi2WZsc6fC90QXOTUQvzQbuzhwvmI&#10;S6+CV+K0rIuzWsqwwVkSC2nJA4MpYJwL5ccdms80pUJ9pdEyOsUTgNplsZyw8o9SoJ5U16IEZPCa&#10;QzJhaLcDpVFUsULE+BO4yr68wSLcbHCInkuIP/juHOwqIu2K6PTRVISZH4yT1xKLJQ4WIbJWfjBu&#10;aqXtLgfSD5Gjfg9ShAZRutfFI/SN1ZFxnOFnNVzdBXP+ilmgGOhtoE3/FT6l1G1OdbeipNL2565z&#10;1IfGBiklLVBWTt2PFbOCEvlFQcsf4ZwAx4XN/gTGjRK7KbnflKhVs9DQDykQtOFhifpe9svS6uYO&#10;2HWOUUHEFIfYOeXe9puFj1QK/MzFfB7UgNcM8xfqxnB0jqhia96u75g1Xf964IdL3Y8Zy7baOOqi&#10;pdLzlddlHXr8CdcObxj5OHr/YPYPds3+wdbsY8ouEihRelEBR4i5MzCtCAX2G9bQEUVM/VWemB6l&#10;E6A+tITW3kGN48gcsZN7qumZ4K+RRd/t72TxThb/N1mEZwM8pcL/pnv24Vttcx+m9OlxOvsFAAD/&#10;/wMAUEsDBBQABgAIAAAAIQBFU7H42gAAAAUBAAAPAAAAZHJzL2Rvd25yZXYueG1sTI/BTsMwEETv&#10;SPyDtUjcqENDUQlxKoREbwhIOcDNiZckwl5H8bYNf8/CBS4jrWY087bczMGrA05piGTgcpGBQmqj&#10;G6gz8Lp7uFiDSmzJWR8JDXxhgk11elLawsUjveCh5k5JCaXCGuiZx0Lr1PYYbFrEEUm8jzgFy3JO&#10;nXaTPUp58HqZZdc62IFkobcj3vfYftb7YID0zm1D/RTecr6pl+/PjX/cNsacn813t6AYZ/4Lww++&#10;oEMlTE3ck0vKG5BH+FfFy69WoBrJrPJsDboq9X/66hsAAP//AwBQSwECLQAUAAYACAAAACEAtoM4&#10;kv4AAADhAQAAEwAAAAAAAAAAAAAAAAAAAAAAW0NvbnRlbnRfVHlwZXNdLnhtbFBLAQItABQABgAI&#10;AAAAIQA4/SH/1gAAAJQBAAALAAAAAAAAAAAAAAAAAC8BAABfcmVscy8ucmVsc1BLAQItABQABgAI&#10;AAAAIQApqOuCOgMAAOQKAAAOAAAAAAAAAAAAAAAAAC4CAABkcnMvZTJvRG9jLnhtbFBLAQItABQA&#10;BgAIAAAAIQBFU7H42gAAAAUBAAAPAAAAAAAAAAAAAAAAAJQFAABkcnMvZG93bnJldi54bWxQSwUG&#10;AAAAAAQABADzAAAAmwYAAAAA&#10;">
                    <v:rect id="Rectangle 115" o:spid="_x0000_s1027" style="position:absolute;width:2286;height:8782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t/dNrvwAAANwAAAAPAAAAZHJzL2Rvd25yZXYueG1sRE/bisIw&#10;EH1f2H8Is+Dbmrp4oxpFhMU+iODlA4ZmbIrJpDRR698bQfBtDuc682XnrLhRG2rPCgb9DARx6XXN&#10;lYLT8f93CiJEZI3WMyl4UIDl4vtrjrn2d97T7RArkUI45KjAxNjkUobSkMPQ9w1x4s6+dRgTbCup&#10;W7yncGflX5aNpcOaU4PBhtaGysvh6hTYDK802U93Z7OpeDIMhd1eCqV6P91qBiJSFz/it7vQaf5g&#10;BK9n0gVy8QQAAP//AwBQSwECLQAUAAYACAAAACEA2+H2y+4AAACFAQAAEwAAAAAAAAAAAAAAAAAA&#10;AAAAW0NvbnRlbnRfVHlwZXNdLnhtbFBLAQItABQABgAIAAAAIQBa9CxbvwAAABUBAAALAAAAAAAA&#10;AAAAAAAAAB8BAABfcmVscy8ucmVsc1BLAQItABQABgAIAAAAIQBt/dNrvwAAANwAAAAPAAAAAAAA&#10;AAAAAAAAAAcCAABkcnMvZG93bnJldi54bWxQSwUGAAAAAAMAAwC3AAAA8wIAAAAA&#10;" fillcolor="#c0504d [3205]" stroked="f" strokeweight="2pt"/>
                    <v:rect id="Rectangle 116" o:spid="_x0000_s1028" style="position:absolute;top:89154;width:2286;height:228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em6BwgAAANwAAAAPAAAAZHJzL2Rvd25yZXYueG1sRE/fa8Iw&#10;EH4f+D+EE3ybqYJldEaZguKjczK2t6M5m7LmEprU1v31y0Dw7T6+n7dcD7YRV2pD7VjBbJqBIC6d&#10;rrlScP7YPb+ACBFZY+OYFNwowHo1elpioV3P73Q9xUqkEA4FKjAx+kLKUBqyGKbOEyfu4lqLMcG2&#10;krrFPoXbRs6zLJcWa04NBj1tDZU/p84q8Pvz8ftiNr7Pb5+L/VB1X791p9RkPLy9gog0xIf47j7o&#10;NH+Ww/8z6QK5+gMAAP//AwBQSwECLQAUAAYACAAAACEA2+H2y+4AAACFAQAAEwAAAAAAAAAAAAAA&#10;AAAAAAAAW0NvbnRlbnRfVHlwZXNdLnhtbFBLAQItABQABgAIAAAAIQBa9CxbvwAAABUBAAALAAAA&#10;AAAAAAAAAAAAAB8BAABfcmVscy8ucmVsc1BLAQItABQABgAIAAAAIQCgem6BwgAAANwAAAAPAAAA&#10;AAAAAAAAAAAAAAcCAABkcnMvZG93bnJldi54bWxQSwUGAAAAAAMAAwC3AAAA9gIAAAAA&#10;" fillcolor="#4f81bd [3204]" stroked="f" strokeweight="2pt">
                      <o:lock v:ext="edit" aspectratio="t"/>
                    </v:rect>
                    <w10:wrap anchorx="page" anchory="page"/>
                  </v:group>
                </w:pict>
              </mc:Fallback>
            </mc:AlternateContent>
          </w:r>
          <w:r w:rsidR="00C85B89" w:rsidRPr="00FA4FCF">
            <w:rPr>
              <w:rFonts w:asciiTheme="majorHAnsi" w:eastAsia="Times New Roman" w:hAnsiTheme="majorHAnsi" w:cstheme="minorHAnsi"/>
              <w:b/>
              <w:bCs/>
              <w:spacing w:val="-2"/>
              <w:sz w:val="28"/>
              <w:szCs w:val="28"/>
              <w:lang w:val="mk-MK"/>
            </w:rPr>
            <w:br w:type="page"/>
          </w:r>
        </w:p>
      </w:sdtContent>
    </w:sdt>
    <w:p w14:paraId="19D08D1A" w14:textId="77777777" w:rsidR="00C85B89" w:rsidRPr="00FA4FCF" w:rsidRDefault="00C85B89">
      <w:pPr>
        <w:rPr>
          <w:rFonts w:asciiTheme="majorHAnsi" w:hAnsiTheme="majorHAnsi" w:cstheme="minorHAnsi"/>
          <w:spacing w:val="-2"/>
          <w:lang w:val="mk-MK"/>
        </w:rPr>
      </w:pPr>
    </w:p>
    <w:p w14:paraId="70C1DEF5" w14:textId="77777777" w:rsidR="00C85B89" w:rsidRPr="00FA4FCF" w:rsidRDefault="00C85B89">
      <w:pPr>
        <w:rPr>
          <w:rFonts w:asciiTheme="majorHAnsi" w:hAnsiTheme="majorHAnsi" w:cstheme="minorHAnsi"/>
          <w:spacing w:val="-2"/>
          <w:lang w:val="mk-MK"/>
        </w:rPr>
      </w:pPr>
    </w:p>
    <w:tbl>
      <w:tblPr>
        <w:tblStyle w:val="TableGrid"/>
        <w:tblW w:w="0" w:type="auto"/>
        <w:shd w:val="clear" w:color="auto" w:fill="DBE5F1" w:themeFill="accent1" w:themeFillTint="33"/>
        <w:tblLook w:val="04A0" w:firstRow="1" w:lastRow="0" w:firstColumn="1" w:lastColumn="0" w:noHBand="0" w:noVBand="1"/>
      </w:tblPr>
      <w:tblGrid>
        <w:gridCol w:w="10345"/>
      </w:tblGrid>
      <w:tr w:rsidR="00C57E29" w:rsidRPr="00FA4FCF" w14:paraId="7F12104C" w14:textId="77777777" w:rsidTr="009E33B3">
        <w:tc>
          <w:tcPr>
            <w:tcW w:w="10345" w:type="dxa"/>
            <w:shd w:val="clear" w:color="auto" w:fill="DBE5F1" w:themeFill="accent1" w:themeFillTint="33"/>
          </w:tcPr>
          <w:p w14:paraId="589345E7" w14:textId="77777777" w:rsidR="00C57E29" w:rsidRPr="00FA4FCF" w:rsidRDefault="00C57E29" w:rsidP="00C57E29">
            <w:pPr>
              <w:pStyle w:val="Heading1"/>
              <w:rPr>
                <w:rFonts w:asciiTheme="majorHAnsi" w:hAnsiTheme="majorHAnsi" w:cstheme="minorHAnsi"/>
                <w:lang w:val="mk-MK"/>
              </w:rPr>
            </w:pPr>
          </w:p>
          <w:p w14:paraId="24ED9426" w14:textId="2C9BA15D" w:rsidR="00C57E29" w:rsidRPr="00FA4FCF" w:rsidRDefault="00C57E29" w:rsidP="00026CD1">
            <w:pPr>
              <w:pStyle w:val="Heading2"/>
              <w:jc w:val="both"/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</w:pPr>
            <w:r w:rsidRPr="00FA4FCF"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  <w:t xml:space="preserve">РЕЗИМЕ НА ИЗВРШУВАЊЕТО НА БУЏЕТОТ НА </w:t>
            </w:r>
            <w:r w:rsidR="001F0E4E"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  <w:t xml:space="preserve">ОПШТИНА КИЧЕВО ЗА </w:t>
            </w:r>
            <w:r w:rsidR="00045904"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  <w:t>ПРВИ</w:t>
            </w:r>
            <w:r w:rsidR="001F0E4E"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  <w:t xml:space="preserve"> </w:t>
            </w:r>
            <w:r w:rsidRPr="00FA4FCF"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  <w:t>КВАРТАЛ  202</w:t>
            </w:r>
            <w:r w:rsidR="005E47A2"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  <w:t>6</w:t>
            </w:r>
          </w:p>
          <w:p w14:paraId="4959387E" w14:textId="77777777" w:rsidR="00CC3811" w:rsidRPr="00FA4FCF" w:rsidRDefault="00CC3811" w:rsidP="00CC3811">
            <w:pPr>
              <w:rPr>
                <w:rFonts w:asciiTheme="majorHAnsi" w:hAnsiTheme="majorHAnsi" w:cstheme="minorHAnsi"/>
                <w:b/>
                <w:bCs/>
                <w:lang w:val="mk-MK"/>
              </w:rPr>
            </w:pPr>
          </w:p>
          <w:p w14:paraId="7ED90692" w14:textId="77777777" w:rsidR="00CC3811" w:rsidRPr="00FA4FCF" w:rsidRDefault="00CC3811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lang w:val="mk-MK"/>
              </w:rPr>
            </w:pPr>
          </w:p>
          <w:p w14:paraId="66DE1635" w14:textId="77777777" w:rsidR="00CC3811" w:rsidRPr="00FA4FCF" w:rsidRDefault="009E33B3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  <w:lang w:val="mk-MK"/>
              </w:rPr>
              <w:t xml:space="preserve">РЕАЛИЗАЦИЈА НА ПРИХОДИТЕ НА ОПШТИНАТА </w:t>
            </w:r>
          </w:p>
          <w:p w14:paraId="7106E32A" w14:textId="77777777" w:rsidR="00C57E29" w:rsidRPr="00FA4FCF" w:rsidRDefault="00C57E29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sz w:val="24"/>
                <w:szCs w:val="24"/>
                <w:lang w:val="mk-MK"/>
              </w:rPr>
            </w:pPr>
          </w:p>
          <w:p w14:paraId="3045C263" w14:textId="5817C223" w:rsidR="00C57E29" w:rsidRPr="00FA4FCF" w:rsidRDefault="00C57E29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Реализација</w:t>
            </w:r>
            <w:r w:rsidR="00843511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та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на вкупните приходи </w:t>
            </w:r>
            <w:r w:rsidR="003C390D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на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општината  во 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првиот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  <w:lang w:val="mk-MK"/>
              </w:rPr>
              <w:t xml:space="preserve"> квартал од 202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  <w:lang w:val="mk-MK"/>
              </w:rPr>
              <w:t>6</w:t>
            </w:r>
            <w:r w:rsidR="001F0E4E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  <w:lang w:val="mk-MK"/>
              </w:rPr>
              <w:t xml:space="preserve"> 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изнесува 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84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%, и истата е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зголемни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15</w:t>
            </w:r>
            <w:r w:rsidR="00851C9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27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843511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7F3F1AD1" w14:textId="77777777" w:rsidR="00C57E29" w:rsidRPr="00FA4FCF" w:rsidRDefault="00C57E29" w:rsidP="009E33B3">
            <w:pPr>
              <w:adjustRightInd w:val="0"/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sz w:val="24"/>
                <w:szCs w:val="24"/>
                <w:lang w:val="mk-MK"/>
              </w:rPr>
            </w:pPr>
          </w:p>
          <w:p w14:paraId="32F4AF60" w14:textId="0C40A003" w:rsidR="00C57E29" w:rsidRPr="00FA4FCF" w:rsidRDefault="00C57E29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Реализација</w:t>
            </w:r>
            <w:r w:rsidR="00843511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та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на основниот (сопствениот) буџет општината на приходната страна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во 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првиот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  <w:lang w:val="mk-MK"/>
              </w:rPr>
              <w:t xml:space="preserve"> квартал од 202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  <w:lang w:val="mk-MK"/>
              </w:rPr>
              <w:t>6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  <w:lang w:val="mk-MK"/>
              </w:rPr>
              <w:t xml:space="preserve"> 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изнесува 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93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%, и истата е 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по голема 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37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56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843511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="00BD31C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го.</w:t>
            </w:r>
          </w:p>
          <w:p w14:paraId="6FF8BBA1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344313D0" w14:textId="77777777" w:rsidR="00CC3811" w:rsidRPr="00FA4FCF" w:rsidRDefault="00CC3811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0C5BE403" w14:textId="761D2192" w:rsidR="00C57E29" w:rsidRPr="00FA4FCF" w:rsidRDefault="00C57E29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Реализацијата на даночните прихо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ди на општината изнесува  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8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33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%  и истата е 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по голема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8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30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843511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3C470B93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0C93E0FE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02B3AE7" w14:textId="3A9CDC78" w:rsidR="00C57E29" w:rsidRPr="00FA4FCF" w:rsidRDefault="00C57E29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Реализацијата на капита</w:t>
            </w:r>
            <w:r w:rsidR="00843511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л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ните прихо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ди на општината изнесува 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13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E12D9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9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%  и истата е 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по голема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84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34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843511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357F8676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78562ED6" w14:textId="1CD7FE58" w:rsidR="00C57E29" w:rsidRPr="00FA4FCF" w:rsidRDefault="00C57E29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Учествотона дотациите од централната власт во реализација на буџетот на општината во 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првиот квартал изнесува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61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</w:p>
          <w:p w14:paraId="1D4FBD02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712B38C" w14:textId="0CF6ADCC" w:rsidR="00C57E29" w:rsidRPr="00DC7D92" w:rsidRDefault="00C57E29" w:rsidP="00DC7D92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Општината остварила приходи од самофина</w:t>
            </w:r>
            <w:r w:rsidR="00843511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н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сирачки активности во износ од 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354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644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,00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Pr="00DC7D9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нивната реализација во однос на 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планот изнесува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95</w:t>
            </w:r>
            <w:r w:rsidRPr="00DC7D9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%. Истите се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намалува</w:t>
            </w:r>
            <w:r w:rsidRPr="00DC7D92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14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07</w:t>
            </w:r>
            <w:r w:rsidRPr="00DC7D9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ED6BE5" w:rsidRPr="00DC7D9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DC7D9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однос на истиот период од </w:t>
            </w:r>
            <w:r w:rsidR="0006108C" w:rsidRPr="00DC7D9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DC7D9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437EAFB7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E27DF9C" w14:textId="3765E86E" w:rsidR="00C57E29" w:rsidRPr="00FA4FCF" w:rsidRDefault="00C57E29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Општината во 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првиот</w:t>
            </w:r>
            <w:r w:rsidR="00045904"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квартал од 202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6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остварила 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донации во износ од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730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649</w:t>
            </w:r>
            <w:r w:rsidR="00A26D3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,00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денари.</w:t>
            </w:r>
          </w:p>
          <w:p w14:paraId="0ABA659A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BD87739" w14:textId="63DC758F" w:rsidR="00F75803" w:rsidRPr="00B2348F" w:rsidRDefault="00F75803" w:rsidP="00AD66BE">
            <w:pPr>
              <w:pStyle w:val="ListParagraph"/>
              <w:numPr>
                <w:ilvl w:val="0"/>
                <w:numId w:val="15"/>
              </w:numPr>
              <w:ind w:left="522"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Највисока реализација вооднос на планираното во делот на приходите на општината е забел</w:t>
            </w:r>
            <w:r w:rsidR="00ED6BE5" w:rsidRP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е</w:t>
            </w:r>
            <w:r w:rsidRP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жана кај следниве при</w:t>
            </w:r>
            <w:r w:rsidR="00A26D33" w:rsidRP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ходни ставки</w:t>
            </w:r>
            <w:r w:rsidR="00B2348F" w:rsidRP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:</w:t>
            </w:r>
            <w:r w:rsidR="00A26D33" w:rsidRP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711111(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персонален данок)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15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54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%, 711112(персонален данок од работници вработени во приватни друштва) 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%, 71311(данок на промет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-правни лица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)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22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93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%, 717137(уредување на градежно земјиште) 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59</w:t>
            </w:r>
            <w:r w:rsidR="00B2348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%, 741115</w:t>
            </w:r>
            <w:r w:rsidR="00557BE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( проходи од ДДВ) 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25</w:t>
            </w:r>
            <w:r w:rsidR="00557BE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E12D9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0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0</w:t>
            </w:r>
            <w:r w:rsidR="00557BE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%.</w:t>
            </w:r>
          </w:p>
          <w:p w14:paraId="2A629AFA" w14:textId="50DC4FE5" w:rsidR="00F75803" w:rsidRPr="00FA4FCF" w:rsidRDefault="00F75803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Најниска реализација во однос на планираното во делот на приходите на општината е забел</w:t>
            </w:r>
            <w:r w:rsidR="00ED6BE5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е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жана кај следниве приходни ставки </w:t>
            </w:r>
            <w:r w:rsidR="00557BE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733-продажба на државо земјиште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, со релизација од </w:t>
            </w:r>
            <w:r w:rsidR="00557BE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04590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</w:t>
            </w:r>
            <w:r w:rsidR="00BD31C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5E47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91</w:t>
            </w:r>
            <w:r w:rsidR="00557BE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%.</w:t>
            </w:r>
          </w:p>
          <w:p w14:paraId="23E0376C" w14:textId="77777777" w:rsidR="0083352F" w:rsidRPr="00FA4FCF" w:rsidRDefault="0083352F" w:rsidP="0083352F">
            <w:pPr>
              <w:pStyle w:val="ListParagrap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BBAF277" w14:textId="77777777" w:rsidR="0083352F" w:rsidRPr="00FA4FCF" w:rsidRDefault="0083352F" w:rsidP="0083352F">
            <w:pPr>
              <w:pStyle w:val="ListParagraph"/>
              <w:ind w:left="1242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7DF49CF6" w14:textId="77777777" w:rsidR="00A04A1C" w:rsidRDefault="00A04A1C" w:rsidP="0083352F">
            <w:pPr>
              <w:pStyle w:val="ListParagraph"/>
              <w:ind w:left="1242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C369290" w14:textId="77777777" w:rsidR="000A40A2" w:rsidRDefault="000A40A2" w:rsidP="0083352F">
            <w:pPr>
              <w:pStyle w:val="ListParagraph"/>
              <w:ind w:left="1242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4A16844" w14:textId="77777777" w:rsidR="000A40A2" w:rsidRPr="00FA4FCF" w:rsidRDefault="000A40A2" w:rsidP="0083352F">
            <w:pPr>
              <w:pStyle w:val="ListParagraph"/>
              <w:ind w:left="1242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7F29DD41" w14:textId="77777777" w:rsidR="009E33B3" w:rsidRPr="00FA4FCF" w:rsidRDefault="009E33B3" w:rsidP="0083352F">
            <w:pPr>
              <w:pStyle w:val="ListParagraph"/>
              <w:ind w:left="1242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0419FDAE" w14:textId="77777777" w:rsidR="00CC3811" w:rsidRPr="00FA4FCF" w:rsidRDefault="009E33B3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  <w:lang w:val="mk-MK"/>
              </w:rPr>
              <w:t xml:space="preserve">РЕАЛИЗАЦИЈА НА РАСХОДИТЕ НА ОПШТИНАТА  </w:t>
            </w:r>
          </w:p>
          <w:p w14:paraId="7425A173" w14:textId="77777777" w:rsidR="00026CD1" w:rsidRPr="00FA4FCF" w:rsidRDefault="00026CD1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u w:val="single"/>
                <w:lang w:val="mk-MK"/>
              </w:rPr>
            </w:pPr>
          </w:p>
          <w:p w14:paraId="62AF9D2E" w14:textId="534C0DC3" w:rsidR="00C57E29" w:rsidRPr="00FA4FCF" w:rsidRDefault="00C57E29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Реализација</w:t>
            </w:r>
            <w:r w:rsidR="002F2C0B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та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на вкупните </w:t>
            </w:r>
            <w:r w:rsidR="00CC3811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расходи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4F184F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на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општината  во 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првиот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  <w:lang w:val="mk-MK"/>
              </w:rPr>
              <w:t xml:space="preserve"> квартал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  <w:lang w:val="mk-MK"/>
              </w:rPr>
              <w:t>202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  <w:lang w:val="mk-MK"/>
              </w:rPr>
              <w:t>6</w:t>
            </w:r>
            <w:r w:rsidR="006B1C3A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  <w:lang w:val="mk-MK"/>
              </w:rPr>
              <w:t xml:space="preserve"> </w:t>
            </w:r>
            <w:r w:rsidR="006B1C3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изнесува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</w:t>
            </w:r>
            <w:r w:rsidR="006B1C3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%, и истата е 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по голема</w:t>
            </w:r>
            <w:r w:rsidR="006B1C3A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="006B1C3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</w:t>
            </w:r>
            <w:r w:rsidR="006B1C3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93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2F2C0B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062DD6D7" w14:textId="77777777" w:rsidR="0083352F" w:rsidRPr="00FA4FCF" w:rsidRDefault="0083352F" w:rsidP="009E33B3">
            <w:pPr>
              <w:pStyle w:val="ListParagraph"/>
              <w:ind w:left="522" w:right="25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797A384" w14:textId="50292D9B" w:rsidR="0083352F" w:rsidRPr="00743243" w:rsidRDefault="0083352F" w:rsidP="0074324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Реализацијата на расходите за плати и надоместо</w:t>
            </w:r>
            <w:r w:rsidR="006B1C3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ци на општината изнесува  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</w:t>
            </w:r>
            <w:r w:rsidR="006B1C3A" w:rsidRP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75</w:t>
            </w:r>
            <w:r w:rsidR="006B1C3A" w:rsidRP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%  и истата е 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поголема</w:t>
            </w:r>
            <w:r w:rsidRPr="00743243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="006B1C3A" w:rsidRP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="006B1C3A" w:rsidRP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36</w:t>
            </w:r>
            <w:r w:rsidRP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2F2C0B" w:rsidRP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однос на истиот период од </w:t>
            </w:r>
            <w:r w:rsidR="0006108C" w:rsidRP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7F68B546" w14:textId="77777777" w:rsidR="0083352F" w:rsidRPr="00FA4FCF" w:rsidRDefault="0083352F" w:rsidP="009E33B3">
            <w:pPr>
              <w:ind w:left="522" w:right="25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EFF32B7" w14:textId="144A8176" w:rsidR="0083352F" w:rsidRPr="00FA4FCF" w:rsidRDefault="0083352F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Реализацијата на расходите за стоки и услу</w:t>
            </w:r>
            <w:r w:rsidR="006B1C3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ги на општината изнесува  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6B1C3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09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%  и истата е 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помала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="006B1C3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6B1C3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31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2F2C0B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4F499316" w14:textId="09555A05" w:rsidR="0083352F" w:rsidRDefault="0083352F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Најголеми износи на расходи во делот на стоките и услугите се релизирани за  </w:t>
            </w:r>
            <w:r w:rsidR="0009107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423120 Е0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, со реализација од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17</w:t>
            </w:r>
            <w:r w:rsidR="0009107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33</w:t>
            </w:r>
            <w:r w:rsidR="0009107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="0009107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 423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 w:rsidR="0009107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10 Е0</w:t>
            </w:r>
            <w:r w:rsidR="00091070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, со реализација од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37</w:t>
            </w:r>
            <w:r w:rsidR="0009107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3 </w:t>
            </w:r>
            <w:r w:rsidR="00091070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 423590 Њ0, со реализација од 78,59%</w:t>
            </w:r>
          </w:p>
          <w:p w14:paraId="6E1A820B" w14:textId="77777777" w:rsidR="00AC73AD" w:rsidRPr="00FA4FCF" w:rsidRDefault="00AC73AD" w:rsidP="00AC73AD">
            <w:pPr>
              <w:pStyle w:val="ListParagraph"/>
              <w:ind w:left="720" w:right="25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49C8F87" w14:textId="77777777" w:rsidR="0083352F" w:rsidRPr="00FA4FCF" w:rsidRDefault="0083352F" w:rsidP="009E33B3">
            <w:pPr>
              <w:ind w:left="522" w:right="25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53B1466" w14:textId="25339CEA" w:rsidR="0083352F" w:rsidRPr="00FA4FCF" w:rsidRDefault="0083352F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Реализацијата на капиталните расхо</w:t>
            </w:r>
            <w:r w:rsidR="009B6E4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ди на општината изнесува 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14</w:t>
            </w:r>
            <w:r w:rsidR="009B6E4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77</w:t>
            </w:r>
            <w:r w:rsidR="009B6E4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  и истата е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зголемена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="009B6E4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229</w:t>
            </w:r>
            <w:r w:rsidR="009B6E4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2F2C0B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168A452E" w14:textId="09FBC082" w:rsidR="007E45AF" w:rsidRPr="00FA4FCF" w:rsidRDefault="007E45AF" w:rsidP="009E33B3">
            <w:pPr>
              <w:pStyle w:val="ListParagraph"/>
              <w:numPr>
                <w:ilvl w:val="0"/>
                <w:numId w:val="21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Најголеми износи на расходи во делот на капиталните расходи  се релизирани за  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48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2130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-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ЈД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, со реализација од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18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42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 482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120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-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МД</w:t>
            </w:r>
            <w:r w:rsidR="003E1C08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, со реализација од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99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44</w:t>
            </w:r>
            <w:r w:rsidR="003E1C08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% </w:t>
            </w:r>
          </w:p>
          <w:p w14:paraId="518CAB0F" w14:textId="77777777" w:rsidR="007E45AF" w:rsidRPr="00FA4FCF" w:rsidRDefault="007E45AF" w:rsidP="009E33B3">
            <w:pPr>
              <w:pStyle w:val="ListParagraph"/>
              <w:ind w:left="720" w:right="25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C8B44E1" w14:textId="7F46DEF3" w:rsidR="007E45AF" w:rsidRPr="00FA4FCF" w:rsidRDefault="007E45AF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Реализацијата на расходите во програмата за </w:t>
            </w:r>
            <w:r w:rsidR="003E1C08" w:rsidRPr="003E1C08">
              <w:rPr>
                <w:rFonts w:ascii="Cambria" w:hAnsi="Cambria"/>
                <w:b/>
                <w:bCs/>
                <w:color w:val="000000"/>
              </w:rPr>
              <w:t>Е</w:t>
            </w:r>
            <w:r w:rsidR="003E1C08">
              <w:rPr>
                <w:rFonts w:ascii="Cambria" w:hAnsi="Cambria"/>
                <w:color w:val="000000"/>
              </w:rPr>
              <w:t xml:space="preserve"> - </w:t>
            </w:r>
            <w:proofErr w:type="spellStart"/>
            <w:r w:rsidR="003E1C08" w:rsidRPr="003E1C08">
              <w:rPr>
                <w:rFonts w:ascii="Cambria" w:hAnsi="Cambria"/>
                <w:b/>
                <w:bCs/>
                <w:color w:val="000000"/>
              </w:rPr>
              <w:t>Општинска</w:t>
            </w:r>
            <w:proofErr w:type="spellEnd"/>
            <w:r w:rsidR="003E1C08" w:rsidRPr="003E1C08">
              <w:rPr>
                <w:rFonts w:ascii="Cambria" w:hAnsi="Cambria"/>
                <w:b/>
                <w:bCs/>
                <w:color w:val="000000"/>
              </w:rPr>
              <w:t xml:space="preserve"> </w:t>
            </w:r>
            <w:proofErr w:type="spellStart"/>
            <w:r w:rsidR="003E1C08" w:rsidRPr="003E1C08">
              <w:rPr>
                <w:rFonts w:ascii="Cambria" w:hAnsi="Cambria"/>
                <w:b/>
                <w:bCs/>
                <w:color w:val="000000"/>
              </w:rPr>
              <w:t>администрација</w:t>
            </w:r>
            <w:proofErr w:type="spellEnd"/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изнесува  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38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%  и истата е </w:t>
            </w:r>
            <w:r w:rsidR="002336C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намалена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13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32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277D04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25DE2AD4" w14:textId="572E748E" w:rsidR="007E45AF" w:rsidRPr="00FA4FCF" w:rsidRDefault="007E45AF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Реализацијата на расходите во програмата за </w:t>
            </w:r>
            <w:r w:rsidR="003E1C08" w:rsidRPr="003E1C08">
              <w:rPr>
                <w:rFonts w:ascii="Cambria" w:hAnsi="Cambria"/>
                <w:b/>
                <w:bCs/>
                <w:color w:val="000000"/>
              </w:rPr>
              <w:t xml:space="preserve">Г - </w:t>
            </w:r>
            <w:proofErr w:type="spellStart"/>
            <w:r w:rsidR="003E1C08" w:rsidRPr="003E1C08">
              <w:rPr>
                <w:rFonts w:ascii="Cambria" w:hAnsi="Cambria"/>
                <w:b/>
                <w:bCs/>
                <w:color w:val="000000"/>
              </w:rPr>
              <w:t>Локален</w:t>
            </w:r>
            <w:proofErr w:type="spellEnd"/>
            <w:r w:rsidR="003E1C08" w:rsidRPr="003E1C08">
              <w:rPr>
                <w:rFonts w:ascii="Cambria" w:hAnsi="Cambria"/>
                <w:b/>
                <w:bCs/>
                <w:color w:val="000000"/>
              </w:rPr>
              <w:t xml:space="preserve"> </w:t>
            </w:r>
            <w:proofErr w:type="spellStart"/>
            <w:r w:rsidR="003E1C08" w:rsidRPr="003E1C08">
              <w:rPr>
                <w:rFonts w:ascii="Cambria" w:hAnsi="Cambria"/>
                <w:b/>
                <w:bCs/>
                <w:color w:val="000000"/>
              </w:rPr>
              <w:t>економски</w:t>
            </w:r>
            <w:proofErr w:type="spellEnd"/>
            <w:r w:rsidR="003E1C08" w:rsidRPr="003E1C08">
              <w:rPr>
                <w:rFonts w:ascii="Cambria" w:hAnsi="Cambria"/>
                <w:b/>
                <w:bCs/>
                <w:color w:val="000000"/>
              </w:rPr>
              <w:t xml:space="preserve"> </w:t>
            </w:r>
            <w:proofErr w:type="spellStart"/>
            <w:r w:rsidR="003E1C08" w:rsidRPr="003E1C08">
              <w:rPr>
                <w:rFonts w:ascii="Cambria" w:hAnsi="Cambria"/>
                <w:b/>
                <w:bCs/>
                <w:color w:val="000000"/>
              </w:rPr>
              <w:t>развој</w:t>
            </w:r>
            <w:proofErr w:type="spellEnd"/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изнесува 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13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89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%  и истата е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намалена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49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7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0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B24392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8E21F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571DDE9B" w14:textId="1CE3CF1F" w:rsidR="007E45AF" w:rsidRDefault="007E45AF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Реализацијата на расходите во програмата за </w:t>
            </w:r>
            <w:r w:rsidR="003E1C08" w:rsidRPr="003E1C08">
              <w:rPr>
                <w:rFonts w:ascii="Cambria" w:hAnsi="Cambria"/>
                <w:b/>
                <w:bCs/>
                <w:color w:val="000000"/>
              </w:rPr>
              <w:t xml:space="preserve">Ј - </w:t>
            </w:r>
            <w:proofErr w:type="spellStart"/>
            <w:r w:rsidR="003E1C08" w:rsidRPr="003E1C08">
              <w:rPr>
                <w:rFonts w:ascii="Cambria" w:hAnsi="Cambria"/>
                <w:b/>
                <w:bCs/>
                <w:color w:val="000000"/>
              </w:rPr>
              <w:t>Комунални</w:t>
            </w:r>
            <w:proofErr w:type="spellEnd"/>
            <w:r w:rsidR="003E1C08" w:rsidRPr="003E1C08">
              <w:rPr>
                <w:rFonts w:ascii="Cambria" w:hAnsi="Cambria"/>
                <w:b/>
                <w:bCs/>
                <w:color w:val="000000"/>
              </w:rPr>
              <w:t xml:space="preserve"> </w:t>
            </w:r>
            <w:proofErr w:type="spellStart"/>
            <w:r w:rsidR="003E1C08" w:rsidRPr="003E1C08">
              <w:rPr>
                <w:rFonts w:ascii="Cambria" w:hAnsi="Cambria"/>
                <w:b/>
                <w:bCs/>
                <w:color w:val="000000"/>
              </w:rPr>
              <w:t>дејност</w:t>
            </w:r>
            <w:proofErr w:type="spellEnd"/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изнесува  </w:t>
            </w:r>
            <w:r w:rsidR="007432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81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%  и истата е </w:t>
            </w:r>
            <w:r w:rsidR="002336C1"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зголемена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87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62</w:t>
            </w:r>
            <w:r w:rsidR="003E1C0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B24392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%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2FF1C71D" w14:textId="2C2D4A53" w:rsidR="003E1C08" w:rsidRDefault="003E1C08" w:rsidP="003E1C08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Реализацијата на расходите во програмата за </w:t>
            </w:r>
            <w:r>
              <w:rPr>
                <w:rFonts w:asciiTheme="majorHAnsi" w:hAnsiTheme="majorHAnsi"/>
                <w:b/>
                <w:bCs/>
                <w:iCs/>
                <w:noProof/>
                <w:sz w:val="24"/>
                <w:szCs w:val="24"/>
                <w:lang w:val="mk-MK"/>
              </w:rPr>
              <w:t>Н</w:t>
            </w:r>
            <w:r w:rsidRPr="003E1C08">
              <w:rPr>
                <w:rFonts w:ascii="Cambria" w:hAnsi="Cambria"/>
                <w:b/>
                <w:bCs/>
                <w:color w:val="000000"/>
              </w:rPr>
              <w:t xml:space="preserve"> - </w:t>
            </w:r>
            <w:r>
              <w:rPr>
                <w:rFonts w:ascii="Cambria" w:hAnsi="Cambria"/>
                <w:b/>
                <w:bCs/>
                <w:color w:val="000000"/>
                <w:lang w:val="mk-MK"/>
              </w:rPr>
              <w:t>Образование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изнесува  </w:t>
            </w:r>
            <w:r w:rsidR="008E21F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8E21F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%  и истата е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зголемена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66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% во однос на истиот период од 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7306B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год.</w:t>
            </w:r>
          </w:p>
          <w:p w14:paraId="69705F1A" w14:textId="77777777" w:rsidR="003E1C08" w:rsidRPr="00FA4FCF" w:rsidRDefault="003E1C08" w:rsidP="003E1C08">
            <w:pPr>
              <w:pStyle w:val="ListParagraph"/>
              <w:ind w:left="720" w:right="25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6FD51CC" w14:textId="77777777" w:rsidR="00F75803" w:rsidRPr="00FA4FCF" w:rsidRDefault="00F75803" w:rsidP="009E33B3">
            <w:pPr>
              <w:ind w:left="360"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0F37C16D" w14:textId="77777777" w:rsidR="00C57E29" w:rsidRDefault="00C57E29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9041C8E" w14:textId="77777777" w:rsidR="003E1C08" w:rsidRDefault="003E1C08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DC868FF" w14:textId="77777777" w:rsidR="003E1C08" w:rsidRDefault="003E1C08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C70F0AD" w14:textId="77777777" w:rsidR="003E1C08" w:rsidRDefault="003E1C08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3CE0838" w14:textId="77777777" w:rsidR="003E1C08" w:rsidRDefault="003E1C08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21E316C" w14:textId="77777777" w:rsidR="003E1C08" w:rsidRDefault="003E1C08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B5AD758" w14:textId="77777777" w:rsidR="003E1C08" w:rsidRDefault="003E1C08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7044661" w14:textId="77777777" w:rsidR="003E1C08" w:rsidRDefault="003E1C08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A0CB103" w14:textId="77777777" w:rsidR="003E1C08" w:rsidRDefault="003E1C08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73EF7549" w14:textId="77777777" w:rsidR="003E1C08" w:rsidRDefault="003E1C08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7FA4A2C8" w14:textId="77777777" w:rsidR="00EB0E29" w:rsidRDefault="00EB0E29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91F016C" w14:textId="77777777" w:rsidR="00B838AE" w:rsidRDefault="00B838AE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045F5BA" w14:textId="77777777" w:rsidR="00B838AE" w:rsidRPr="00FA4FCF" w:rsidRDefault="00B838AE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4737060" w14:textId="77777777" w:rsidR="00026CD1" w:rsidRPr="00FA4FCF" w:rsidRDefault="00026CD1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BAADA49" w14:textId="77777777" w:rsidR="00CC3811" w:rsidRPr="00FA4FCF" w:rsidRDefault="009E33B3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  <w:lang w:val="mk-MK"/>
              </w:rPr>
              <w:t xml:space="preserve">ОБВРСКИ И ЗАДОЛЖУВАЊЕ НА ОПШТИНАТА </w:t>
            </w:r>
          </w:p>
          <w:p w14:paraId="0484D9F8" w14:textId="77777777" w:rsidR="00026CD1" w:rsidRPr="00FA4FCF" w:rsidRDefault="00026CD1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u w:val="single"/>
                <w:lang w:val="mk-MK"/>
              </w:rPr>
            </w:pPr>
          </w:p>
          <w:p w14:paraId="77AAC274" w14:textId="5AC9E0DF" w:rsidR="00C57E29" w:rsidRPr="00FA4FCF" w:rsidRDefault="00C57E29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Вкупните обврскина општината до 30 дена</w:t>
            </w:r>
            <w:r w:rsidR="00FD326F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(дос</w:t>
            </w:r>
            <w:r w:rsidR="00BA5A83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пеани</w:t>
            </w:r>
            <w:r w:rsidR="000A0F22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,а неплатени</w:t>
            </w:r>
            <w:r w:rsidR="00FD326F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)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во </w:t>
            </w:r>
            <w:r w:rsidR="00F571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првиот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квартал од 202</w:t>
            </w:r>
            <w:r w:rsidR="00A46D9E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6</w:t>
            </w:r>
            <w:r w:rsidR="00F5712C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="00807E4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год. изнесуваат </w:t>
            </w:r>
            <w:r w:rsidR="00EB0E2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24</w:t>
            </w:r>
            <w:r w:rsidR="00152DD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EB0E2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464</w:t>
            </w:r>
            <w:r w:rsidR="00807E4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EB0E2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977</w:t>
            </w:r>
            <w:r w:rsidR="00807E4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,00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 и ист</w:t>
            </w:r>
            <w:r w:rsidR="00C1509E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и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те се 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зголемени</w:t>
            </w:r>
            <w:r w:rsidR="00807E4E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="00807E4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23</w:t>
            </w:r>
            <w:r w:rsidR="00807E4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294</w:t>
            </w:r>
            <w:r w:rsidR="00807E4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765</w:t>
            </w:r>
            <w:r w:rsidR="00807E4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,00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денари 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</w:t>
            </w:r>
            <w:r w:rsidR="00A16C4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(биле 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F571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170</w:t>
            </w:r>
            <w:r w:rsidR="00F571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.2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12</w:t>
            </w:r>
            <w:r w:rsidR="00A16C4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,00 ден)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</w:p>
          <w:p w14:paraId="6CF2C14B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37EE3C7A" w14:textId="1A14ECE8" w:rsidR="00C57E29" w:rsidRPr="00FA4FCF" w:rsidRDefault="00C57E29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Вкупните обврски на општината </w:t>
            </w:r>
            <w:r w:rsidR="0043209F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до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60 дена </w:t>
            </w:r>
            <w:r w:rsidR="00FD326F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(</w:t>
            </w:r>
            <w:r w:rsidR="00BA5A83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доспеани</w:t>
            </w:r>
            <w:r w:rsidR="000A0F22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,а</w:t>
            </w:r>
            <w:r w:rsidR="00FD326F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не</w:t>
            </w:r>
            <w:r w:rsidR="000A0F22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платени</w:t>
            </w:r>
            <w:r w:rsidR="00FD326F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)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во </w:t>
            </w:r>
            <w:r w:rsidR="0062701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првиот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квартал од 202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6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год. </w:t>
            </w:r>
            <w:r w:rsidR="00807E4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изнесуваат 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415</w:t>
            </w:r>
            <w:r w:rsidR="009C1C1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450</w:t>
            </w:r>
            <w:r w:rsidR="009C1C1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,00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, и  во однос на истиот период од </w:t>
            </w:r>
            <w:r w:rsidR="0006108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</w:t>
            </w:r>
            <w:r w:rsidR="001D0A1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62701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е намален за 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610.477</w:t>
            </w:r>
            <w:r w:rsidR="0062701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,00 ден </w:t>
            </w:r>
            <w:r w:rsidR="00A16C4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(биле </w:t>
            </w:r>
            <w:r w:rsidR="0062701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025</w:t>
            </w:r>
            <w:r w:rsidR="0062701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927</w:t>
            </w:r>
            <w:r w:rsidR="00A16C4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,00 ден).</w:t>
            </w:r>
          </w:p>
          <w:p w14:paraId="4992F341" w14:textId="77777777" w:rsidR="00990BA2" w:rsidRPr="00FA4FCF" w:rsidRDefault="00990BA2" w:rsidP="009E1881">
            <w:pPr>
              <w:pStyle w:val="ListParagrap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58AE3C6" w14:textId="7CB99F29" w:rsidR="00990BA2" w:rsidRPr="00AC73AD" w:rsidRDefault="00990BA2" w:rsidP="00990BA2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</w:pPr>
            <w:bookmarkStart w:id="1" w:name="_Hlk131590270"/>
            <w:r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Вкупните обврски на општината над 60 дена </w:t>
            </w:r>
            <w:r w:rsidR="00FD326F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(</w:t>
            </w:r>
            <w:r w:rsidR="00BA5A83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доспеани</w:t>
            </w:r>
            <w:r w:rsidR="006D5BB8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, а неплатени</w:t>
            </w:r>
            <w:r w:rsidR="00FD326F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) </w:t>
            </w:r>
            <w:r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во </w:t>
            </w:r>
            <w:r w:rsidR="00627010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првиот</w:t>
            </w:r>
            <w:r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 квартал од 202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6</w:t>
            </w:r>
            <w:r w:rsidR="009F610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год. изнесуваат 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35</w:t>
            </w:r>
            <w:r w:rsidR="009F610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.</w:t>
            </w:r>
            <w:r w:rsidR="009C1C18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4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54</w:t>
            </w:r>
            <w:r w:rsidR="009F610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.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528</w:t>
            </w:r>
            <w:r w:rsidR="009F610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,00</w:t>
            </w:r>
            <w:r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, и истите се </w:t>
            </w:r>
            <w:r w:rsidR="00627010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зголемува </w:t>
            </w:r>
            <w:r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 </w:t>
            </w:r>
            <w:r w:rsidR="009F610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за 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7</w:t>
            </w:r>
            <w:r w:rsidR="009F610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.</w:t>
            </w:r>
            <w:r w:rsidR="00627010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0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40</w:t>
            </w:r>
            <w:r w:rsidR="009F610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.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38</w:t>
            </w:r>
            <w:r w:rsidR="00627010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8</w:t>
            </w:r>
            <w:r w:rsidR="009F610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,00 </w:t>
            </w:r>
            <w:r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денари во однос на истиот период од </w:t>
            </w:r>
            <w:r w:rsidR="0006108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202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5</w:t>
            </w:r>
            <w:r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 год.</w:t>
            </w:r>
            <w:r w:rsidR="0019638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 Од нив </w:t>
            </w:r>
            <w:r w:rsidR="00AC73AD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нема</w:t>
            </w:r>
            <w:r w:rsidR="006753F1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 утужени, а 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35</w:t>
            </w:r>
            <w:r w:rsidR="007074F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.</w:t>
            </w:r>
            <w:r w:rsidR="009C1C18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4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54</w:t>
            </w:r>
            <w:r w:rsidR="007074F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.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528</w:t>
            </w:r>
            <w:r w:rsidR="007074F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,00 ден</w:t>
            </w:r>
            <w:r w:rsidR="006753F1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 се неутужени</w:t>
            </w:r>
            <w:r w:rsidR="007074F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, во споредба со истиот период од 202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5</w:t>
            </w:r>
            <w:r w:rsidR="007074F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 год ,</w:t>
            </w:r>
            <w:r w:rsidR="006753F1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 </w:t>
            </w:r>
            <w:r w:rsidR="007074F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каде </w:t>
            </w:r>
            <w:r w:rsid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не</w:t>
            </w:r>
            <w:r w:rsidR="007074F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утужени обврските изнесуваат 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28</w:t>
            </w:r>
            <w:r w:rsidR="007074F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.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414</w:t>
            </w:r>
            <w:r w:rsidR="007074F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.</w:t>
            </w:r>
            <w:r w:rsidR="001328B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140</w:t>
            </w:r>
            <w:r w:rsidR="007074F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,00 ден и утужени обврски изнесуваат </w:t>
            </w:r>
            <w:r w:rsidR="00627010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>нула</w:t>
            </w:r>
            <w:r w:rsidR="007074FC" w:rsidRPr="00AC73AD">
              <w:rPr>
                <w:rFonts w:asciiTheme="majorHAnsi" w:hAnsiTheme="majorHAnsi" w:cstheme="minorHAnsi"/>
                <w:b/>
                <w:bCs/>
                <w:iCs/>
                <w:noProof/>
                <w:color w:val="EE0000"/>
                <w:sz w:val="24"/>
                <w:szCs w:val="24"/>
                <w:lang w:val="mk-MK"/>
              </w:rPr>
              <w:t xml:space="preserve"> ден.</w:t>
            </w:r>
          </w:p>
          <w:p w14:paraId="5C50F0A1" w14:textId="77777777" w:rsidR="0092356C" w:rsidRPr="0092356C" w:rsidRDefault="0092356C" w:rsidP="0092356C">
            <w:pPr>
              <w:pStyle w:val="ListParagrap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82C3831" w14:textId="59FF8515" w:rsidR="0092356C" w:rsidRPr="00FA4FCF" w:rsidRDefault="0092356C" w:rsidP="00990BA2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Вкупните обврски на општината  (доспеани,а неплатени) во </w:t>
            </w:r>
            <w:r w:rsidR="003F7B5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првиот</w:t>
            </w:r>
            <w:r w:rsidR="003F7B56"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квартал од 202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6</w:t>
            </w:r>
            <w:r w:rsidR="003F7B56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год. 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изнесуваат 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</w:t>
            </w:r>
            <w:r w:rsidR="003F7B5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0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334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955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,00 ден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, и истите се 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зголемни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 xml:space="preserve"> 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за 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29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724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676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,00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денари во однос на истиот период од 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5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(биле 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30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610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279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,00 ден).</w:t>
            </w:r>
            <w:r w:rsidR="003F7B5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Недоспеани обврски за 202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</w:t>
            </w:r>
            <w:r w:rsidR="003F7B5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год изнесуват 3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</w:t>
            </w:r>
            <w:r w:rsidR="003F7B5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139</w:t>
            </w:r>
            <w:r w:rsidR="003F7B5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  <w:r w:rsidR="001328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868</w:t>
            </w:r>
            <w:r w:rsidR="003F7B5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,00 ден.</w:t>
            </w:r>
          </w:p>
          <w:p w14:paraId="43747243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bookmarkEnd w:id="1"/>
          <w:p w14:paraId="65505299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57DA4C0" w14:textId="77777777" w:rsidR="00533482" w:rsidRDefault="007074FC" w:rsidP="002233F2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7074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Општина Кичево нема земено позајмица во финансики институции.</w:t>
            </w:r>
          </w:p>
          <w:p w14:paraId="50264C8A" w14:textId="77777777" w:rsidR="007074FC" w:rsidRPr="007074FC" w:rsidRDefault="007074FC" w:rsidP="007074FC">
            <w:pPr>
              <w:pStyle w:val="ListParagrap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8532E76" w14:textId="77777777" w:rsidR="007074FC" w:rsidRDefault="007074FC" w:rsidP="007074FC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A2A4706" w14:textId="77777777" w:rsidR="007074FC" w:rsidRDefault="007074FC" w:rsidP="007074FC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2F38913" w14:textId="77777777" w:rsidR="007074FC" w:rsidRDefault="007074FC" w:rsidP="007074FC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73DE53D9" w14:textId="77777777" w:rsidR="007074FC" w:rsidRDefault="007074FC" w:rsidP="007074FC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3343A3A5" w14:textId="77777777" w:rsidR="007074FC" w:rsidRPr="007074FC" w:rsidRDefault="007074FC" w:rsidP="007074FC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4E9B580" w14:textId="77777777" w:rsidR="00533482" w:rsidRPr="00FA4FCF" w:rsidRDefault="00533482" w:rsidP="009E1881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4E4D10E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934F2F4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F5977EC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65A6730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53556BC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0A4D29EA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D4DB1A6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38A51D9F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316E4151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DCC911F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BE84427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788B699A" w14:textId="77777777" w:rsidR="006122D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0A632DD4" w14:textId="77777777" w:rsidR="00007BD4" w:rsidRDefault="00007BD4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06570A26" w14:textId="77777777" w:rsidR="00007BD4" w:rsidRPr="00FA4FCF" w:rsidRDefault="00007BD4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75F2632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3848F959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292931D" w14:textId="77777777" w:rsidR="00C57E29" w:rsidRPr="00FA4FCF" w:rsidRDefault="00F75803" w:rsidP="009E33B3">
            <w:p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Препораки за унапредување на реализацијата на буџетот на општината</w:t>
            </w:r>
          </w:p>
          <w:p w14:paraId="2C2299D3" w14:textId="77777777" w:rsidR="00C57E29" w:rsidRPr="00FA4FCF" w:rsidRDefault="00C57E29" w:rsidP="009E33B3">
            <w:p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67408C5" w14:textId="6E5CF091" w:rsidR="00323B04" w:rsidRPr="00FA4FCF" w:rsidRDefault="00F75803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Помалата реализација на </w:t>
            </w:r>
            <w:r w:rsidR="00323B04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буџетските ставки</w:t>
            </w:r>
            <w:r w:rsidR="00D57B4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кои е </w:t>
            </w:r>
            <w:r w:rsidR="0052183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71</w:t>
            </w:r>
            <w:r w:rsidR="00007BD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3113</w:t>
            </w:r>
            <w:r w:rsidR="0052183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-</w:t>
            </w:r>
            <w:r w:rsidR="00007BD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данок на промет за правни лица </w:t>
            </w:r>
            <w:r w:rsidR="0052183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717131-комуналана такса </w:t>
            </w:r>
            <w:r w:rsidR="00D57B4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за користење на простор</w:t>
            </w:r>
            <w:r w:rsidR="0052183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пред деловни простори за вршење на дејност</w:t>
            </w:r>
            <w:r w:rsidR="00D57B4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323B04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, </w:t>
            </w:r>
            <w:r w:rsidR="009F217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подразбира дека </w:t>
            </w:r>
            <w:r w:rsidR="00007BD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годинава</w:t>
            </w:r>
            <w:r w:rsidR="00D7245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D7245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да се откриват недостатоците за намалена реализација и да се преземат конкретни мерки за подобра реализација.</w:t>
            </w:r>
          </w:p>
          <w:p w14:paraId="6C815497" w14:textId="77777777" w:rsidR="00323B04" w:rsidRPr="00FA4FCF" w:rsidRDefault="00323B04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Реaлизацијата на следниве приходи на општината </w:t>
            </w:r>
            <w:r w:rsidR="007B332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данок на имот и комуналните такси 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е потребно да биде зајакната во остаток</w:t>
            </w:r>
            <w:r w:rsidR="002322F1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о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т од годината, преку преземање на </w:t>
            </w:r>
            <w:r w:rsidR="007B332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сите законски мерки</w:t>
            </w:r>
            <w:r w:rsidR="00C605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C605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од закон за имот и закон за општа постапка</w:t>
            </w:r>
            <w:r w:rsidR="00C605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 </w:t>
            </w:r>
            <w:r w:rsidR="00C605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како што се забелешките до даночен обврзник и присилно плачање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</w:p>
          <w:p w14:paraId="38971BB1" w14:textId="77777777" w:rsidR="00C57E29" w:rsidRPr="00FA4FCF" w:rsidRDefault="00F75803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Постои можност за унапредување на проце</w:t>
            </w:r>
            <w:r w:rsidR="002322F1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с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от на реализација на општинскиот буџет во следните апекти </w:t>
            </w:r>
            <w:r w:rsidR="00323B04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</w:p>
          <w:p w14:paraId="180E3270" w14:textId="77777777" w:rsidR="00323B04" w:rsidRPr="00FA4FCF" w:rsidRDefault="00323B04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Во делот на евиденција и подмирување на обврските</w:t>
            </w:r>
            <w:r w:rsidR="00C605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општина</w:t>
            </w:r>
            <w:r w:rsidR="00C605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Кичево континуирани ги намалува вкупните обврски и го кнтролира замањето на нови обврски</w:t>
            </w:r>
            <w:r w:rsidR="00C605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C605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во рамките на сметки на вкупните приходи во делот на приходите</w:t>
            </w:r>
            <w:r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</w:p>
          <w:p w14:paraId="73B1C40F" w14:textId="77777777" w:rsidR="00C57E29" w:rsidRPr="00FA4FCF" w:rsidRDefault="00C57E29" w:rsidP="009E33B3">
            <w:p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05BB5755" w14:textId="77777777" w:rsidR="00C57E29" w:rsidRPr="00FA4FCF" w:rsidRDefault="00C57E29" w:rsidP="00F77DBC">
            <w:pPr>
              <w:rPr>
                <w:rFonts w:asciiTheme="majorHAnsi" w:hAnsiTheme="majorHAnsi" w:cstheme="minorHAnsi"/>
                <w:b/>
                <w:bCs/>
                <w:i/>
                <w:noProof/>
                <w:sz w:val="24"/>
                <w:szCs w:val="24"/>
                <w:lang w:val="mk-MK"/>
              </w:rPr>
            </w:pPr>
          </w:p>
        </w:tc>
      </w:tr>
    </w:tbl>
    <w:p w14:paraId="73082B31" w14:textId="77777777" w:rsidR="00BD205F" w:rsidRPr="00FA4FCF" w:rsidRDefault="00BD205F">
      <w:pPr>
        <w:rPr>
          <w:rFonts w:asciiTheme="majorHAnsi" w:hAnsiTheme="majorHAnsi" w:cstheme="minorHAnsi"/>
          <w:i/>
          <w:noProof/>
          <w:lang w:val="mk-MK"/>
        </w:rPr>
      </w:pPr>
    </w:p>
    <w:p w14:paraId="1B6DF31C" w14:textId="77777777" w:rsidR="00C85B89" w:rsidRPr="00FA4FCF" w:rsidRDefault="00C85B89">
      <w:pPr>
        <w:rPr>
          <w:rFonts w:asciiTheme="majorHAnsi" w:hAnsiTheme="majorHAnsi" w:cstheme="minorHAnsi"/>
          <w:spacing w:val="-2"/>
          <w:lang w:val="mk-MK"/>
        </w:rPr>
      </w:pPr>
    </w:p>
    <w:p w14:paraId="641439D5" w14:textId="77777777" w:rsidR="00C85B89" w:rsidRPr="00FA4FCF" w:rsidRDefault="00C85B89">
      <w:pPr>
        <w:rPr>
          <w:rFonts w:asciiTheme="majorHAnsi" w:hAnsiTheme="majorHAnsi" w:cstheme="minorHAnsi"/>
          <w:spacing w:val="-2"/>
          <w:lang w:val="mk-MK"/>
        </w:rPr>
      </w:pPr>
    </w:p>
    <w:p w14:paraId="76FB9736" w14:textId="77777777" w:rsidR="00C85B89" w:rsidRPr="00FA4FCF" w:rsidRDefault="00C85B89">
      <w:pPr>
        <w:rPr>
          <w:rFonts w:asciiTheme="majorHAnsi" w:hAnsiTheme="majorHAnsi" w:cstheme="minorHAnsi"/>
          <w:spacing w:val="-2"/>
          <w:lang w:val="mk-MK"/>
        </w:rPr>
      </w:pPr>
    </w:p>
    <w:p w14:paraId="2CE4F5F8" w14:textId="77777777" w:rsidR="00680084" w:rsidRPr="00FA4FCF" w:rsidRDefault="00680084">
      <w:pPr>
        <w:rPr>
          <w:rFonts w:asciiTheme="majorHAnsi" w:hAnsiTheme="majorHAnsi" w:cstheme="minorHAnsi"/>
          <w:spacing w:val="-2"/>
          <w:lang w:val="mk-MK"/>
        </w:rPr>
      </w:pPr>
    </w:p>
    <w:p w14:paraId="66BCEE9A" w14:textId="77777777" w:rsidR="00680084" w:rsidRPr="00FA4FCF" w:rsidRDefault="00680084">
      <w:pPr>
        <w:rPr>
          <w:rFonts w:asciiTheme="majorHAnsi" w:hAnsiTheme="majorHAnsi" w:cstheme="minorHAnsi"/>
          <w:spacing w:val="-2"/>
          <w:lang w:val="mk-MK"/>
        </w:rPr>
      </w:pPr>
    </w:p>
    <w:p w14:paraId="791A7D08" w14:textId="77777777" w:rsidR="00C85B89" w:rsidRPr="00FA4FCF" w:rsidRDefault="00C85B89">
      <w:pPr>
        <w:rPr>
          <w:rFonts w:asciiTheme="majorHAnsi" w:eastAsia="Times New Roman" w:hAnsiTheme="majorHAnsi" w:cstheme="minorHAnsi"/>
          <w:b/>
          <w:bCs/>
          <w:spacing w:val="-2"/>
          <w:sz w:val="28"/>
          <w:szCs w:val="28"/>
          <w:lang w:val="mk-MK"/>
        </w:rPr>
      </w:pPr>
    </w:p>
    <w:p w14:paraId="083B9C1D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ind w:firstLine="0"/>
        <w:rPr>
          <w:rFonts w:asciiTheme="majorHAnsi" w:hAnsiTheme="majorHAnsi" w:cstheme="minorHAnsi"/>
          <w:lang w:val="mk-MK"/>
        </w:rPr>
      </w:pPr>
    </w:p>
    <w:p w14:paraId="71E0AFEA" w14:textId="77777777" w:rsidR="00680084" w:rsidRPr="00FA4FCF" w:rsidRDefault="00680084">
      <w:pPr>
        <w:rPr>
          <w:rFonts w:asciiTheme="majorHAnsi" w:eastAsia="Times New Roman" w:hAnsiTheme="majorHAnsi" w:cstheme="minorHAnsi"/>
          <w:b/>
          <w:bCs/>
          <w:sz w:val="28"/>
          <w:szCs w:val="28"/>
          <w:lang w:val="mk-MK"/>
        </w:rPr>
      </w:pPr>
      <w:r w:rsidRPr="00FA4FCF">
        <w:rPr>
          <w:rFonts w:asciiTheme="majorHAnsi" w:hAnsiTheme="majorHAnsi" w:cstheme="minorHAnsi"/>
          <w:lang w:val="mk-MK"/>
        </w:rPr>
        <w:br w:type="page"/>
      </w:r>
    </w:p>
    <w:p w14:paraId="53C9AABA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ind w:firstLine="0"/>
        <w:rPr>
          <w:rFonts w:asciiTheme="majorHAnsi" w:hAnsiTheme="majorHAnsi" w:cstheme="minorHAnsi"/>
          <w:lang w:val="mk-MK"/>
        </w:rPr>
      </w:pPr>
    </w:p>
    <w:p w14:paraId="7AA7922F" w14:textId="77777777" w:rsidR="00C85B89" w:rsidRPr="00FA4FCF" w:rsidRDefault="00C85B89" w:rsidP="00680084">
      <w:pPr>
        <w:pStyle w:val="Title"/>
        <w:tabs>
          <w:tab w:val="left" w:pos="1239"/>
        </w:tabs>
        <w:spacing w:before="70"/>
        <w:ind w:left="0" w:firstLine="0"/>
        <w:rPr>
          <w:rFonts w:asciiTheme="majorHAnsi" w:hAnsiTheme="majorHAnsi" w:cstheme="minorHAnsi"/>
          <w:lang w:val="mk-MK"/>
        </w:rPr>
      </w:pPr>
      <w:r w:rsidRPr="00FA4FCF">
        <w:rPr>
          <w:rFonts w:asciiTheme="majorHAnsi" w:hAnsiTheme="majorHAnsi" w:cstheme="minorHAnsi"/>
          <w:lang w:val="mk-MK"/>
        </w:rPr>
        <w:t>ОСНОВНИ ПОДАТОЦИ ЗА ОПШТИНАТА</w:t>
      </w:r>
    </w:p>
    <w:p w14:paraId="09A01581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ind w:firstLine="0"/>
        <w:rPr>
          <w:rFonts w:asciiTheme="majorHAnsi" w:hAnsiTheme="majorHAnsi" w:cstheme="minorHAnsi"/>
          <w:lang w:val="mk-MK"/>
        </w:rPr>
      </w:pPr>
    </w:p>
    <w:p w14:paraId="5D65B63A" w14:textId="77777777" w:rsidR="00C85B89" w:rsidRPr="00FA4FCF" w:rsidRDefault="00C85B89" w:rsidP="00C85B89">
      <w:pPr>
        <w:pStyle w:val="Title"/>
        <w:numPr>
          <w:ilvl w:val="0"/>
          <w:numId w:val="11"/>
        </w:numPr>
        <w:tabs>
          <w:tab w:val="left" w:pos="1239"/>
        </w:tabs>
        <w:spacing w:before="70"/>
        <w:rPr>
          <w:rFonts w:asciiTheme="majorHAnsi" w:hAnsiTheme="majorHAnsi" w:cstheme="minorHAnsi"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sz w:val="24"/>
          <w:szCs w:val="24"/>
          <w:lang w:val="mk-MK"/>
        </w:rPr>
        <w:t>Површина и број на населени места</w:t>
      </w:r>
    </w:p>
    <w:p w14:paraId="220CAA09" w14:textId="77777777" w:rsidR="00C85B89" w:rsidRDefault="00C85B89" w:rsidP="00C85B89">
      <w:pPr>
        <w:pStyle w:val="Title"/>
        <w:numPr>
          <w:ilvl w:val="0"/>
          <w:numId w:val="11"/>
        </w:numPr>
        <w:tabs>
          <w:tab w:val="left" w:pos="1239"/>
        </w:tabs>
        <w:spacing w:before="70"/>
        <w:rPr>
          <w:rFonts w:asciiTheme="majorHAnsi" w:hAnsiTheme="majorHAnsi" w:cstheme="minorHAnsi"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sz w:val="24"/>
          <w:szCs w:val="24"/>
          <w:lang w:val="mk-MK"/>
        </w:rPr>
        <w:t>Население (број, етничка структура, полова структура, возраст)</w:t>
      </w:r>
    </w:p>
    <w:p w14:paraId="5AE3E260" w14:textId="77777777" w:rsidR="00B65BFE" w:rsidRDefault="00B65BFE" w:rsidP="00B65BFE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  <w:lang w:val="mk-MK"/>
        </w:rPr>
      </w:pPr>
      <w:r>
        <w:rPr>
          <w:rFonts w:asciiTheme="majorHAnsi" w:hAnsiTheme="majorHAnsi" w:cstheme="minorHAnsi"/>
          <w:sz w:val="24"/>
          <w:szCs w:val="24"/>
          <w:lang w:val="mk-MK"/>
        </w:rPr>
        <w:t>56725 жители</w:t>
      </w:r>
    </w:p>
    <w:p w14:paraId="7370652C" w14:textId="77777777" w:rsidR="00B65BFE" w:rsidRDefault="00B65BFE" w:rsidP="00B65BFE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  <w:lang w:val="mk-MK"/>
        </w:rPr>
      </w:pPr>
      <w:r>
        <w:rPr>
          <w:rFonts w:asciiTheme="majorHAnsi" w:hAnsiTheme="majorHAnsi" w:cstheme="minorHAnsi"/>
          <w:sz w:val="24"/>
          <w:szCs w:val="24"/>
          <w:lang w:val="mk-MK"/>
        </w:rPr>
        <w:t>29117 мажи</w:t>
      </w:r>
    </w:p>
    <w:p w14:paraId="39E64331" w14:textId="77777777" w:rsidR="00B65BFE" w:rsidRDefault="00B65BFE" w:rsidP="00B65BFE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  <w:lang w:val="mk-MK"/>
        </w:rPr>
      </w:pPr>
      <w:r>
        <w:rPr>
          <w:rFonts w:asciiTheme="majorHAnsi" w:hAnsiTheme="majorHAnsi" w:cstheme="minorHAnsi"/>
          <w:sz w:val="24"/>
          <w:szCs w:val="24"/>
          <w:lang w:val="mk-MK"/>
        </w:rPr>
        <w:t>27608 жени</w:t>
      </w:r>
    </w:p>
    <w:p w14:paraId="51AC9288" w14:textId="77777777" w:rsidR="00B65BFE" w:rsidRDefault="00B65BFE" w:rsidP="00B65BFE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  <w:lang w:val="mk-MK"/>
        </w:rPr>
      </w:pPr>
      <w:r>
        <w:rPr>
          <w:rFonts w:asciiTheme="majorHAnsi" w:hAnsiTheme="majorHAnsi" w:cstheme="minorHAnsi"/>
          <w:sz w:val="24"/>
          <w:szCs w:val="24"/>
          <w:lang w:val="mk-MK"/>
        </w:rPr>
        <w:t>Македонци – 16920</w:t>
      </w:r>
    </w:p>
    <w:p w14:paraId="647E3C2D" w14:textId="77777777" w:rsidR="00B65BFE" w:rsidRDefault="00B65BFE" w:rsidP="00B65BFE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  <w:lang w:val="mk-MK"/>
        </w:rPr>
      </w:pPr>
      <w:r>
        <w:rPr>
          <w:rFonts w:asciiTheme="majorHAnsi" w:hAnsiTheme="majorHAnsi" w:cstheme="minorHAnsi"/>
          <w:sz w:val="24"/>
          <w:szCs w:val="24"/>
          <w:lang w:val="mk-MK"/>
        </w:rPr>
        <w:t>Албанци – 31610</w:t>
      </w:r>
    </w:p>
    <w:p w14:paraId="59D78335" w14:textId="77777777" w:rsidR="00B65BFE" w:rsidRDefault="00B65BFE" w:rsidP="00B65BFE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  <w:lang w:val="mk-MK"/>
        </w:rPr>
      </w:pPr>
      <w:r>
        <w:rPr>
          <w:rFonts w:asciiTheme="majorHAnsi" w:hAnsiTheme="majorHAnsi" w:cstheme="minorHAnsi"/>
          <w:sz w:val="24"/>
          <w:szCs w:val="24"/>
          <w:lang w:val="mk-MK"/>
        </w:rPr>
        <w:t>Турци – 3245</w:t>
      </w:r>
    </w:p>
    <w:p w14:paraId="3BD16192" w14:textId="77777777" w:rsidR="00B65BFE" w:rsidRDefault="00B65BFE" w:rsidP="00B65BFE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  <w:lang w:val="mk-MK"/>
        </w:rPr>
      </w:pPr>
      <w:r>
        <w:rPr>
          <w:rFonts w:asciiTheme="majorHAnsi" w:hAnsiTheme="majorHAnsi" w:cstheme="minorHAnsi"/>
          <w:sz w:val="24"/>
          <w:szCs w:val="24"/>
          <w:lang w:val="mk-MK"/>
        </w:rPr>
        <w:t>Роми – 2063</w:t>
      </w:r>
    </w:p>
    <w:p w14:paraId="6A98E54B" w14:textId="77777777" w:rsidR="00B65BFE" w:rsidRDefault="00B65BFE" w:rsidP="00B65BFE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  <w:lang w:val="mk-MK"/>
        </w:rPr>
      </w:pPr>
      <w:r>
        <w:rPr>
          <w:rFonts w:asciiTheme="majorHAnsi" w:hAnsiTheme="majorHAnsi" w:cstheme="minorHAnsi"/>
          <w:sz w:val="24"/>
          <w:szCs w:val="24"/>
          <w:lang w:val="mk-MK"/>
        </w:rPr>
        <w:t>Влехи – 74</w:t>
      </w:r>
    </w:p>
    <w:p w14:paraId="06A1647D" w14:textId="77777777" w:rsidR="00B65BFE" w:rsidRDefault="00B65BFE" w:rsidP="00B65BFE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  <w:lang w:val="mk-MK"/>
        </w:rPr>
      </w:pPr>
      <w:r>
        <w:rPr>
          <w:rFonts w:asciiTheme="majorHAnsi" w:hAnsiTheme="majorHAnsi" w:cstheme="minorHAnsi"/>
          <w:sz w:val="24"/>
          <w:szCs w:val="24"/>
          <w:lang w:val="mk-MK"/>
        </w:rPr>
        <w:t>Серби- 70</w:t>
      </w:r>
    </w:p>
    <w:p w14:paraId="7898B4A5" w14:textId="77777777" w:rsidR="00C85B89" w:rsidRPr="008977C8" w:rsidRDefault="00B65BFE" w:rsidP="008977C8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  <w:lang w:val="mk-MK"/>
        </w:rPr>
      </w:pPr>
      <w:r>
        <w:rPr>
          <w:rFonts w:asciiTheme="majorHAnsi" w:hAnsiTheme="majorHAnsi" w:cstheme="minorHAnsi"/>
          <w:sz w:val="24"/>
          <w:szCs w:val="24"/>
          <w:lang w:val="mk-MK"/>
        </w:rPr>
        <w:t>Бошњаци – 15</w:t>
      </w:r>
    </w:p>
    <w:p w14:paraId="155728B6" w14:textId="304F5737" w:rsidR="00C85B89" w:rsidRPr="00FA4FCF" w:rsidRDefault="00C85B89" w:rsidP="00C85B89">
      <w:pPr>
        <w:pStyle w:val="Title"/>
        <w:tabs>
          <w:tab w:val="left" w:pos="1239"/>
        </w:tabs>
        <w:spacing w:before="70"/>
        <w:rPr>
          <w:rFonts w:asciiTheme="majorHAnsi" w:hAnsiTheme="majorHAnsi" w:cstheme="minorHAnsi"/>
          <w:lang w:val="mk-MK"/>
        </w:rPr>
      </w:pPr>
      <w:r w:rsidRPr="00FA4FCF">
        <w:rPr>
          <w:rFonts w:asciiTheme="majorHAnsi" w:hAnsiTheme="majorHAnsi" w:cstheme="minorHAnsi"/>
          <w:lang w:val="mk-MK"/>
        </w:rPr>
        <w:t>ГОДИШЕН БУЏЕТ НА ОПШТИНАТА ЗА 202</w:t>
      </w:r>
      <w:r w:rsidR="00780720">
        <w:rPr>
          <w:rFonts w:asciiTheme="majorHAnsi" w:hAnsiTheme="majorHAnsi" w:cstheme="minorHAnsi"/>
          <w:lang w:val="mk-MK"/>
        </w:rPr>
        <w:t>6</w:t>
      </w:r>
      <w:r w:rsidRPr="00FA4FCF">
        <w:rPr>
          <w:rFonts w:asciiTheme="majorHAnsi" w:hAnsiTheme="majorHAnsi" w:cstheme="minorHAnsi"/>
          <w:lang w:val="mk-MK"/>
        </w:rPr>
        <w:t xml:space="preserve"> ГОДИНА</w:t>
      </w:r>
    </w:p>
    <w:p w14:paraId="4BC190E1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rPr>
          <w:rFonts w:asciiTheme="majorHAnsi" w:hAnsiTheme="majorHAnsi" w:cstheme="minorHAnsi"/>
          <w:lang w:val="mk-MK"/>
        </w:rPr>
      </w:pPr>
    </w:p>
    <w:tbl>
      <w:tblPr>
        <w:tblW w:w="8040" w:type="dxa"/>
        <w:jc w:val="center"/>
        <w:shd w:val="clear" w:color="auto" w:fill="C6D9F1" w:themeFill="text2" w:themeFillTint="33"/>
        <w:tblLook w:val="04A0" w:firstRow="1" w:lastRow="0" w:firstColumn="1" w:lastColumn="0" w:noHBand="0" w:noVBand="1"/>
      </w:tblPr>
      <w:tblGrid>
        <w:gridCol w:w="3340"/>
        <w:gridCol w:w="2340"/>
        <w:gridCol w:w="2360"/>
      </w:tblGrid>
      <w:tr w:rsidR="0004769C" w:rsidRPr="00FA4FCF" w14:paraId="5B9EE311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BDFDB82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4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5F4E6EA" w14:textId="7DBA747A" w:rsidR="0004769C" w:rsidRPr="00FA4FCF" w:rsidRDefault="0004769C" w:rsidP="0004769C">
            <w:pPr>
              <w:widowControl/>
              <w:autoSpaceDE/>
              <w:autoSpaceDN/>
              <w:jc w:val="center"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План 202</w:t>
            </w:r>
            <w:r w:rsidR="00780720">
              <w:rPr>
                <w:rFonts w:asciiTheme="majorHAnsi" w:eastAsia="Times New Roman" w:hAnsiTheme="majorHAnsi" w:cstheme="minorHAnsi"/>
                <w:lang w:val="mk-MK"/>
              </w:rPr>
              <w:t>6</w:t>
            </w:r>
          </w:p>
        </w:tc>
        <w:tc>
          <w:tcPr>
            <w:tcW w:w="2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F4B6CF0" w14:textId="01E448B6" w:rsidR="0004769C" w:rsidRPr="00FA4FCF" w:rsidRDefault="0004769C" w:rsidP="0004769C">
            <w:pPr>
              <w:widowControl/>
              <w:autoSpaceDE/>
              <w:autoSpaceDN/>
              <w:jc w:val="center"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Остварено 202</w:t>
            </w:r>
            <w:r w:rsidR="00780720">
              <w:rPr>
                <w:rFonts w:asciiTheme="majorHAnsi" w:eastAsia="Times New Roman" w:hAnsiTheme="majorHAnsi" w:cstheme="minorHAnsi"/>
                <w:lang w:val="mk-MK"/>
              </w:rPr>
              <w:t>6</w:t>
            </w:r>
          </w:p>
        </w:tc>
      </w:tr>
      <w:tr w:rsidR="0004769C" w:rsidRPr="00FA4FCF" w14:paraId="37F783A6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979DFA2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3854F99" w14:textId="77777777" w:rsidR="0004769C" w:rsidRPr="00FA4FCF" w:rsidRDefault="0004769C" w:rsidP="0004769C">
            <w:pPr>
              <w:widowControl/>
              <w:autoSpaceDE/>
              <w:autoSpaceDN/>
              <w:jc w:val="center"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износ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C4B8343" w14:textId="77777777" w:rsidR="0004769C" w:rsidRPr="00FA4FCF" w:rsidRDefault="0004769C" w:rsidP="0004769C">
            <w:pPr>
              <w:widowControl/>
              <w:autoSpaceDE/>
              <w:autoSpaceDN/>
              <w:jc w:val="center"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износ</w:t>
            </w:r>
          </w:p>
        </w:tc>
      </w:tr>
      <w:tr w:rsidR="006712ED" w:rsidRPr="00FA4FCF" w14:paraId="1DAE7207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D8236C5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I ВКУПНИ ПРИХОДИ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77BF7A2" w14:textId="23C98D1C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1.332.629.000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9D7FA69" w14:textId="10346337" w:rsidR="006712ED" w:rsidRPr="003B6B26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color w:val="000000"/>
                <w:lang w:val="mk-MK"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281.499.128</w:t>
            </w:r>
          </w:p>
        </w:tc>
      </w:tr>
      <w:tr w:rsidR="006712ED" w:rsidRPr="00FA4FCF" w14:paraId="1D3E52E1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8592EE4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даночни приходи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068AB16" w14:textId="51A45792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214.440.000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A781EB1" w14:textId="76B3DE82" w:rsidR="006712ED" w:rsidRPr="003B6B26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39.302.704</w:t>
            </w:r>
          </w:p>
        </w:tc>
      </w:tr>
      <w:tr w:rsidR="006712ED" w:rsidRPr="00FA4FCF" w14:paraId="2BB5F2B1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AFE4EC3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неданочни приходи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920848E" w14:textId="68E683B9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 xml:space="preserve">  </w:t>
            </w: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40.180.000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F89FCD9" w14:textId="49740776" w:rsidR="006712ED" w:rsidRPr="003B6B26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>3.618.032</w:t>
            </w:r>
          </w:p>
        </w:tc>
      </w:tr>
      <w:tr w:rsidR="006712ED" w:rsidRPr="00FA4FCF" w14:paraId="11FE1DAE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E2C2C51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капитални приходи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FAD0C38" w14:textId="0946F45D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 xml:space="preserve">  </w:t>
            </w: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21.000.000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CBAB6A8" w14:textId="1FE97155" w:rsidR="006712ED" w:rsidRPr="003B6B26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2.921.305</w:t>
            </w:r>
          </w:p>
        </w:tc>
      </w:tr>
      <w:tr w:rsidR="006712ED" w:rsidRPr="00FA4FCF" w14:paraId="08B55E56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CC55D19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дотации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A916D76" w14:textId="746FF1FD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699.736.000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821187D" w14:textId="670FB40B" w:rsidR="006712ED" w:rsidRPr="003B6B26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171.667.778</w:t>
            </w:r>
          </w:p>
        </w:tc>
      </w:tr>
      <w:tr w:rsidR="006712ED" w:rsidRPr="00FA4FCF" w14:paraId="5DACF014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0F0C470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трансфери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FACC333" w14:textId="6643F1BF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347.099.000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1C92C15" w14:textId="68EDDC5D" w:rsidR="006712ED" w:rsidRPr="003B6B26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>59.258.660</w:t>
            </w:r>
          </w:p>
        </w:tc>
      </w:tr>
      <w:tr w:rsidR="006712ED" w:rsidRPr="00FA4FCF" w14:paraId="2F3B0395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E830FEC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донации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506B6B7" w14:textId="12A98CDB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 xml:space="preserve">  10.174.000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D9C4620" w14:textId="066E29D0" w:rsidR="006712ED" w:rsidRPr="003B6B26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>4.730.649</w:t>
            </w:r>
          </w:p>
        </w:tc>
      </w:tr>
      <w:tr w:rsidR="006712ED" w:rsidRPr="00FA4FCF" w14:paraId="4991B99F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6052953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F0EFF7D" w14:textId="749F2805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D6C29F0" w14:textId="5EB24B89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</w:p>
        </w:tc>
      </w:tr>
      <w:tr w:rsidR="006712ED" w:rsidRPr="00FA4FCF" w14:paraId="7B11FCFE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68AF601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C0C7E1F" w14:textId="5E3F4D3A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64F4B8C" w14:textId="53F708B6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</w:p>
        </w:tc>
      </w:tr>
      <w:tr w:rsidR="006712ED" w:rsidRPr="00FA4FCF" w14:paraId="0DCDC9DE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C2392E2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II ВКУПНИ РАСХОДИ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BC6D69E" w14:textId="344487C7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1.350.029.000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624689B" w14:textId="2A2E9E0B" w:rsidR="006712ED" w:rsidRPr="006204C9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274.494.654</w:t>
            </w:r>
          </w:p>
        </w:tc>
      </w:tr>
      <w:tr w:rsidR="006712ED" w:rsidRPr="00FA4FCF" w14:paraId="0F6B0DB1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AC60F09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Утврдени намени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B3B8764" w14:textId="7CDF4A36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</w:rPr>
              <w:t>1.348.829.000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5C5C6DF" w14:textId="2C559481" w:rsidR="006712ED" w:rsidRPr="006204C9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</w:rPr>
              <w:t>274.494.654</w:t>
            </w:r>
          </w:p>
        </w:tc>
      </w:tr>
      <w:tr w:rsidR="006712ED" w:rsidRPr="00FA4FCF" w14:paraId="38ED41A7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8F8E704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Резерви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FC34245" w14:textId="262494EF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</w:rPr>
              <w:t>1.200.000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0D2254A" w14:textId="145CE952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</w:rPr>
              <w:t>0</w:t>
            </w:r>
          </w:p>
        </w:tc>
      </w:tr>
      <w:tr w:rsidR="006712ED" w:rsidRPr="00FA4FCF" w14:paraId="732A7F57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0FC7F3C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1A9D2EC" w14:textId="17CD188E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B0D956F" w14:textId="05BF4F19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 </w:t>
            </w:r>
          </w:p>
        </w:tc>
      </w:tr>
      <w:tr w:rsidR="006712ED" w:rsidRPr="00FA4FCF" w14:paraId="278BAF21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0641967" w14:textId="77777777" w:rsidR="006712ED" w:rsidRPr="002C133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 xml:space="preserve">III ДЕФИЦИТ 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B2F545D" w14:textId="13BD830B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17.400.000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1C46CB8" w14:textId="3B2194AF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0</w:t>
            </w:r>
          </w:p>
        </w:tc>
      </w:tr>
      <w:tr w:rsidR="006712ED" w:rsidRPr="00FA4FCF" w14:paraId="299FC84E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4CA4820" w14:textId="77777777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F3DC3DF" w14:textId="77777777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F903076" w14:textId="68B92F91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0</w:t>
            </w:r>
          </w:p>
        </w:tc>
      </w:tr>
      <w:tr w:rsidR="006712ED" w:rsidRPr="00FA4FCF" w14:paraId="2842950B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1D41CF8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ФИНАНСИРАЊЕ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1683E9E" w14:textId="1C8A5011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17.400.000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7371C39" w14:textId="682B716A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0</w:t>
            </w:r>
          </w:p>
        </w:tc>
      </w:tr>
      <w:tr w:rsidR="006712ED" w:rsidRPr="00FA4FCF" w14:paraId="4C071F22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D5C94C6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Прилив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3C4383D" w14:textId="69F193CB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18.000.000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9AE3A81" w14:textId="1F8B5748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0</w:t>
            </w:r>
          </w:p>
        </w:tc>
      </w:tr>
      <w:tr w:rsidR="006712ED" w:rsidRPr="00FA4FCF" w14:paraId="544FA857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8424500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приливи од домашни заеми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15DEF30" w14:textId="7E11372C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BADC446" w14:textId="137FAE96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</w:tr>
      <w:tr w:rsidR="006712ED" w:rsidRPr="00FA4FCF" w14:paraId="08808068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EF9F5A3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приливи од странски заеми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6513480" w14:textId="135A3E68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457D484" w14:textId="3E99BD32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</w:tr>
      <w:tr w:rsidR="006712ED" w:rsidRPr="00FA4FCF" w14:paraId="0F6C894E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4CACEF4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депозити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37230D2" w14:textId="20241C05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</w:rPr>
              <w:t>18.000.000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EC7BB63" w14:textId="3B9C1DAC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lang w:val="mk-MK"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0</w:t>
            </w:r>
          </w:p>
        </w:tc>
      </w:tr>
      <w:tr w:rsidR="006712ED" w:rsidRPr="00FA4FCF" w14:paraId="0E5563FB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1DC1BA0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41C9C00" w14:textId="638181FB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8995B6E" w14:textId="791D17A3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</w:tr>
      <w:tr w:rsidR="006712ED" w:rsidRPr="00FA4FCF" w14:paraId="1ED693BF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CE93F90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Одлив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B387E09" w14:textId="4037084F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600.000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147E986" w14:textId="20C13E88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0</w:t>
            </w:r>
          </w:p>
        </w:tc>
      </w:tr>
      <w:tr w:rsidR="006712ED" w:rsidRPr="00FA4FCF" w14:paraId="61DFC776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8EEC69A" w14:textId="77777777" w:rsidR="006712ED" w:rsidRPr="00FA4FCF" w:rsidRDefault="006712ED" w:rsidP="006712ED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отплата на главница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B45CEF8" w14:textId="06F7BBC1" w:rsidR="006712ED" w:rsidRPr="002C133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</w:rPr>
              <w:t>600.000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021F5CE" w14:textId="0BC2EDA2" w:rsidR="006712ED" w:rsidRPr="00FA4FCF" w:rsidRDefault="006712ED" w:rsidP="006712ED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>
              <w:rPr>
                <w:rFonts w:asciiTheme="majorHAnsi" w:eastAsia="Times New Roman" w:hAnsiTheme="majorHAnsi" w:cstheme="minorHAnsi"/>
              </w:rPr>
              <w:t>0</w:t>
            </w:r>
          </w:p>
        </w:tc>
      </w:tr>
    </w:tbl>
    <w:p w14:paraId="60F3DBCC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rPr>
          <w:rFonts w:asciiTheme="majorHAnsi" w:hAnsiTheme="majorHAnsi" w:cstheme="minorHAnsi"/>
          <w:lang w:val="mk-MK"/>
        </w:rPr>
      </w:pPr>
    </w:p>
    <w:p w14:paraId="06440A76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rPr>
          <w:rFonts w:asciiTheme="majorHAnsi" w:hAnsiTheme="majorHAnsi" w:cstheme="minorHAnsi"/>
          <w:lang w:val="mk-MK"/>
        </w:rPr>
      </w:pPr>
    </w:p>
    <w:p w14:paraId="7B52132D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rPr>
          <w:rFonts w:asciiTheme="majorHAnsi" w:hAnsiTheme="majorHAnsi" w:cstheme="minorHAnsi"/>
          <w:lang w:val="mk-MK"/>
        </w:rPr>
      </w:pPr>
    </w:p>
    <w:p w14:paraId="16B69C09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rPr>
          <w:rFonts w:asciiTheme="majorHAnsi" w:hAnsiTheme="majorHAnsi" w:cstheme="minorHAnsi"/>
          <w:lang w:val="mk-MK"/>
        </w:rPr>
      </w:pPr>
    </w:p>
    <w:p w14:paraId="768CD451" w14:textId="77777777" w:rsidR="001C41E5" w:rsidRPr="00FA4FCF" w:rsidRDefault="001C41E5">
      <w:pPr>
        <w:rPr>
          <w:rFonts w:asciiTheme="majorHAnsi" w:hAnsiTheme="majorHAnsi" w:cstheme="minorHAnsi"/>
          <w:sz w:val="8"/>
          <w:lang w:val="mk-MK"/>
        </w:rPr>
        <w:sectPr w:rsidR="001C41E5" w:rsidRPr="00FA4FCF" w:rsidSect="00EE5232">
          <w:headerReference w:type="default" r:id="rId11"/>
          <w:type w:val="continuous"/>
          <w:pgSz w:w="11910" w:h="16840"/>
          <w:pgMar w:top="820" w:right="220" w:bottom="280" w:left="480" w:header="720" w:footer="720" w:gutter="0"/>
          <w:pgNumType w:start="0"/>
          <w:cols w:space="720"/>
          <w:titlePg/>
          <w:docGrid w:linePitch="299"/>
        </w:sectPr>
      </w:pPr>
    </w:p>
    <w:p w14:paraId="13BA1978" w14:textId="0CFCCBE2" w:rsidR="004E7DDA" w:rsidRPr="002F5BBD" w:rsidRDefault="001124A3" w:rsidP="008977C8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  <w:r>
        <w:rPr>
          <w:rFonts w:asciiTheme="majorHAnsi" w:hAnsiTheme="majorHAnsi" w:cstheme="minorHAnsi"/>
          <w:noProof/>
          <w:lang w:val="mk-MK"/>
        </w:rPr>
        <w:lastRenderedPageBreak/>
        <mc:AlternateContent>
          <mc:Choice Requires="wps">
            <w:drawing>
              <wp:anchor distT="0" distB="0" distL="114300" distR="114300" simplePos="0" relativeHeight="15729152" behindDoc="0" locked="0" layoutInCell="1" allowOverlap="1" wp14:anchorId="4B37D13C" wp14:editId="64D65160">
                <wp:simplePos x="0" y="0"/>
                <wp:positionH relativeFrom="page">
                  <wp:posOffset>891540</wp:posOffset>
                </wp:positionH>
                <wp:positionV relativeFrom="paragraph">
                  <wp:posOffset>226060</wp:posOffset>
                </wp:positionV>
                <wp:extent cx="50165" cy="18415"/>
                <wp:effectExtent l="0" t="0" r="0" b="0"/>
                <wp:wrapNone/>
                <wp:docPr id="51135592" name="Rectangle 3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>
                        <a:spLocks noChangeArrowheads="1"/>
                      </wps:cNvSpPr>
                      <wps:spPr bwMode="auto">
                        <a:xfrm>
                          <a:off x="0" y="0"/>
                          <a:ext cx="50165" cy="18415"/>
                        </a:xfrm>
                        <a:prstGeom prst="rect">
                          <a:avLst/>
                        </a:prstGeom>
                        <a:solidFill>
                          <a:srgbClr val="000000"/>
                        </a:solidFill>
                        <a:ln>
                          <a:noFill/>
                        </a:ln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rect w14:anchorId="2585DC20" id="Rectangle 3" o:spid="_x0000_s1026" style="position:absolute;margin-left:70.2pt;margin-top:17.8pt;width:3.95pt;height:1.45pt;z-index:1572915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X/Xp4gEAALIDAAAOAAAAZHJzL2Uyb0RvYy54bWysU8Fu2zAMvQ/YPwi6L46DpOuMOEWRosOA&#10;bivQ7QMUWbaFyaJGKnGyrx+lpGmw3or5IIgi+cT39Ly82Q9O7AySBV/LcjKVwngNjfVdLX/+uP9w&#10;LQVF5RvlwJtaHgzJm9X7d8sxVGYGPbjGoGAQT9UYatnHGKqiIN2bQdEEgvGcbAEHFTnErmhQjYw+&#10;uGI2nV4VI2ATELQh4tO7Y1KuMn7bGh2/ty2ZKFwtebaYV8zrJq3FaqmqDlXorT6Nod4wxaCs50vP&#10;UHcqKrFF+wpqsBqBoI0TDUMBbWu1yRyYTTn9h81Tr4LJXFgcCmeZ6P/B6m+7p/CIaXQKD6B/kfCw&#10;7pXvzC0ijL1RDV9XJqGKMVB1bkgBcavYjF+h4adV2whZg32LQwJkdmKfpT6cpTb7KDQfLqbl1UIK&#10;zZnyel4uMr6qnlsDUvxsYBBpU0vkd8zQavdAMY2iqueSPDo429xb53KA3WbtUOxUevP8ndDpssz5&#10;VOwhtR0R00nmmGglB1G1gebAFBGOxmGj86YH/CPFyKapJf3eKjRSuC+eZfpUzufJZTmYLz7OOMDL&#10;zOYyo7xmqFpGKY7bdTw6cxvQdj3fVGbSHm5Z2tZm4i9TnYZlY2Q9TiZOzruMc9XLr7b6CwAA//8D&#10;AFBLAwQUAAYACAAAACEA55Wy794AAAAJAQAADwAAAGRycy9kb3ducmV2LnhtbEyPwU7DMAyG70i8&#10;Q2Qkbixha6dSmk4MiSMSGxzYLW1MW61xSpNthafHO43jb3/6/blYTa4XRxxD50nD/UyBQKq97ajR&#10;8PH+cpeBCNGQNb0n1PCDAVbl9VVhcutPtMHjNjaCSyjkRkMb45BLGeoWnQkzPyDx7suPzkSOYyPt&#10;aE5c7no5V2opnemIL7RmwOcW6/324DSsH7L191tCr7+baoe7z2qfzkel9e3N9PQIIuIULzCc9Vkd&#10;Snaq/IFsED3nRCWMalikSxBnIMkWICoeZCnIspD/Pyj/AAAA//8DAFBLAQItABQABgAIAAAAIQC2&#10;gziS/gAAAOEBAAATAAAAAAAAAAAAAAAAAAAAAABbQ29udGVudF9UeXBlc10ueG1sUEsBAi0AFAAG&#10;AAgAAAAhADj9If/WAAAAlAEAAAsAAAAAAAAAAAAAAAAALwEAAF9yZWxzLy5yZWxzUEsBAi0AFAAG&#10;AAgAAAAhAFtf9eniAQAAsgMAAA4AAAAAAAAAAAAAAAAALgIAAGRycy9lMm9Eb2MueG1sUEsBAi0A&#10;FAAGAAgAAAAhAOeVsu/eAAAACQEAAA8AAAAAAAAAAAAAAAAAPAQAAGRycy9kb3ducmV2LnhtbFBL&#10;BQYAAAAABAAEAPMAAABHBQAAAAA=&#10;" fillcolor="black" stroked="f">
                <w10:wrap anchorx="page"/>
              </v:rect>
            </w:pict>
          </mc:Fallback>
        </mc:AlternateContent>
      </w:r>
      <w:r w:rsidR="004E7DDA" w:rsidRPr="002F5BBD">
        <w:rPr>
          <w:rFonts w:asciiTheme="majorHAnsi" w:hAnsiTheme="majorHAnsi" w:cstheme="minorHAnsi"/>
          <w:lang w:val="mk-MK"/>
        </w:rPr>
        <w:t xml:space="preserve">  РЕАЛИЗАЦИЈА НА ПРИХОДИТЕ</w:t>
      </w:r>
      <w:r w:rsidR="00A338DA" w:rsidRPr="002F5BBD">
        <w:rPr>
          <w:rFonts w:asciiTheme="majorHAnsi" w:hAnsiTheme="majorHAnsi" w:cstheme="minorHAnsi"/>
          <w:lang w:val="mk-MK"/>
        </w:rPr>
        <w:t xml:space="preserve"> НА ОПШТИНАТА</w:t>
      </w:r>
    </w:p>
    <w:p w14:paraId="656FD5C0" w14:textId="77777777" w:rsidR="004E7DDA" w:rsidRPr="00FA4FCF" w:rsidRDefault="004E7DDA" w:rsidP="0043209F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</w:p>
    <w:p w14:paraId="0E6819B1" w14:textId="0C7160F5" w:rsidR="004E7DDA" w:rsidRPr="00FA4FCF" w:rsidRDefault="004E7DDA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  <w:lang w:val="mk-MK"/>
        </w:rPr>
      </w:pPr>
      <w:r w:rsidRPr="00FA4FCF">
        <w:rPr>
          <w:rFonts w:asciiTheme="majorHAnsi" w:hAnsiTheme="majorHAnsi" w:cstheme="minorHAnsi"/>
          <w:b w:val="0"/>
          <w:bCs w:val="0"/>
          <w:lang w:val="mk-MK"/>
        </w:rPr>
        <w:t>Вкупните реализиран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и приходи на општината за </w:t>
      </w:r>
      <w:bookmarkStart w:id="2" w:name="_Hlk196207622"/>
      <w:r w:rsidR="002F5BBD">
        <w:rPr>
          <w:rFonts w:asciiTheme="majorHAnsi" w:hAnsiTheme="majorHAnsi" w:cstheme="minorHAnsi"/>
          <w:b w:val="0"/>
          <w:bCs w:val="0"/>
          <w:lang w:val="mk-MK"/>
        </w:rPr>
        <w:t>првиот</w:t>
      </w:r>
      <w:bookmarkEnd w:id="2"/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квартал (јануари-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март</w:t>
      </w:r>
      <w:r w:rsidR="00680855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202</w:t>
      </w:r>
      <w:r w:rsidR="00B83CD6">
        <w:rPr>
          <w:rFonts w:asciiTheme="majorHAnsi" w:hAnsiTheme="majorHAnsi" w:cstheme="minorHAnsi"/>
          <w:b w:val="0"/>
          <w:bCs w:val="0"/>
        </w:rPr>
        <w:t>6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) изнесуваат 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2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81</w:t>
      </w:r>
      <w:r w:rsidR="00831887">
        <w:rPr>
          <w:rFonts w:asciiTheme="majorHAnsi" w:hAnsiTheme="majorHAnsi" w:cstheme="minorHAnsi"/>
          <w:b w:val="0"/>
          <w:bCs w:val="0"/>
        </w:rPr>
        <w:t>.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499</w:t>
      </w:r>
      <w:r w:rsidR="00831887">
        <w:rPr>
          <w:rFonts w:asciiTheme="majorHAnsi" w:hAnsiTheme="majorHAnsi" w:cstheme="minorHAnsi"/>
          <w:b w:val="0"/>
          <w:bCs w:val="0"/>
        </w:rPr>
        <w:t>.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128</w:t>
      </w:r>
      <w:r w:rsidR="00831887">
        <w:rPr>
          <w:rFonts w:asciiTheme="majorHAnsi" w:hAnsiTheme="majorHAnsi" w:cstheme="minorHAnsi"/>
          <w:b w:val="0"/>
          <w:bCs w:val="0"/>
        </w:rPr>
        <w:t>,00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, или 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20</w:t>
      </w:r>
      <w:r w:rsidR="008F5AB5">
        <w:rPr>
          <w:rFonts w:asciiTheme="majorHAnsi" w:hAnsiTheme="majorHAnsi" w:cstheme="minorHAnsi"/>
          <w:b w:val="0"/>
          <w:bCs w:val="0"/>
        </w:rPr>
        <w:t>.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84</w:t>
      </w:r>
      <w:r w:rsidR="00831887">
        <w:rPr>
          <w:rFonts w:asciiTheme="majorHAnsi" w:hAnsiTheme="majorHAnsi" w:cstheme="minorHAnsi"/>
          <w:b w:val="0"/>
          <w:bCs w:val="0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% од вкупно планираните приходи во буџетот на општината.  Износот на вкупно реализираните приходи во 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првиот</w:t>
      </w:r>
      <w:r w:rsidR="002F5BBD" w:rsidRPr="00FA4FCF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квартал од 202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6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година, споредено со износот на р</w:t>
      </w:r>
      <w:r w:rsidR="00366081" w:rsidRPr="00FA4FCF">
        <w:rPr>
          <w:rFonts w:asciiTheme="majorHAnsi" w:hAnsiTheme="majorHAnsi" w:cstheme="minorHAnsi"/>
          <w:b w:val="0"/>
          <w:bCs w:val="0"/>
          <w:lang w:val="mk-MK"/>
        </w:rPr>
        <w:t>еализираните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вкупни приходи во </w:t>
      </w:r>
      <w:r w:rsidR="001539D5">
        <w:rPr>
          <w:rFonts w:asciiTheme="majorHAnsi" w:hAnsiTheme="majorHAnsi" w:cstheme="minorHAnsi"/>
          <w:b w:val="0"/>
          <w:bCs w:val="0"/>
          <w:lang w:val="mk-MK"/>
        </w:rPr>
        <w:t>четвртиот</w:t>
      </w:r>
      <w:r w:rsidR="00630150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квартал од претходната година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покажува зголемување</w:t>
      </w:r>
      <w:r w:rsidR="00630150" w:rsidRPr="00FA4FCF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од 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37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.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2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87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.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614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,00 ден</w:t>
      </w:r>
      <w:r w:rsidR="00630150" w:rsidRPr="00FA4FCF">
        <w:rPr>
          <w:rFonts w:asciiTheme="majorHAnsi" w:hAnsiTheme="majorHAnsi" w:cstheme="minorHAnsi"/>
          <w:b w:val="0"/>
          <w:bCs w:val="0"/>
          <w:lang w:val="mk-MK"/>
        </w:rPr>
        <w:t>, додека процентот на реализација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е поголем за 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15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92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="004A2908" w:rsidRPr="00FA4FCF">
        <w:rPr>
          <w:rFonts w:asciiTheme="majorHAnsi" w:hAnsiTheme="majorHAnsi" w:cstheme="minorHAnsi"/>
          <w:b w:val="0"/>
          <w:bCs w:val="0"/>
          <w:lang w:val="mk-MK"/>
        </w:rPr>
        <w:t>процентни поени (пп)</w:t>
      </w:r>
      <w:r w:rsidR="00366081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во споредба со </w:t>
      </w:r>
      <w:r w:rsidR="001539D5">
        <w:rPr>
          <w:rFonts w:asciiTheme="majorHAnsi" w:hAnsiTheme="majorHAnsi" w:cstheme="minorHAnsi"/>
          <w:b w:val="0"/>
          <w:bCs w:val="0"/>
          <w:lang w:val="mk-MK"/>
        </w:rPr>
        <w:t>четвртиот</w:t>
      </w:r>
      <w:r w:rsidR="00366081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квартал од претходната година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.</w:t>
      </w:r>
      <w:r w:rsidR="00403AED" w:rsidRPr="00FA4FCF">
        <w:rPr>
          <w:rFonts w:asciiTheme="majorHAnsi" w:hAnsiTheme="majorHAnsi" w:cstheme="minorHAnsi"/>
          <w:b w:val="0"/>
          <w:bCs w:val="0"/>
          <w:lang w:val="mk-MK"/>
        </w:rPr>
        <w:t xml:space="preserve"> (Табела бр.1)</w:t>
      </w:r>
    </w:p>
    <w:p w14:paraId="4AAE6734" w14:textId="77777777" w:rsidR="00630150" w:rsidRPr="00FA4FCF" w:rsidRDefault="00630150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  <w:lang w:val="mk-MK"/>
        </w:rPr>
      </w:pPr>
    </w:p>
    <w:p w14:paraId="1FBA0FCF" w14:textId="78FEBB17" w:rsidR="00630150" w:rsidRPr="00FA4FCF" w:rsidRDefault="00630150" w:rsidP="009E1881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  <w:lang w:val="mk-MK"/>
        </w:rPr>
      </w:pP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Приходите на </w:t>
      </w:r>
      <w:r w:rsidRPr="00FA4FCF">
        <w:rPr>
          <w:rFonts w:asciiTheme="majorHAnsi" w:hAnsiTheme="majorHAnsi" w:cstheme="minorHAnsi"/>
          <w:b w:val="0"/>
          <w:bCs w:val="0"/>
          <w:u w:val="single"/>
          <w:lang w:val="mk-MK"/>
        </w:rPr>
        <w:t>Основниот буџет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се реализирани во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износ од 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102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746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057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,00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денари, или реал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изацијата изнесува 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1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6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93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% во однос на планираните приходи во Буџетот за 202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5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година.</w:t>
      </w:r>
      <w:r w:rsidR="004A2908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Процентот на </w:t>
      </w:r>
      <w:r w:rsidR="00366081" w:rsidRPr="00FA4FCF">
        <w:rPr>
          <w:rFonts w:asciiTheme="majorHAnsi" w:hAnsiTheme="majorHAnsi" w:cstheme="minorHAnsi"/>
          <w:b w:val="0"/>
          <w:bCs w:val="0"/>
          <w:lang w:val="mk-MK"/>
        </w:rPr>
        <w:t>р</w:t>
      </w:r>
      <w:r w:rsidR="004A2908" w:rsidRPr="00FA4FCF">
        <w:rPr>
          <w:rFonts w:asciiTheme="majorHAnsi" w:hAnsiTheme="majorHAnsi" w:cstheme="minorHAnsi"/>
          <w:b w:val="0"/>
          <w:bCs w:val="0"/>
          <w:lang w:val="mk-MK"/>
        </w:rPr>
        <w:t>еализација на основниот буџ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ет бележи 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зголемување</w:t>
      </w:r>
      <w:r w:rsidR="004A2908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во износ од 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37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56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="00366081" w:rsidRPr="00FA4FCF">
        <w:rPr>
          <w:rFonts w:asciiTheme="majorHAnsi" w:hAnsiTheme="majorHAnsi" w:cstheme="minorHAnsi"/>
          <w:b w:val="0"/>
          <w:bCs w:val="0"/>
          <w:lang w:val="mk-MK"/>
        </w:rPr>
        <w:t xml:space="preserve">процентни поени (пп) споредено со реализацијата во 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првиот</w:t>
      </w:r>
      <w:r w:rsidR="001539D5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="00366081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квартал од претходната година.</w:t>
      </w:r>
      <w:r w:rsidR="00F54192" w:rsidRPr="00FA4FCF">
        <w:rPr>
          <w:rFonts w:asciiTheme="majorHAnsi" w:hAnsiTheme="majorHAnsi" w:cstheme="minorHAnsi"/>
          <w:b w:val="0"/>
          <w:bCs w:val="0"/>
          <w:lang w:val="mk-MK"/>
        </w:rPr>
        <w:t>(</w:t>
      </w:r>
      <w:r w:rsidR="00381025" w:rsidRPr="00FA4FCF">
        <w:rPr>
          <w:rFonts w:asciiTheme="majorHAnsi" w:hAnsiTheme="majorHAnsi" w:cstheme="minorHAnsi"/>
          <w:b w:val="0"/>
          <w:bCs w:val="0"/>
          <w:lang w:val="mk-MK"/>
        </w:rPr>
        <w:t>Табела бр.1)</w:t>
      </w:r>
    </w:p>
    <w:p w14:paraId="3FFD2A7A" w14:textId="5A40AB35" w:rsidR="00630150" w:rsidRPr="00FA4FCF" w:rsidRDefault="00630150" w:rsidP="00487FD5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  <w:lang w:val="mk-MK"/>
        </w:rPr>
      </w:pP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Приходите од </w:t>
      </w:r>
      <w:r w:rsidRPr="00FA4FCF">
        <w:rPr>
          <w:rFonts w:asciiTheme="majorHAnsi" w:hAnsiTheme="majorHAnsi" w:cstheme="minorHAnsi"/>
          <w:b w:val="0"/>
          <w:bCs w:val="0"/>
          <w:u w:val="single"/>
          <w:lang w:val="mk-MK"/>
        </w:rPr>
        <w:t>блок дотации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се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реализирани во износ од 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1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71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.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667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.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778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,00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денари, или реал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изацијата изнесува 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2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4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53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% во однос на планираните приходи во Буџетот за 202</w:t>
      </w:r>
      <w:r w:rsidR="00B83CD6">
        <w:rPr>
          <w:rFonts w:asciiTheme="majorHAnsi" w:hAnsiTheme="majorHAnsi" w:cstheme="minorHAnsi"/>
          <w:b w:val="0"/>
          <w:bCs w:val="0"/>
          <w:lang w:val="mk-MK"/>
        </w:rPr>
        <w:t>6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година.</w:t>
      </w:r>
      <w:r w:rsidR="00E05E4C" w:rsidRPr="00FA4FCF">
        <w:rPr>
          <w:rFonts w:asciiTheme="majorHAnsi" w:hAnsiTheme="majorHAnsi" w:cstheme="minorHAnsi"/>
          <w:b w:val="0"/>
          <w:bCs w:val="0"/>
          <w:lang w:val="mk-MK"/>
        </w:rPr>
        <w:t xml:space="preserve"> Учеството на блок дотациите во структурата на вкупните приходи в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о буџетот на општината во </w:t>
      </w:r>
      <w:r w:rsidR="001539D5">
        <w:rPr>
          <w:rFonts w:asciiTheme="majorHAnsi" w:hAnsiTheme="majorHAnsi" w:cstheme="minorHAnsi"/>
          <w:b w:val="0"/>
          <w:bCs w:val="0"/>
          <w:lang w:val="mk-MK"/>
        </w:rPr>
        <w:t>четвртиот</w:t>
      </w:r>
      <w:r w:rsidR="00E05E4C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квартал од 202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6</w:t>
      </w:r>
      <w:r w:rsidR="00800F18">
        <w:rPr>
          <w:rFonts w:asciiTheme="majorHAnsi" w:hAnsiTheme="majorHAnsi" w:cstheme="minorHAnsi"/>
          <w:b w:val="0"/>
          <w:bCs w:val="0"/>
          <w:lang w:val="mk-MK"/>
        </w:rPr>
        <w:t xml:space="preserve"> изнесува</w:t>
      </w:r>
      <w:r w:rsidR="0022770E">
        <w:rPr>
          <w:rFonts w:asciiTheme="majorHAnsi" w:hAnsiTheme="majorHAnsi" w:cstheme="minorHAnsi"/>
          <w:b w:val="0"/>
          <w:bCs w:val="0"/>
          <w:lang w:val="mk-MK"/>
        </w:rPr>
        <w:t xml:space="preserve"> 6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1</w:t>
      </w:r>
      <w:r w:rsidR="00800F18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="00E05E4C" w:rsidRPr="00FA4FCF">
        <w:rPr>
          <w:rFonts w:asciiTheme="majorHAnsi" w:hAnsiTheme="majorHAnsi" w:cstheme="minorHAnsi"/>
          <w:b w:val="0"/>
          <w:bCs w:val="0"/>
          <w:lang w:val="mk-MK"/>
        </w:rPr>
        <w:t>%.</w:t>
      </w:r>
      <w:r w:rsidR="00F54192" w:rsidRPr="00FA4FCF">
        <w:rPr>
          <w:rFonts w:asciiTheme="majorHAnsi" w:hAnsiTheme="majorHAnsi" w:cstheme="minorHAnsi"/>
          <w:b w:val="0"/>
          <w:bCs w:val="0"/>
          <w:lang w:val="mk-MK"/>
        </w:rPr>
        <w:t>(</w:t>
      </w:r>
      <w:r w:rsidR="00381025" w:rsidRPr="00FA4FCF">
        <w:rPr>
          <w:rFonts w:asciiTheme="majorHAnsi" w:hAnsiTheme="majorHAnsi" w:cstheme="minorHAnsi"/>
          <w:b w:val="0"/>
          <w:bCs w:val="0"/>
          <w:lang w:val="mk-MK"/>
        </w:rPr>
        <w:t>Табела бр.1)</w:t>
      </w:r>
    </w:p>
    <w:p w14:paraId="6E535F96" w14:textId="79030BF1" w:rsidR="00630150" w:rsidRPr="00FA4FCF" w:rsidRDefault="00630150" w:rsidP="004A2908">
      <w:pPr>
        <w:pStyle w:val="Heading1"/>
        <w:spacing w:before="65" w:line="276" w:lineRule="auto"/>
        <w:ind w:right="1130"/>
        <w:rPr>
          <w:rFonts w:asciiTheme="majorHAnsi" w:hAnsiTheme="majorHAnsi" w:cstheme="minorHAnsi"/>
          <w:b w:val="0"/>
          <w:bCs w:val="0"/>
          <w:lang w:val="mk-MK"/>
        </w:rPr>
      </w:pP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Приходите на </w:t>
      </w:r>
      <w:r w:rsidR="004A2908" w:rsidRPr="00FA4FCF">
        <w:rPr>
          <w:rFonts w:asciiTheme="majorHAnsi" w:hAnsiTheme="majorHAnsi" w:cstheme="minorHAnsi"/>
          <w:b w:val="0"/>
          <w:bCs w:val="0"/>
          <w:u w:val="single"/>
          <w:lang w:val="mk-MK"/>
        </w:rPr>
        <w:t>самофинансирачки активности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се реализирани во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износ од 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2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.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354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.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644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,00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денари, или реал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изацијата изнесува 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6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95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% во однос на планираните приходи во Буџетот за 202</w:t>
      </w:r>
      <w:r w:rsidR="002F5BBD">
        <w:rPr>
          <w:rFonts w:asciiTheme="majorHAnsi" w:hAnsiTheme="majorHAnsi" w:cstheme="minorHAnsi"/>
          <w:b w:val="0"/>
          <w:bCs w:val="0"/>
          <w:lang w:val="mk-MK"/>
        </w:rPr>
        <w:t>5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година.</w:t>
      </w:r>
      <w:r w:rsidR="00F52E82" w:rsidRPr="00FA4FCF">
        <w:rPr>
          <w:rFonts w:asciiTheme="majorHAnsi" w:hAnsiTheme="majorHAnsi" w:cstheme="minorHAnsi"/>
          <w:b w:val="0"/>
          <w:bCs w:val="0"/>
          <w:lang w:val="mk-MK"/>
        </w:rPr>
        <w:t>(</w:t>
      </w:r>
      <w:r w:rsidR="00381025" w:rsidRPr="00FA4FCF">
        <w:rPr>
          <w:rFonts w:asciiTheme="majorHAnsi" w:hAnsiTheme="majorHAnsi" w:cstheme="minorHAnsi"/>
          <w:b w:val="0"/>
          <w:bCs w:val="0"/>
          <w:lang w:val="mk-MK"/>
        </w:rPr>
        <w:t>Табела бр.1)</w:t>
      </w:r>
    </w:p>
    <w:p w14:paraId="0F86F275" w14:textId="7818F8C7" w:rsidR="004A2908" w:rsidRPr="00FA4FCF" w:rsidRDefault="004A2908" w:rsidP="009E1881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  <w:lang w:val="mk-MK"/>
        </w:rPr>
      </w:pP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Приходите од </w:t>
      </w:r>
      <w:r w:rsidRPr="00FA4FCF">
        <w:rPr>
          <w:rFonts w:asciiTheme="majorHAnsi" w:hAnsiTheme="majorHAnsi" w:cstheme="minorHAnsi"/>
          <w:b w:val="0"/>
          <w:bCs w:val="0"/>
          <w:u w:val="single"/>
          <w:lang w:val="mk-MK"/>
        </w:rPr>
        <w:t>донации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се реализирани во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износ од 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4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.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730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.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649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,00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денари, или реал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изацијата изнесува 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46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>,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50</w:t>
      </w:r>
      <w:r w:rsidR="00831887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% во однос на планираните приходи во Буџетот за 202</w:t>
      </w:r>
      <w:r w:rsidR="00520BBA">
        <w:rPr>
          <w:rFonts w:asciiTheme="majorHAnsi" w:hAnsiTheme="majorHAnsi" w:cstheme="minorHAnsi"/>
          <w:b w:val="0"/>
          <w:bCs w:val="0"/>
          <w:lang w:val="mk-MK"/>
        </w:rPr>
        <w:t>6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година.</w:t>
      </w:r>
      <w:r w:rsidR="009869CE" w:rsidRPr="00FA4FCF">
        <w:rPr>
          <w:rFonts w:asciiTheme="majorHAnsi" w:hAnsiTheme="majorHAnsi" w:cstheme="minorHAnsi"/>
          <w:b w:val="0"/>
          <w:bCs w:val="0"/>
          <w:lang w:val="mk-MK"/>
        </w:rPr>
        <w:t>(</w:t>
      </w:r>
      <w:r w:rsidR="00381025" w:rsidRPr="00FA4FCF">
        <w:rPr>
          <w:rFonts w:asciiTheme="majorHAnsi" w:hAnsiTheme="majorHAnsi" w:cstheme="minorHAnsi"/>
          <w:b w:val="0"/>
          <w:bCs w:val="0"/>
          <w:lang w:val="mk-MK"/>
        </w:rPr>
        <w:t>Табела бр.1)</w:t>
      </w:r>
    </w:p>
    <w:p w14:paraId="47103ACF" w14:textId="77777777" w:rsidR="004A2908" w:rsidRPr="00FA4FCF" w:rsidRDefault="007B4242" w:rsidP="003660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  <w:r w:rsidRPr="00FA4FCF">
        <w:rPr>
          <w:rFonts w:asciiTheme="majorHAnsi" w:hAnsiTheme="majorHAnsi" w:cstheme="minorHAnsi"/>
          <w:lang w:val="mk-MK"/>
        </w:rPr>
        <w:t>Табела бр.1 (</w:t>
      </w:r>
      <w:r w:rsidR="00BD2465" w:rsidRPr="00FA4FCF">
        <w:rPr>
          <w:rFonts w:asciiTheme="majorHAnsi" w:hAnsiTheme="majorHAnsi" w:cstheme="minorHAnsi"/>
          <w:lang w:val="mk-MK"/>
        </w:rPr>
        <w:t>Реализација на</w:t>
      </w:r>
      <w:r w:rsidR="007F6F39" w:rsidRPr="00FA4FCF">
        <w:rPr>
          <w:rFonts w:asciiTheme="majorHAnsi" w:hAnsiTheme="majorHAnsi" w:cstheme="minorHAnsi"/>
          <w:lang w:val="mk-MK"/>
        </w:rPr>
        <w:t xml:space="preserve"> вкупни</w:t>
      </w:r>
      <w:r w:rsidR="00BD2465" w:rsidRPr="00FA4FCF">
        <w:rPr>
          <w:rFonts w:asciiTheme="majorHAnsi" w:hAnsiTheme="majorHAnsi" w:cstheme="minorHAnsi"/>
          <w:lang w:val="mk-MK"/>
        </w:rPr>
        <w:t xml:space="preserve"> приходи по сметки)</w:t>
      </w:r>
    </w:p>
    <w:tbl>
      <w:tblPr>
        <w:tblStyle w:val="GridTable5Dark-Accent11"/>
        <w:tblW w:w="11426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1908"/>
        <w:gridCol w:w="1980"/>
        <w:gridCol w:w="1620"/>
        <w:gridCol w:w="1620"/>
        <w:gridCol w:w="1224"/>
        <w:gridCol w:w="1386"/>
        <w:gridCol w:w="1688"/>
      </w:tblGrid>
      <w:tr w:rsidR="00F60583" w:rsidRPr="00FA4FCF" w14:paraId="50AF4B47" w14:textId="77777777" w:rsidTr="00992F16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072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08" w:type="dxa"/>
            <w:tcBorders>
              <w:top w:val="single" w:sz="8" w:space="0" w:color="auto"/>
              <w:left w:val="single" w:sz="8" w:space="0" w:color="auto"/>
              <w:bottom w:val="nil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54ACFBE7" w14:textId="59ADD64A" w:rsidR="00F60583" w:rsidRDefault="00F60583" w:rsidP="00F60583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Приходна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сметка</w:t>
            </w:r>
            <w:proofErr w:type="spellEnd"/>
          </w:p>
        </w:tc>
        <w:tc>
          <w:tcPr>
            <w:tcW w:w="1980" w:type="dxa"/>
            <w:tcBorders>
              <w:top w:val="single" w:sz="8" w:space="0" w:color="auto"/>
              <w:bottom w:val="nil"/>
              <w:right w:val="single" w:sz="8" w:space="0" w:color="auto"/>
            </w:tcBorders>
            <w:shd w:val="clear" w:color="000000" w:fill="4F81BD"/>
            <w:vAlign w:val="center"/>
          </w:tcPr>
          <w:p w14:paraId="0B48AB8E" w14:textId="17B7FA05" w:rsidR="00F60583" w:rsidRPr="00520BBA" w:rsidRDefault="00F60583" w:rsidP="00F60583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lang w:val="mk-MK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Буџет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520BB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</w:p>
        </w:tc>
        <w:tc>
          <w:tcPr>
            <w:tcW w:w="1620" w:type="dxa"/>
            <w:tcBorders>
              <w:top w:val="single" w:sz="8" w:space="0" w:color="auto"/>
              <w:bottom w:val="nil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7DEA29DE" w14:textId="6B566EC6" w:rsidR="00F60583" w:rsidRDefault="00F60583" w:rsidP="00F60583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520BB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ден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>)</w:t>
            </w:r>
          </w:p>
        </w:tc>
        <w:tc>
          <w:tcPr>
            <w:tcW w:w="1620" w:type="dxa"/>
            <w:tcBorders>
              <w:top w:val="single" w:sz="8" w:space="0" w:color="auto"/>
              <w:bottom w:val="nil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1B552E33" w14:textId="72643B30" w:rsidR="00F60583" w:rsidRDefault="00F60583" w:rsidP="00F60583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520BB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>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ден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>)</w:t>
            </w:r>
          </w:p>
        </w:tc>
        <w:tc>
          <w:tcPr>
            <w:tcW w:w="1224" w:type="dxa"/>
            <w:tcBorders>
              <w:top w:val="single" w:sz="8" w:space="0" w:color="auto"/>
              <w:bottom w:val="nil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2DDA1A71" w14:textId="543B41CD" w:rsidR="00F60583" w:rsidRDefault="00F60583" w:rsidP="00F60583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520BB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/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520BB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споредбено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во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%)</w:t>
            </w:r>
          </w:p>
        </w:tc>
        <w:tc>
          <w:tcPr>
            <w:tcW w:w="1386" w:type="dxa"/>
            <w:tcBorders>
              <w:top w:val="single" w:sz="8" w:space="0" w:color="auto"/>
              <w:bottom w:val="nil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23353892" w14:textId="50C01162" w:rsidR="00F60583" w:rsidRDefault="00F60583" w:rsidP="00F60583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Реализација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520BB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(%)</w:t>
            </w:r>
          </w:p>
        </w:tc>
        <w:tc>
          <w:tcPr>
            <w:tcW w:w="1688" w:type="dxa"/>
            <w:tcBorders>
              <w:top w:val="single" w:sz="8" w:space="0" w:color="auto"/>
              <w:bottom w:val="nil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4BC7F282" w14:textId="337CDBE9" w:rsidR="00F60583" w:rsidRDefault="00F60583" w:rsidP="00F60583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Останува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за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реализација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од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Буџет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во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ден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>)</w:t>
            </w:r>
          </w:p>
        </w:tc>
      </w:tr>
      <w:tr w:rsidR="00F839B5" w:rsidRPr="00FA4FCF" w14:paraId="0887172A" w14:textId="77777777" w:rsidTr="00992F1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6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08" w:type="dxa"/>
            <w:tcBorders>
              <w:top w:val="nil"/>
              <w:left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6FE7CBC4" w14:textId="11C7338B" w:rsidR="00F839B5" w:rsidRDefault="00F839B5" w:rsidP="00F839B5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Основен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буџет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општината</w:t>
            </w:r>
            <w:proofErr w:type="spellEnd"/>
          </w:p>
        </w:tc>
        <w:tc>
          <w:tcPr>
            <w:tcW w:w="198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2A810A67" w14:textId="58E219B7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606.839.000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3378CFFC" w14:textId="503BA8E9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102.746.057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3CCFC3B9" w14:textId="72BB9660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74.690.575 </w:t>
            </w:r>
          </w:p>
        </w:tc>
        <w:tc>
          <w:tcPr>
            <w:tcW w:w="1224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09946D7F" w14:textId="7DCD7B46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37,56</w:t>
            </w:r>
          </w:p>
        </w:tc>
        <w:tc>
          <w:tcPr>
            <w:tcW w:w="138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1E395A16" w14:textId="2D0A03EA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16,93</w:t>
            </w:r>
          </w:p>
        </w:tc>
        <w:tc>
          <w:tcPr>
            <w:tcW w:w="168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1941B345" w14:textId="151462A3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504.092.943 </w:t>
            </w:r>
          </w:p>
        </w:tc>
      </w:tr>
      <w:tr w:rsidR="00F839B5" w:rsidRPr="00FA4FCF" w14:paraId="59ED0815" w14:textId="77777777" w:rsidTr="00992F16">
        <w:trPr>
          <w:trHeight w:val="33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08" w:type="dxa"/>
            <w:tcBorders>
              <w:top w:val="nil"/>
              <w:left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41906978" w14:textId="32966168" w:rsidR="00F839B5" w:rsidRDefault="00F839B5" w:rsidP="00F839B5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Донации</w:t>
            </w:r>
            <w:proofErr w:type="spellEnd"/>
          </w:p>
        </w:tc>
        <w:tc>
          <w:tcPr>
            <w:tcW w:w="198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5C2AF7CF" w14:textId="34F504FD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10.174.000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7771AA85" w14:textId="75A7C30C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4.730.649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noWrap/>
            <w:vAlign w:val="center"/>
          </w:tcPr>
          <w:p w14:paraId="5EA7A6DA" w14:textId="56E7862F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1.518.061 </w:t>
            </w:r>
          </w:p>
        </w:tc>
        <w:tc>
          <w:tcPr>
            <w:tcW w:w="1224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60B8E0D2" w14:textId="0ADDB6D4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211,62</w:t>
            </w:r>
          </w:p>
        </w:tc>
        <w:tc>
          <w:tcPr>
            <w:tcW w:w="138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2F95BA26" w14:textId="1494DC71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46,50</w:t>
            </w:r>
          </w:p>
        </w:tc>
        <w:tc>
          <w:tcPr>
            <w:tcW w:w="168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1E12FFD3" w14:textId="0EEFDAB3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5.443.351 </w:t>
            </w:r>
          </w:p>
        </w:tc>
      </w:tr>
      <w:tr w:rsidR="00F839B5" w:rsidRPr="00FA4FCF" w14:paraId="46F966D7" w14:textId="77777777" w:rsidTr="00992F1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3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08" w:type="dxa"/>
            <w:tcBorders>
              <w:top w:val="nil"/>
              <w:left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755C03F0" w14:textId="2E44726E" w:rsidR="00F839B5" w:rsidRDefault="00F839B5" w:rsidP="00F839B5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Кредити</w:t>
            </w:r>
            <w:proofErr w:type="spellEnd"/>
          </w:p>
        </w:tc>
        <w:tc>
          <w:tcPr>
            <w:tcW w:w="198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6610071F" w14:textId="4C86E8CF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-  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0FEE10B3" w14:textId="43F6402F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-  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3B034DBD" w14:textId="501068B6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-   </w:t>
            </w:r>
          </w:p>
        </w:tc>
        <w:tc>
          <w:tcPr>
            <w:tcW w:w="1224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08CA13AC" w14:textId="01419A13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-   </w:t>
            </w:r>
          </w:p>
        </w:tc>
        <w:tc>
          <w:tcPr>
            <w:tcW w:w="138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4B614FF3" w14:textId="0E1F338A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-   </w:t>
            </w:r>
          </w:p>
        </w:tc>
        <w:tc>
          <w:tcPr>
            <w:tcW w:w="168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6F450C65" w14:textId="15692A83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-   </w:t>
            </w:r>
          </w:p>
        </w:tc>
      </w:tr>
      <w:tr w:rsidR="00F839B5" w:rsidRPr="00FA4FCF" w14:paraId="648E4905" w14:textId="77777777" w:rsidTr="00992F16">
        <w:trPr>
          <w:trHeight w:val="33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08" w:type="dxa"/>
            <w:tcBorders>
              <w:top w:val="nil"/>
              <w:left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68EB3286" w14:textId="1F3B5FDE" w:rsidR="00F839B5" w:rsidRDefault="00F839B5" w:rsidP="00F839B5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Самофинансирачки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активности</w:t>
            </w:r>
            <w:proofErr w:type="spellEnd"/>
          </w:p>
        </w:tc>
        <w:tc>
          <w:tcPr>
            <w:tcW w:w="198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21FE3884" w14:textId="0E647D4E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33.880.000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30CAE0C4" w14:textId="528A11FE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2.354.644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noWrap/>
            <w:vAlign w:val="center"/>
          </w:tcPr>
          <w:p w14:paraId="721D9D9C" w14:textId="77184704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2.740.067 </w:t>
            </w:r>
          </w:p>
        </w:tc>
        <w:tc>
          <w:tcPr>
            <w:tcW w:w="1224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753464C7" w14:textId="585BF467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-14,07</w:t>
            </w:r>
          </w:p>
        </w:tc>
        <w:tc>
          <w:tcPr>
            <w:tcW w:w="138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760B10EA" w14:textId="771F47EC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6,95</w:t>
            </w:r>
          </w:p>
        </w:tc>
        <w:tc>
          <w:tcPr>
            <w:tcW w:w="168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2194CD22" w14:textId="3E1AB882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31.525.356 </w:t>
            </w:r>
          </w:p>
        </w:tc>
      </w:tr>
      <w:tr w:rsidR="00F839B5" w:rsidRPr="00FA4FCF" w14:paraId="239D326F" w14:textId="77777777" w:rsidTr="00992F1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6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08" w:type="dxa"/>
            <w:tcBorders>
              <w:top w:val="nil"/>
              <w:left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41944372" w14:textId="6899A2A6" w:rsidR="00F839B5" w:rsidRDefault="00F839B5" w:rsidP="00F839B5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Дотации</w:t>
            </w:r>
            <w:proofErr w:type="spellEnd"/>
          </w:p>
        </w:tc>
        <w:tc>
          <w:tcPr>
            <w:tcW w:w="198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6FEC4534" w14:textId="077B1423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699.736.000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5627BF18" w14:textId="4261F931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171.667.778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4DDAE870" w14:textId="29D0A6C8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165.262.811 </w:t>
            </w:r>
          </w:p>
        </w:tc>
        <w:tc>
          <w:tcPr>
            <w:tcW w:w="1224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62140007" w14:textId="09AE4E30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3,88</w:t>
            </w:r>
          </w:p>
        </w:tc>
        <w:tc>
          <w:tcPr>
            <w:tcW w:w="138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34520999" w14:textId="638A33F5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24,53</w:t>
            </w:r>
          </w:p>
        </w:tc>
        <w:tc>
          <w:tcPr>
            <w:tcW w:w="168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4A47127D" w14:textId="18635558" w:rsidR="00F839B5" w:rsidRDefault="00F839B5" w:rsidP="00F839B5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528.068.222 </w:t>
            </w:r>
          </w:p>
        </w:tc>
      </w:tr>
      <w:tr w:rsidR="00F839B5" w:rsidRPr="00FA4FCF" w14:paraId="605F37EB" w14:textId="77777777" w:rsidTr="00992F16">
        <w:trPr>
          <w:trHeight w:val="33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08" w:type="dxa"/>
            <w:tcBorders>
              <w:top w:val="nil"/>
              <w:left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60A48AD0" w14:textId="7E06B1BE" w:rsidR="00F839B5" w:rsidRDefault="00F839B5" w:rsidP="00F839B5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Вкупен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приход</w:t>
            </w:r>
            <w:proofErr w:type="spellEnd"/>
          </w:p>
        </w:tc>
        <w:tc>
          <w:tcPr>
            <w:tcW w:w="198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236E3A23" w14:textId="33B0C72C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1.350.629.000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56B90BC2" w14:textId="6289610D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281.499.128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noWrap/>
            <w:vAlign w:val="center"/>
          </w:tcPr>
          <w:p w14:paraId="1404F06A" w14:textId="4E1ECA23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244.211.514 </w:t>
            </w:r>
          </w:p>
        </w:tc>
        <w:tc>
          <w:tcPr>
            <w:tcW w:w="1224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1C87CB4E" w14:textId="65DE7EEA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15,27</w:t>
            </w:r>
          </w:p>
        </w:tc>
        <w:tc>
          <w:tcPr>
            <w:tcW w:w="138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208F3D0A" w14:textId="5AD9F18D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20,84</w:t>
            </w:r>
          </w:p>
        </w:tc>
        <w:tc>
          <w:tcPr>
            <w:tcW w:w="168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322569F9" w14:textId="1012F8B1" w:rsidR="00F839B5" w:rsidRDefault="00F839B5" w:rsidP="00F839B5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1.069.129.872 </w:t>
            </w:r>
          </w:p>
        </w:tc>
      </w:tr>
    </w:tbl>
    <w:p w14:paraId="3FF110A2" w14:textId="77777777" w:rsidR="00366081" w:rsidRPr="00FA4FCF" w:rsidRDefault="00366081" w:rsidP="003660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</w:p>
    <w:p w14:paraId="1E17DDA9" w14:textId="77777777" w:rsidR="00696C57" w:rsidRPr="00FA4FCF" w:rsidRDefault="00696C57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</w:p>
    <w:p w14:paraId="149F68D3" w14:textId="77777777" w:rsidR="00AE0C40" w:rsidRDefault="00AE0C40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</w:p>
    <w:p w14:paraId="4285249E" w14:textId="77777777" w:rsidR="00F472B6" w:rsidRPr="00FA4FCF" w:rsidRDefault="00F472B6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</w:p>
    <w:p w14:paraId="08DAA38F" w14:textId="77777777" w:rsidR="002C6127" w:rsidRPr="00FA4FCF" w:rsidRDefault="0002768C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  <w:r w:rsidRPr="00FA4FCF">
        <w:rPr>
          <w:rFonts w:asciiTheme="majorHAnsi" w:hAnsiTheme="majorHAnsi" w:cstheme="minorHAnsi"/>
          <w:color w:val="C00000"/>
          <w:lang w:val="mk-MK"/>
        </w:rPr>
        <w:t>Графички приказ</w:t>
      </w:r>
      <w:r w:rsidR="000735ED" w:rsidRPr="00FA4FCF">
        <w:rPr>
          <w:rFonts w:asciiTheme="majorHAnsi" w:hAnsiTheme="majorHAnsi" w:cstheme="minorHAnsi"/>
          <w:color w:val="C00000"/>
          <w:lang w:val="mk-MK"/>
        </w:rPr>
        <w:t xml:space="preserve"> бр.1</w:t>
      </w:r>
      <w:r w:rsidR="002C6127" w:rsidRPr="00FA4FCF">
        <w:rPr>
          <w:rFonts w:asciiTheme="majorHAnsi" w:hAnsiTheme="majorHAnsi" w:cstheme="minorHAnsi"/>
          <w:color w:val="C00000"/>
          <w:lang w:val="mk-MK"/>
        </w:rPr>
        <w:t xml:space="preserve"> -  </w:t>
      </w:r>
      <w:r w:rsidR="002C6127" w:rsidRPr="00FA4FCF">
        <w:rPr>
          <w:rFonts w:asciiTheme="majorHAnsi" w:hAnsiTheme="majorHAnsi" w:cstheme="minorHAnsi"/>
          <w:sz w:val="22"/>
          <w:szCs w:val="22"/>
          <w:lang w:val="mk-MK"/>
        </w:rPr>
        <w:t>Структура на општинските приходи</w:t>
      </w:r>
      <w:r w:rsidR="006A6796" w:rsidRPr="00FA4FCF">
        <w:rPr>
          <w:rFonts w:asciiTheme="majorHAnsi" w:hAnsiTheme="majorHAnsi" w:cstheme="minorHAnsi"/>
          <w:sz w:val="22"/>
          <w:szCs w:val="22"/>
          <w:lang w:val="mk-MK"/>
        </w:rPr>
        <w:t xml:space="preserve"> по сметки</w:t>
      </w:r>
    </w:p>
    <w:p w14:paraId="46C1567A" w14:textId="514B02E4" w:rsidR="00630150" w:rsidRPr="00FA4FCF" w:rsidRDefault="00DF1043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  <w:r>
        <w:rPr>
          <w:noProof/>
        </w:rPr>
        <w:drawing>
          <wp:inline distT="0" distB="0" distL="0" distR="0" wp14:anchorId="45BACDCD" wp14:editId="35A9CE93">
            <wp:extent cx="5162550" cy="2449002"/>
            <wp:effectExtent l="0" t="0" r="0" b="0"/>
            <wp:docPr id="124378457" name="Chart 1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5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2"/>
              </a:graphicData>
            </a:graphic>
          </wp:inline>
        </w:drawing>
      </w:r>
    </w:p>
    <w:p w14:paraId="021F62A3" w14:textId="44D3404B" w:rsidR="00590F7B" w:rsidRDefault="00590F7B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</w:p>
    <w:p w14:paraId="3F0AF72E" w14:textId="50A20F76" w:rsidR="0034293F" w:rsidRPr="00FA4FCF" w:rsidRDefault="0034293F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</w:p>
    <w:p w14:paraId="0917B24D" w14:textId="403B7767" w:rsidR="00590F7B" w:rsidRPr="00FA4FCF" w:rsidRDefault="00590F7B" w:rsidP="00590F7B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  <w:lang w:val="mk-MK"/>
        </w:rPr>
      </w:pPr>
      <w:r w:rsidRPr="00FA4FCF">
        <w:rPr>
          <w:rFonts w:asciiTheme="majorHAnsi" w:hAnsiTheme="majorHAnsi" w:cstheme="minorHAnsi"/>
          <w:b w:val="0"/>
          <w:bCs w:val="0"/>
          <w:lang w:val="mk-MK"/>
        </w:rPr>
        <w:t>Највисок процент на ре</w:t>
      </w:r>
      <w:r w:rsidR="00033738">
        <w:rPr>
          <w:rFonts w:asciiTheme="majorHAnsi" w:hAnsiTheme="majorHAnsi" w:cstheme="minorHAnsi"/>
          <w:b w:val="0"/>
          <w:bCs w:val="0"/>
        </w:rPr>
        <w:t>a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лизација е забележа</w:t>
      </w:r>
      <w:r w:rsidR="0022770E">
        <w:rPr>
          <w:rFonts w:asciiTheme="majorHAnsi" w:hAnsiTheme="majorHAnsi" w:cstheme="minorHAnsi"/>
          <w:b w:val="0"/>
          <w:bCs w:val="0"/>
          <w:lang w:val="mk-MK"/>
        </w:rPr>
        <w:t>н кај Дотации, со реализација од 6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1</w:t>
      </w:r>
      <w:r w:rsidR="0022770E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% во однос на вкупно планираните приходи, додека најнизок процент на реализација е забележа</w:t>
      </w:r>
      <w:r w:rsidR="0022770E">
        <w:rPr>
          <w:rFonts w:asciiTheme="majorHAnsi" w:hAnsiTheme="majorHAnsi" w:cstheme="minorHAnsi"/>
          <w:b w:val="0"/>
          <w:bCs w:val="0"/>
          <w:lang w:val="mk-MK"/>
        </w:rPr>
        <w:t xml:space="preserve">н кај 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С.Активности</w:t>
      </w:r>
      <w:r w:rsidR="0022770E">
        <w:rPr>
          <w:rFonts w:asciiTheme="majorHAnsi" w:hAnsiTheme="majorHAnsi" w:cstheme="minorHAnsi"/>
          <w:b w:val="0"/>
          <w:bCs w:val="0"/>
          <w:lang w:val="mk-MK"/>
        </w:rPr>
        <w:t>, со реализација од 0,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84</w:t>
      </w:r>
      <w:r w:rsidR="0022770E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% во однос на вкупно планираните приходи.</w:t>
      </w:r>
      <w:r w:rsidR="009413ED" w:rsidRPr="00FA4FCF">
        <w:rPr>
          <w:rFonts w:asciiTheme="majorHAnsi" w:hAnsiTheme="majorHAnsi" w:cstheme="minorHAnsi"/>
          <w:b w:val="0"/>
          <w:bCs w:val="0"/>
          <w:lang w:val="mk-MK"/>
        </w:rPr>
        <w:t xml:space="preserve"> (Графички приказ</w:t>
      </w:r>
      <w:r w:rsidR="000735ED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бр.1</w:t>
      </w:r>
      <w:r w:rsidR="009413ED" w:rsidRPr="00FA4FCF">
        <w:rPr>
          <w:rFonts w:asciiTheme="majorHAnsi" w:hAnsiTheme="majorHAnsi" w:cstheme="minorHAnsi"/>
          <w:b w:val="0"/>
          <w:bCs w:val="0"/>
          <w:lang w:val="mk-MK"/>
        </w:rPr>
        <w:t>)</w:t>
      </w:r>
    </w:p>
    <w:p w14:paraId="6D1FF875" w14:textId="77777777" w:rsidR="00590F7B" w:rsidRPr="00FA4FCF" w:rsidRDefault="00590F7B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  <w:b w:val="0"/>
          <w:bCs w:val="0"/>
          <w:lang w:val="mk-MK"/>
        </w:rPr>
      </w:pPr>
    </w:p>
    <w:p w14:paraId="7E8B9215" w14:textId="12E20568" w:rsidR="00590F7B" w:rsidRPr="00FA4FCF" w:rsidRDefault="00590F7B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  <w:b w:val="0"/>
          <w:bCs w:val="0"/>
          <w:lang w:val="mk-MK"/>
        </w:rPr>
      </w:pPr>
      <w:r w:rsidRPr="00FA4FCF">
        <w:rPr>
          <w:rFonts w:asciiTheme="majorHAnsi" w:hAnsiTheme="majorHAnsi" w:cstheme="minorHAnsi"/>
          <w:b w:val="0"/>
          <w:bCs w:val="0"/>
          <w:u w:val="single"/>
          <w:lang w:val="mk-MK"/>
        </w:rPr>
        <w:t>Даночните приходи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 се реализирани во износ од 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39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.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3</w:t>
      </w:r>
      <w:r w:rsidR="00EF3EB6">
        <w:rPr>
          <w:rFonts w:asciiTheme="majorHAnsi" w:hAnsiTheme="majorHAnsi" w:cstheme="minorHAnsi"/>
          <w:b w:val="0"/>
          <w:bCs w:val="0"/>
          <w:lang w:val="mk-MK"/>
        </w:rPr>
        <w:t>02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.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704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,00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денари, или реал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 xml:space="preserve">изацијата изнесува </w:t>
      </w:r>
      <w:r w:rsidR="009E2F19">
        <w:rPr>
          <w:rFonts w:asciiTheme="majorHAnsi" w:hAnsiTheme="majorHAnsi" w:cstheme="minorHAnsi"/>
          <w:b w:val="0"/>
          <w:bCs w:val="0"/>
          <w:lang w:val="mk-MK"/>
        </w:rPr>
        <w:t>1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8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,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33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% во однос на планираните приходи во Буџетот за 202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6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година. Процентот на реализација на </w:t>
      </w:r>
      <w:r w:rsidR="00581628" w:rsidRPr="00FA4FCF">
        <w:rPr>
          <w:rFonts w:asciiTheme="majorHAnsi" w:hAnsiTheme="majorHAnsi" w:cstheme="minorHAnsi"/>
          <w:b w:val="0"/>
          <w:bCs w:val="0"/>
          <w:lang w:val="mk-MK"/>
        </w:rPr>
        <w:t>даночните приходи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бележи 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 xml:space="preserve">зголемување 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 xml:space="preserve">во износ од </w:t>
      </w:r>
      <w:r w:rsidR="00EF3EB6">
        <w:rPr>
          <w:rFonts w:asciiTheme="majorHAnsi" w:hAnsiTheme="majorHAnsi" w:cstheme="minorHAnsi"/>
          <w:b w:val="0"/>
          <w:bCs w:val="0"/>
          <w:lang w:val="mk-MK"/>
        </w:rPr>
        <w:t>4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8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,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30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процентни поени (пп) споредено со реализацијата во </w:t>
      </w:r>
      <w:r w:rsidR="00EF3EB6">
        <w:rPr>
          <w:rFonts w:asciiTheme="majorHAnsi" w:hAnsiTheme="majorHAnsi" w:cstheme="minorHAnsi"/>
          <w:b w:val="0"/>
          <w:bCs w:val="0"/>
          <w:lang w:val="mk-MK"/>
        </w:rPr>
        <w:t>првиот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 квартал од претходната година.</w:t>
      </w:r>
      <w:r w:rsidR="009413ED" w:rsidRPr="00FA4FCF">
        <w:rPr>
          <w:rFonts w:asciiTheme="majorHAnsi" w:hAnsiTheme="majorHAnsi" w:cstheme="minorHAnsi"/>
          <w:b w:val="0"/>
          <w:bCs w:val="0"/>
          <w:lang w:val="mk-MK"/>
        </w:rPr>
        <w:t>(Табела бр.2)</w:t>
      </w:r>
    </w:p>
    <w:p w14:paraId="4B702EC8" w14:textId="77777777" w:rsidR="00590F7B" w:rsidRPr="00FA4FCF" w:rsidRDefault="00590F7B" w:rsidP="00590F7B">
      <w:pPr>
        <w:pStyle w:val="Heading1"/>
        <w:spacing w:before="65" w:line="276" w:lineRule="auto"/>
        <w:ind w:left="1530" w:right="1130"/>
        <w:rPr>
          <w:rFonts w:asciiTheme="majorHAnsi" w:hAnsiTheme="majorHAnsi" w:cstheme="minorHAnsi"/>
          <w:b w:val="0"/>
          <w:bCs w:val="0"/>
          <w:lang w:val="mk-MK"/>
        </w:rPr>
      </w:pPr>
    </w:p>
    <w:p w14:paraId="29BF91F0" w14:textId="7D5B2E1F" w:rsidR="00E05E4C" w:rsidRPr="00FA4FCF" w:rsidRDefault="00581628" w:rsidP="00E05E4C">
      <w:pPr>
        <w:pStyle w:val="Heading1"/>
        <w:spacing w:before="65" w:line="276" w:lineRule="auto"/>
        <w:ind w:right="1130"/>
        <w:rPr>
          <w:rFonts w:asciiTheme="majorHAnsi" w:hAnsiTheme="majorHAnsi" w:cstheme="minorHAnsi"/>
          <w:b w:val="0"/>
          <w:bCs w:val="0"/>
          <w:lang w:val="mk-MK"/>
        </w:rPr>
      </w:pPr>
      <w:r w:rsidRPr="00FA4FCF">
        <w:rPr>
          <w:rFonts w:asciiTheme="majorHAnsi" w:hAnsiTheme="majorHAnsi" w:cstheme="minorHAnsi"/>
          <w:b w:val="0"/>
          <w:bCs w:val="0"/>
          <w:u w:val="single"/>
          <w:lang w:val="mk-MK"/>
        </w:rPr>
        <w:t>Неданочните приходи</w:t>
      </w:r>
      <w:r w:rsidR="00590F7B" w:rsidRPr="00FA4FCF">
        <w:rPr>
          <w:rFonts w:asciiTheme="majorHAnsi" w:hAnsiTheme="majorHAnsi" w:cstheme="minorHAnsi"/>
          <w:b w:val="0"/>
          <w:bCs w:val="0"/>
          <w:lang w:val="mk-MK"/>
        </w:rPr>
        <w:t xml:space="preserve"> се реализирани во износ од </w:t>
      </w:r>
      <w:r w:rsidR="001426A3">
        <w:rPr>
          <w:rFonts w:asciiTheme="majorHAnsi" w:hAnsiTheme="majorHAnsi" w:cstheme="minorHAnsi"/>
          <w:b w:val="0"/>
          <w:bCs w:val="0"/>
        </w:rPr>
        <w:t>3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.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618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.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032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,00</w:t>
      </w:r>
      <w:r w:rsidR="00590F7B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денари, или реал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 xml:space="preserve">изацијата изнесува 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9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="00590F7B" w:rsidRPr="00FA4FCF">
        <w:rPr>
          <w:rFonts w:asciiTheme="majorHAnsi" w:hAnsiTheme="majorHAnsi" w:cstheme="minorHAnsi"/>
          <w:b w:val="0"/>
          <w:bCs w:val="0"/>
          <w:lang w:val="mk-MK"/>
        </w:rPr>
        <w:t>% во однос на планираните приходи во Буџетот за 202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6</w:t>
      </w:r>
      <w:r w:rsidR="00590F7B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година. </w:t>
      </w:r>
      <w:r w:rsidR="00E05E4C" w:rsidRPr="00FA4FCF">
        <w:rPr>
          <w:rFonts w:asciiTheme="majorHAnsi" w:hAnsiTheme="majorHAnsi" w:cstheme="minorHAnsi"/>
          <w:b w:val="0"/>
          <w:bCs w:val="0"/>
          <w:lang w:val="mk-MK"/>
        </w:rPr>
        <w:t xml:space="preserve">Процентот на реализација на неданочните приходи бележи 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намалување</w:t>
      </w:r>
      <w:r w:rsidR="00E05E4C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во износ од 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8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,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11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="00E05E4C" w:rsidRPr="00FA4FCF">
        <w:rPr>
          <w:rFonts w:asciiTheme="majorHAnsi" w:hAnsiTheme="majorHAnsi" w:cstheme="minorHAnsi"/>
          <w:b w:val="0"/>
          <w:bCs w:val="0"/>
          <w:lang w:val="mk-MK"/>
        </w:rPr>
        <w:t xml:space="preserve">процентни поени (пп) споредено со реализацијата во </w:t>
      </w:r>
      <w:r w:rsidR="00EF3EB6">
        <w:rPr>
          <w:rFonts w:asciiTheme="majorHAnsi" w:hAnsiTheme="majorHAnsi" w:cstheme="minorHAnsi"/>
          <w:b w:val="0"/>
          <w:bCs w:val="0"/>
          <w:lang w:val="mk-MK"/>
        </w:rPr>
        <w:t>првиот</w:t>
      </w:r>
      <w:r w:rsidR="00E05E4C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квартал од претходната година.</w:t>
      </w:r>
      <w:r w:rsidR="009413ED" w:rsidRPr="00FA4FCF">
        <w:rPr>
          <w:rFonts w:asciiTheme="majorHAnsi" w:hAnsiTheme="majorHAnsi" w:cstheme="minorHAnsi"/>
          <w:b w:val="0"/>
          <w:bCs w:val="0"/>
          <w:lang w:val="mk-MK"/>
        </w:rPr>
        <w:t xml:space="preserve"> (Табела бр.2)</w:t>
      </w:r>
    </w:p>
    <w:p w14:paraId="354E7184" w14:textId="73E64993" w:rsidR="00CA3AB5" w:rsidRPr="00FA4FCF" w:rsidRDefault="00E05E4C" w:rsidP="00CA3AB5">
      <w:pPr>
        <w:pStyle w:val="Heading1"/>
        <w:spacing w:before="65" w:line="276" w:lineRule="auto"/>
        <w:ind w:right="1130"/>
        <w:rPr>
          <w:rFonts w:asciiTheme="majorHAnsi" w:hAnsiTheme="majorHAnsi" w:cstheme="minorHAnsi"/>
          <w:b w:val="0"/>
          <w:bCs w:val="0"/>
          <w:lang w:val="mk-MK"/>
        </w:rPr>
      </w:pPr>
      <w:r w:rsidRPr="00FA4FCF">
        <w:rPr>
          <w:rFonts w:asciiTheme="majorHAnsi" w:hAnsiTheme="majorHAnsi" w:cstheme="minorHAnsi"/>
          <w:b w:val="0"/>
          <w:bCs w:val="0"/>
          <w:lang w:val="mk-MK"/>
        </w:rPr>
        <w:t>Капиталните приходи</w:t>
      </w:r>
      <w:r w:rsidR="00590F7B" w:rsidRPr="00FA4FCF">
        <w:rPr>
          <w:rFonts w:asciiTheme="majorHAnsi" w:hAnsiTheme="majorHAnsi" w:cstheme="minorHAnsi"/>
          <w:b w:val="0"/>
          <w:bCs w:val="0"/>
          <w:lang w:val="mk-MK"/>
        </w:rPr>
        <w:t xml:space="preserve"> се реализирани во износ од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2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.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921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.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305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,00</w:t>
      </w:r>
      <w:r w:rsidR="00590F7B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денари, или реал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 xml:space="preserve">изацијата изнесува 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13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>,</w:t>
      </w:r>
      <w:r w:rsidR="001426A3">
        <w:rPr>
          <w:rFonts w:asciiTheme="majorHAnsi" w:hAnsiTheme="majorHAnsi" w:cstheme="minorHAnsi"/>
          <w:b w:val="0"/>
          <w:bCs w:val="0"/>
        </w:rPr>
        <w:t>9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1</w:t>
      </w:r>
      <w:r w:rsidR="00821982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="00590F7B" w:rsidRPr="00FA4FCF">
        <w:rPr>
          <w:rFonts w:asciiTheme="majorHAnsi" w:hAnsiTheme="majorHAnsi" w:cstheme="minorHAnsi"/>
          <w:b w:val="0"/>
          <w:bCs w:val="0"/>
          <w:lang w:val="mk-MK"/>
        </w:rPr>
        <w:t>% во однос на планираните приходи во Буџетот за 202</w:t>
      </w:r>
      <w:r w:rsidR="00BC75C3">
        <w:rPr>
          <w:rFonts w:asciiTheme="majorHAnsi" w:hAnsiTheme="majorHAnsi" w:cstheme="minorHAnsi"/>
          <w:b w:val="0"/>
          <w:bCs w:val="0"/>
          <w:lang w:val="mk-MK"/>
        </w:rPr>
        <w:t>6</w:t>
      </w:r>
      <w:r w:rsidR="00590F7B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година.</w:t>
      </w:r>
      <w:r w:rsidR="00CA3AB5" w:rsidRPr="00FA4FCF">
        <w:rPr>
          <w:rFonts w:asciiTheme="majorHAnsi" w:hAnsiTheme="majorHAnsi" w:cstheme="minorHAnsi"/>
          <w:b w:val="0"/>
          <w:bCs w:val="0"/>
          <w:lang w:val="mk-MK"/>
        </w:rPr>
        <w:t xml:space="preserve"> (Табела бр.2)</w:t>
      </w:r>
    </w:p>
    <w:p w14:paraId="1D6599D1" w14:textId="77777777" w:rsidR="00590F7B" w:rsidRPr="00FA4FCF" w:rsidRDefault="00590F7B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  <w:b w:val="0"/>
          <w:bCs w:val="0"/>
          <w:lang w:val="mk-MK"/>
        </w:rPr>
      </w:pPr>
    </w:p>
    <w:p w14:paraId="5DCA97A1" w14:textId="77777777" w:rsidR="000676A9" w:rsidRDefault="000676A9" w:rsidP="00A96048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</w:p>
    <w:p w14:paraId="4027D7E0" w14:textId="77777777" w:rsidR="00821982" w:rsidRDefault="00821982" w:rsidP="00A96048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</w:p>
    <w:p w14:paraId="2F3D9AA3" w14:textId="77777777" w:rsidR="003F7CEB" w:rsidRDefault="003F7CEB" w:rsidP="00A96048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</w:p>
    <w:p w14:paraId="69FCAD22" w14:textId="77777777" w:rsidR="00821982" w:rsidRPr="0034293F" w:rsidRDefault="00821982" w:rsidP="00A96048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</w:p>
    <w:p w14:paraId="53BEEC25" w14:textId="77777777" w:rsidR="00DF1043" w:rsidRDefault="00DF1043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  <w:lang w:val="mk-MK"/>
        </w:rPr>
      </w:pPr>
    </w:p>
    <w:p w14:paraId="1D8ADED3" w14:textId="4E66AB1A" w:rsidR="000676A9" w:rsidRPr="00FA4FCF" w:rsidRDefault="00F503ED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  <w:lang w:val="mk-MK"/>
        </w:rPr>
      </w:pPr>
      <w:r w:rsidRPr="00FA4FCF">
        <w:rPr>
          <w:rFonts w:asciiTheme="majorHAnsi" w:hAnsiTheme="majorHAnsi" w:cstheme="minorHAnsi"/>
          <w:lang w:val="mk-MK"/>
        </w:rPr>
        <w:lastRenderedPageBreak/>
        <w:t>Табела бр.2. (Реализација на вкупни приходи по економска класификација)</w:t>
      </w:r>
    </w:p>
    <w:p w14:paraId="73930696" w14:textId="77777777" w:rsidR="009C067A" w:rsidRPr="00FA4FCF" w:rsidRDefault="009C067A" w:rsidP="00874B0D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6A70A2B3" w14:textId="77777777" w:rsidR="0002768C" w:rsidRDefault="0002768C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7E1E90C1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75A4333F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374EF0E6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6A7C6884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41C27C4D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5D276279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4AF9A741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669246A5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14AD2693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51AD87D4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0940B339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12285811" w14:textId="77777777" w:rsidR="00723883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p w14:paraId="30C74D28" w14:textId="77777777" w:rsidR="00723883" w:rsidRPr="00FA4FCF" w:rsidRDefault="00723883" w:rsidP="00276A74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lang w:val="mk-MK"/>
        </w:rPr>
      </w:pPr>
    </w:p>
    <w:tbl>
      <w:tblPr>
        <w:tblStyle w:val="GridTable5Dark-Accent11"/>
        <w:tblpPr w:leftFromText="180" w:rightFromText="180" w:horzAnchor="margin" w:tblpY="462"/>
        <w:tblW w:w="10602" w:type="dxa"/>
        <w:tblLook w:val="04A0" w:firstRow="1" w:lastRow="0" w:firstColumn="1" w:lastColumn="0" w:noHBand="0" w:noVBand="1"/>
      </w:tblPr>
      <w:tblGrid>
        <w:gridCol w:w="1660"/>
        <w:gridCol w:w="1447"/>
        <w:gridCol w:w="1447"/>
        <w:gridCol w:w="1447"/>
        <w:gridCol w:w="1351"/>
        <w:gridCol w:w="1540"/>
        <w:gridCol w:w="1710"/>
      </w:tblGrid>
      <w:tr w:rsidR="001E5990" w:rsidRPr="00FA4FCF" w14:paraId="02C4B653" w14:textId="77777777" w:rsidTr="002C6DE6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07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6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68E7CE39" w14:textId="5AE980F7" w:rsidR="001E5990" w:rsidRDefault="001E5990" w:rsidP="001E5990">
            <w:pPr>
              <w:rPr>
                <w:rFonts w:ascii="Cambria" w:hAnsi="Cambria"/>
                <w:color w:val="000000"/>
                <w:sz w:val="20"/>
                <w:szCs w:val="2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Видови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приходи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по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економска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класификација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)</w:t>
            </w:r>
          </w:p>
        </w:tc>
        <w:tc>
          <w:tcPr>
            <w:tcW w:w="1447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</w:tcPr>
          <w:p w14:paraId="1FDF409E" w14:textId="75456182" w:rsidR="001E5990" w:rsidRPr="003F7CEB" w:rsidRDefault="001E5990" w:rsidP="001E5990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  <w:lang w:val="mk-MK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Буџет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202</w:t>
            </w:r>
            <w:r w:rsidR="003F7CEB"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  <w:lang w:val="mk-MK"/>
              </w:rPr>
              <w:t>6</w:t>
            </w:r>
          </w:p>
        </w:tc>
        <w:tc>
          <w:tcPr>
            <w:tcW w:w="1447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52BEB40E" w14:textId="736783F3" w:rsidR="001E5990" w:rsidRDefault="001E5990" w:rsidP="001E5990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202</w:t>
            </w:r>
            <w:r w:rsidR="003F7CEB"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ден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)</w:t>
            </w:r>
          </w:p>
        </w:tc>
        <w:tc>
          <w:tcPr>
            <w:tcW w:w="1447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790E61F0" w14:textId="1472EF77" w:rsidR="001E5990" w:rsidRDefault="001E5990" w:rsidP="001E5990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202</w:t>
            </w:r>
            <w:r w:rsidR="003F7CEB"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  <w:lang w:val="mk-MK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ден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)</w:t>
            </w:r>
          </w:p>
        </w:tc>
        <w:tc>
          <w:tcPr>
            <w:tcW w:w="1351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37D020C2" w14:textId="3B7A2615" w:rsidR="001E5990" w:rsidRDefault="001E5990" w:rsidP="001E5990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202</w:t>
            </w:r>
            <w:r w:rsidR="003F7CEB"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/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202</w:t>
            </w:r>
            <w:r w:rsidR="003F7CEB"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  <w:lang w:val="mk-MK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(</w:t>
            </w:r>
            <w:proofErr w:type="spellStart"/>
            <w:proofErr w:type="gram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споредбено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во</w:t>
            </w:r>
            <w:proofErr w:type="spellEnd"/>
            <w:proofErr w:type="gram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%)</w:t>
            </w:r>
          </w:p>
        </w:tc>
        <w:tc>
          <w:tcPr>
            <w:tcW w:w="1540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468593F5" w14:textId="08264425" w:rsidR="001E5990" w:rsidRDefault="001E5990" w:rsidP="001E5990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Реализација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202</w:t>
            </w:r>
            <w:r w:rsidR="003F7CEB"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(%)</w:t>
            </w:r>
          </w:p>
        </w:tc>
        <w:tc>
          <w:tcPr>
            <w:tcW w:w="1710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0D8A03E9" w14:textId="78328ED9" w:rsidR="001E5990" w:rsidRDefault="001E5990" w:rsidP="001E5990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Останува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за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реализација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од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Буџет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во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ден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)</w:t>
            </w:r>
          </w:p>
        </w:tc>
      </w:tr>
      <w:tr w:rsidR="007F7F8C" w:rsidRPr="00FA4FCF" w14:paraId="743B6A65" w14:textId="77777777" w:rsidTr="002C6DE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60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4F9335DD" w14:textId="61FC6D15" w:rsidR="007F7F8C" w:rsidRDefault="007F7F8C" w:rsidP="007F7F8C">
            <w:pPr>
              <w:rPr>
                <w:rFonts w:ascii="Cambria" w:hAnsi="Cambria"/>
                <w:color w:val="000000"/>
                <w:sz w:val="20"/>
                <w:szCs w:val="2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Даночни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приходи</w:t>
            </w:r>
            <w:proofErr w:type="spellEnd"/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5D864377" w14:textId="59315FD9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214.440.000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02D71775" w14:textId="14FA7873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39.302.704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10AB9436" w14:textId="527F90F9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26.502.079 </w:t>
            </w:r>
          </w:p>
        </w:tc>
        <w:tc>
          <w:tcPr>
            <w:tcW w:w="1351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216191A5" w14:textId="537B3678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48,30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371D2FFF" w14:textId="55ACD072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18,33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75C7274B" w14:textId="7358F3A2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175.137.296 </w:t>
            </w:r>
          </w:p>
        </w:tc>
      </w:tr>
      <w:tr w:rsidR="007F7F8C" w:rsidRPr="00FA4FCF" w14:paraId="24174093" w14:textId="77777777" w:rsidTr="002C6DE6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60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266D922A" w14:textId="7200DA79" w:rsidR="007F7F8C" w:rsidRDefault="007F7F8C" w:rsidP="007F7F8C">
            <w:pPr>
              <w:rPr>
                <w:rFonts w:ascii="Cambria" w:hAnsi="Cambria"/>
                <w:color w:val="000000"/>
                <w:sz w:val="20"/>
                <w:szCs w:val="2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Неданочни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приходи</w:t>
            </w:r>
            <w:proofErr w:type="spellEnd"/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548D1745" w14:textId="06ACC014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40.180.000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43C28CE1" w14:textId="4D0D44CA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3.618.032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19A37346" w14:textId="65AD7240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3.937.292 </w:t>
            </w:r>
          </w:p>
        </w:tc>
        <w:tc>
          <w:tcPr>
            <w:tcW w:w="1351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2E8A0E9C" w14:textId="394CDC65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-8,11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015F49C6" w14:textId="7C8F4E88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9,00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3F9DCEE7" w14:textId="33496A13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36.561.968 </w:t>
            </w:r>
          </w:p>
        </w:tc>
      </w:tr>
      <w:tr w:rsidR="007F7F8C" w:rsidRPr="00FA4FCF" w14:paraId="6D40B83F" w14:textId="77777777" w:rsidTr="002C6DE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60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2B14FF60" w14:textId="67347C1B" w:rsidR="007F7F8C" w:rsidRDefault="007F7F8C" w:rsidP="007F7F8C">
            <w:pPr>
              <w:rPr>
                <w:rFonts w:ascii="Cambria" w:hAnsi="Cambria"/>
                <w:color w:val="000000"/>
                <w:sz w:val="20"/>
                <w:szCs w:val="2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Капитални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приходи</w:t>
            </w:r>
            <w:proofErr w:type="spellEnd"/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5F95D3A6" w14:textId="52B6489E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21.000.000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11E575FA" w14:textId="1F526CD8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2.921.305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2AEBB62A" w14:textId="325D9982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1.584.752 </w:t>
            </w:r>
          </w:p>
        </w:tc>
        <w:tc>
          <w:tcPr>
            <w:tcW w:w="1351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2FB82188" w14:textId="0BDEE262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84,34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45EB21B1" w14:textId="7FA86FCA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13,91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6878617C" w14:textId="4D1D6643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18.078.695 </w:t>
            </w:r>
          </w:p>
        </w:tc>
      </w:tr>
      <w:tr w:rsidR="007F7F8C" w:rsidRPr="00FA4FCF" w14:paraId="25EA9343" w14:textId="77777777" w:rsidTr="002C6DE6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60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66E93FCC" w14:textId="61BF3C7A" w:rsidR="007F7F8C" w:rsidRDefault="007F7F8C" w:rsidP="007F7F8C">
            <w:pPr>
              <w:rPr>
                <w:rFonts w:ascii="Cambria" w:hAnsi="Cambria"/>
                <w:color w:val="000000"/>
                <w:sz w:val="20"/>
                <w:szCs w:val="2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Трансфери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и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донации</w:t>
            </w:r>
            <w:proofErr w:type="spellEnd"/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1D415924" w14:textId="3351D85E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1.075.009.000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6F05805C" w14:textId="4F535312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235.657.087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411A31CC" w14:textId="77E625C9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212.187.391 </w:t>
            </w:r>
          </w:p>
        </w:tc>
        <w:tc>
          <w:tcPr>
            <w:tcW w:w="1351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24F53A00" w14:textId="09941E7E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11,06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6EBED223" w14:textId="64A3D480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21,92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29907523" w14:textId="5F42670A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839.351.913 </w:t>
            </w:r>
          </w:p>
        </w:tc>
      </w:tr>
      <w:tr w:rsidR="007F7F8C" w:rsidRPr="00FA4FCF" w14:paraId="5159CFA8" w14:textId="77777777" w:rsidTr="002C6DE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60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3320391F" w14:textId="10665CD2" w:rsidR="007F7F8C" w:rsidRDefault="007F7F8C" w:rsidP="007F7F8C">
            <w:pPr>
              <w:rPr>
                <w:rFonts w:ascii="Cambria" w:hAnsi="Cambria"/>
                <w:color w:val="000000"/>
                <w:sz w:val="20"/>
                <w:szCs w:val="2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Задолжување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во земјата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763C348C" w14:textId="3A462CCD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7EB8DA56" w14:textId="56D111DA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-  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149D22A3" w14:textId="70C940C4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351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6B467166" w14:textId="21719D7C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08793A03" w14:textId="63257280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-   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2DB3448E" w14:textId="468816B8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-   </w:t>
            </w:r>
          </w:p>
        </w:tc>
      </w:tr>
      <w:tr w:rsidR="007F7F8C" w:rsidRPr="00FA4FCF" w14:paraId="7591D78A" w14:textId="77777777" w:rsidTr="002C6DE6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60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7D803239" w14:textId="67976187" w:rsidR="007F7F8C" w:rsidRDefault="007F7F8C" w:rsidP="007F7F8C">
            <w:pPr>
              <w:rPr>
                <w:rFonts w:ascii="Cambria" w:hAnsi="Cambria"/>
                <w:color w:val="000000"/>
                <w:sz w:val="20"/>
                <w:szCs w:val="2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Задолжување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во странство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3A13BEE0" w14:textId="3DC7384C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228E6F1E" w14:textId="675BC9DD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-  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4D49A046" w14:textId="336B93DC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351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1C96771F" w14:textId="405C5C4E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5364A3FF" w14:textId="72F2B924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-   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56F44F44" w14:textId="217A411E" w:rsidR="007F7F8C" w:rsidRDefault="007F7F8C" w:rsidP="007F7F8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-   </w:t>
            </w:r>
          </w:p>
        </w:tc>
      </w:tr>
      <w:tr w:rsidR="007F7F8C" w:rsidRPr="00FA4FCF" w14:paraId="5A5F7F7D" w14:textId="77777777" w:rsidTr="002C6DE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7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60" w:type="dxa"/>
            <w:tcBorders>
              <w:top w:val="nil"/>
              <w:left w:val="single" w:sz="8" w:space="0" w:color="auto"/>
              <w:bottom w:val="single" w:sz="8" w:space="0" w:color="auto"/>
              <w:right w:val="single" w:sz="8" w:space="0" w:color="FFFFFF"/>
            </w:tcBorders>
            <w:shd w:val="clear" w:color="000000" w:fill="4F81BD"/>
            <w:vAlign w:val="center"/>
          </w:tcPr>
          <w:p w14:paraId="7706C24A" w14:textId="64EF5AC7" w:rsidR="007F7F8C" w:rsidRDefault="007F7F8C" w:rsidP="007F7F8C">
            <w:pPr>
              <w:rPr>
                <w:rFonts w:ascii="Cambria" w:hAnsi="Cambria"/>
                <w:color w:val="000000"/>
                <w:sz w:val="20"/>
                <w:szCs w:val="2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Вкупен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0"/>
                <w:szCs w:val="20"/>
              </w:rPr>
              <w:t>приход</w:t>
            </w:r>
            <w:proofErr w:type="spellEnd"/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59588625" w14:textId="0BD3D89B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1.350.629.000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341F1D9F" w14:textId="242A0215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281.499.128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28C030FC" w14:textId="32474FEB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244.211.514 </w:t>
            </w:r>
          </w:p>
        </w:tc>
        <w:tc>
          <w:tcPr>
            <w:tcW w:w="1351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7023ED50" w14:textId="2DDCE33D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15,27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2D5417FD" w14:textId="285BD754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20,84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0E291D8E" w14:textId="1FFA3D4E" w:rsidR="007F7F8C" w:rsidRDefault="007F7F8C" w:rsidP="007F7F8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1.069.129.872 </w:t>
            </w:r>
          </w:p>
        </w:tc>
      </w:tr>
    </w:tbl>
    <w:p w14:paraId="1CAAD360" w14:textId="77777777" w:rsidR="0002768C" w:rsidRPr="00FA4FCF" w:rsidRDefault="0002768C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  <w:r w:rsidRPr="00FA4FCF">
        <w:rPr>
          <w:rFonts w:asciiTheme="majorHAnsi" w:hAnsiTheme="majorHAnsi" w:cstheme="minorHAnsi"/>
          <w:color w:val="C00000"/>
          <w:lang w:val="mk-MK"/>
        </w:rPr>
        <w:t>Графички приказ</w:t>
      </w:r>
      <w:r w:rsidR="000735ED" w:rsidRPr="00FA4FCF">
        <w:rPr>
          <w:rFonts w:asciiTheme="majorHAnsi" w:hAnsiTheme="majorHAnsi" w:cstheme="minorHAnsi"/>
          <w:color w:val="C00000"/>
          <w:lang w:val="mk-MK"/>
        </w:rPr>
        <w:t xml:space="preserve"> бр.2</w:t>
      </w:r>
      <w:r w:rsidR="002C6127" w:rsidRPr="00FA4FCF">
        <w:rPr>
          <w:rFonts w:asciiTheme="majorHAnsi" w:hAnsiTheme="majorHAnsi" w:cstheme="minorHAnsi"/>
          <w:color w:val="C00000"/>
          <w:lang w:val="mk-MK"/>
        </w:rPr>
        <w:t xml:space="preserve"> - </w:t>
      </w:r>
      <w:r w:rsidR="002C6127" w:rsidRPr="00FA4FCF">
        <w:rPr>
          <w:rFonts w:asciiTheme="majorHAnsi" w:hAnsiTheme="majorHAnsi" w:cstheme="minorHAnsi"/>
          <w:lang w:val="mk-MK"/>
        </w:rPr>
        <w:t>Клучни приходи на општината согласно економската класификација</w:t>
      </w:r>
    </w:p>
    <w:p w14:paraId="607BD21B" w14:textId="1B50CF46" w:rsidR="002C6127" w:rsidRDefault="00C12864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</w:rPr>
      </w:pPr>
      <w:r>
        <w:rPr>
          <w:noProof/>
        </w:rPr>
        <w:lastRenderedPageBreak/>
        <w:drawing>
          <wp:inline distT="0" distB="0" distL="0" distR="0" wp14:anchorId="062C736B" wp14:editId="7254922E">
            <wp:extent cx="4572000" cy="2743200"/>
            <wp:effectExtent l="38100" t="0" r="0" b="0"/>
            <wp:docPr id="1965900216" name="Chart 1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6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3"/>
              </a:graphicData>
            </a:graphic>
          </wp:inline>
        </w:drawing>
      </w:r>
    </w:p>
    <w:p w14:paraId="72DDB9F5" w14:textId="626FDCEA" w:rsidR="00BA0F13" w:rsidRDefault="00BA0F13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</w:p>
    <w:p w14:paraId="1766EE5C" w14:textId="6BA1E51B" w:rsidR="00D527D0" w:rsidRPr="00D527D0" w:rsidRDefault="00D527D0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</w:p>
    <w:p w14:paraId="0938338C" w14:textId="1C1D8F5B" w:rsidR="00FD7345" w:rsidRPr="00FA4FCF" w:rsidRDefault="00FD7345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  <w:lang w:val="mk-MK"/>
        </w:rPr>
      </w:pPr>
      <w:r w:rsidRPr="00FA4FCF">
        <w:rPr>
          <w:rFonts w:asciiTheme="majorHAnsi" w:hAnsiTheme="majorHAnsi" w:cstheme="minorHAnsi"/>
          <w:b w:val="0"/>
          <w:bCs w:val="0"/>
          <w:lang w:val="mk-MK"/>
        </w:rPr>
        <w:t>Највисок процент на ре</w:t>
      </w:r>
      <w:r w:rsidR="004A5385" w:rsidRPr="00FA4FCF">
        <w:rPr>
          <w:rFonts w:asciiTheme="majorHAnsi" w:hAnsiTheme="majorHAnsi" w:cstheme="minorHAnsi"/>
          <w:b w:val="0"/>
          <w:bCs w:val="0"/>
          <w:lang w:val="mk-MK"/>
        </w:rPr>
        <w:t>а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лизација е забележа</w:t>
      </w:r>
      <w:r w:rsidR="00097210">
        <w:rPr>
          <w:rFonts w:asciiTheme="majorHAnsi" w:hAnsiTheme="majorHAnsi" w:cstheme="minorHAnsi"/>
          <w:b w:val="0"/>
          <w:bCs w:val="0"/>
          <w:lang w:val="mk-MK"/>
        </w:rPr>
        <w:t xml:space="preserve">н кај Трансфери и донации, со реализација од </w:t>
      </w:r>
      <w:r w:rsidR="00C17B9D">
        <w:rPr>
          <w:rFonts w:asciiTheme="majorHAnsi" w:hAnsiTheme="majorHAnsi" w:cstheme="minorHAnsi"/>
          <w:b w:val="0"/>
          <w:bCs w:val="0"/>
          <w:lang w:val="mk-MK"/>
        </w:rPr>
        <w:t>8</w:t>
      </w:r>
      <w:r w:rsidR="00CF790C">
        <w:rPr>
          <w:rFonts w:asciiTheme="majorHAnsi" w:hAnsiTheme="majorHAnsi" w:cstheme="minorHAnsi"/>
          <w:b w:val="0"/>
          <w:bCs w:val="0"/>
          <w:lang w:val="mk-MK"/>
        </w:rPr>
        <w:t>3</w:t>
      </w:r>
      <w:r w:rsidR="00097210">
        <w:rPr>
          <w:rFonts w:asciiTheme="majorHAnsi" w:hAnsiTheme="majorHAnsi" w:cstheme="minorHAnsi"/>
          <w:b w:val="0"/>
          <w:bCs w:val="0"/>
          <w:lang w:val="mk-MK"/>
        </w:rPr>
        <w:t>,</w:t>
      </w:r>
      <w:r w:rsidR="00CF790C">
        <w:rPr>
          <w:rFonts w:asciiTheme="majorHAnsi" w:hAnsiTheme="majorHAnsi" w:cstheme="minorHAnsi"/>
          <w:b w:val="0"/>
          <w:bCs w:val="0"/>
          <w:lang w:val="mk-MK"/>
        </w:rPr>
        <w:t>72</w:t>
      </w:r>
      <w:r w:rsidR="00097210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% во однос на вкупно планираните приходи, додека најнизок процент на реализација е забележа</w:t>
      </w:r>
      <w:r w:rsidR="00097210">
        <w:rPr>
          <w:rFonts w:asciiTheme="majorHAnsi" w:hAnsiTheme="majorHAnsi" w:cstheme="minorHAnsi"/>
          <w:b w:val="0"/>
          <w:bCs w:val="0"/>
          <w:lang w:val="mk-MK"/>
        </w:rPr>
        <w:t xml:space="preserve">н кај Капитални приходи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, со реализ</w:t>
      </w:r>
      <w:r w:rsidR="00097210">
        <w:rPr>
          <w:rFonts w:asciiTheme="majorHAnsi" w:hAnsiTheme="majorHAnsi" w:cstheme="minorHAnsi"/>
          <w:b w:val="0"/>
          <w:bCs w:val="0"/>
          <w:lang w:val="mk-MK"/>
        </w:rPr>
        <w:t xml:space="preserve">ација од </w:t>
      </w:r>
      <w:r w:rsidR="00CF790C">
        <w:rPr>
          <w:rFonts w:asciiTheme="majorHAnsi" w:hAnsiTheme="majorHAnsi" w:cstheme="minorHAnsi"/>
          <w:b w:val="0"/>
          <w:bCs w:val="0"/>
          <w:lang w:val="mk-MK"/>
        </w:rPr>
        <w:t>1</w:t>
      </w:r>
      <w:r w:rsidR="00097210">
        <w:rPr>
          <w:rFonts w:asciiTheme="majorHAnsi" w:hAnsiTheme="majorHAnsi" w:cstheme="minorHAnsi"/>
          <w:b w:val="0"/>
          <w:bCs w:val="0"/>
          <w:lang w:val="mk-MK"/>
        </w:rPr>
        <w:t>,</w:t>
      </w:r>
      <w:r w:rsidR="00CF790C">
        <w:rPr>
          <w:rFonts w:asciiTheme="majorHAnsi" w:hAnsiTheme="majorHAnsi" w:cstheme="minorHAnsi"/>
          <w:b w:val="0"/>
          <w:bCs w:val="0"/>
          <w:lang w:val="mk-MK"/>
        </w:rPr>
        <w:t>04</w:t>
      </w:r>
      <w:r w:rsidR="00097210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>% во однос на вкупно планираните приходи. (Графички приказ бр.2)</w:t>
      </w:r>
    </w:p>
    <w:p w14:paraId="4C1E3E40" w14:textId="378BA450" w:rsidR="00102172" w:rsidRPr="00FA4FCF" w:rsidRDefault="00E05E4C" w:rsidP="00F64C59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  <w:sz w:val="16"/>
          <w:lang w:val="mk-MK"/>
        </w:rPr>
        <w:sectPr w:rsidR="00102172" w:rsidRPr="00FA4FCF" w:rsidSect="00EE5232">
          <w:footerReference w:type="default" r:id="rId14"/>
          <w:pgSz w:w="11910" w:h="16840"/>
          <w:pgMar w:top="1100" w:right="220" w:bottom="960" w:left="480" w:header="0" w:footer="779" w:gutter="0"/>
          <w:cols w:space="720"/>
        </w:sectPr>
      </w:pP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Во продолжение ќе биде презентиран детален </w:t>
      </w:r>
      <w:r w:rsidR="003A71A2" w:rsidRPr="00FA4FCF">
        <w:rPr>
          <w:rFonts w:asciiTheme="majorHAnsi" w:hAnsiTheme="majorHAnsi" w:cstheme="minorHAnsi"/>
          <w:b w:val="0"/>
          <w:bCs w:val="0"/>
          <w:lang w:val="mk-MK"/>
        </w:rPr>
        <w:t xml:space="preserve">аналитички </w:t>
      </w:r>
      <w:r w:rsidRPr="00FA4FCF">
        <w:rPr>
          <w:rFonts w:asciiTheme="majorHAnsi" w:hAnsiTheme="majorHAnsi" w:cstheme="minorHAnsi"/>
          <w:b w:val="0"/>
          <w:bCs w:val="0"/>
          <w:lang w:val="mk-MK"/>
        </w:rPr>
        <w:t xml:space="preserve">приказ на </w:t>
      </w:r>
      <w:r w:rsidR="003A71A2" w:rsidRPr="00FA4FCF">
        <w:rPr>
          <w:rFonts w:asciiTheme="majorHAnsi" w:hAnsiTheme="majorHAnsi" w:cstheme="minorHAnsi"/>
          <w:b w:val="0"/>
          <w:bCs w:val="0"/>
          <w:lang w:val="mk-MK"/>
        </w:rPr>
        <w:t>реализацијата</w:t>
      </w:r>
      <w:r w:rsidR="00A31704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во однос на планираното</w:t>
      </w:r>
      <w:r w:rsidR="003A71A2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на од</w:t>
      </w:r>
      <w:r w:rsidR="00785281" w:rsidRPr="00FA4FCF">
        <w:rPr>
          <w:rFonts w:asciiTheme="majorHAnsi" w:hAnsiTheme="majorHAnsi" w:cstheme="minorHAnsi"/>
          <w:b w:val="0"/>
          <w:bCs w:val="0"/>
          <w:lang w:val="mk-MK"/>
        </w:rPr>
        <w:t>д</w:t>
      </w:r>
      <w:r w:rsidR="003A71A2" w:rsidRPr="00FA4FCF">
        <w:rPr>
          <w:rFonts w:asciiTheme="majorHAnsi" w:hAnsiTheme="majorHAnsi" w:cstheme="minorHAnsi"/>
          <w:b w:val="0"/>
          <w:bCs w:val="0"/>
          <w:lang w:val="mk-MK"/>
        </w:rPr>
        <w:t>елните видови на приходи</w:t>
      </w:r>
      <w:r w:rsidR="00097210">
        <w:rPr>
          <w:rFonts w:asciiTheme="majorHAnsi" w:hAnsiTheme="majorHAnsi" w:cstheme="minorHAnsi"/>
          <w:b w:val="0"/>
          <w:bCs w:val="0"/>
          <w:lang w:val="mk-MK"/>
        </w:rPr>
        <w:t xml:space="preserve"> на буџетот на Општина Кичево</w:t>
      </w:r>
      <w:r w:rsidR="003A71A2" w:rsidRPr="00FA4FCF">
        <w:rPr>
          <w:rFonts w:asciiTheme="majorHAnsi" w:hAnsiTheme="majorHAnsi" w:cstheme="minorHAnsi"/>
          <w:b w:val="0"/>
          <w:bCs w:val="0"/>
          <w:lang w:val="mk-MK"/>
        </w:rPr>
        <w:t xml:space="preserve">, </w:t>
      </w:r>
      <w:r w:rsidR="00097210">
        <w:rPr>
          <w:rFonts w:asciiTheme="majorHAnsi" w:hAnsiTheme="majorHAnsi" w:cstheme="minorHAnsi"/>
          <w:b w:val="0"/>
          <w:bCs w:val="0"/>
          <w:lang w:val="mk-MK"/>
        </w:rPr>
        <w:t xml:space="preserve">за </w:t>
      </w:r>
      <w:r w:rsidR="001539D5">
        <w:rPr>
          <w:rFonts w:asciiTheme="majorHAnsi" w:hAnsiTheme="majorHAnsi" w:cstheme="minorHAnsi"/>
          <w:b w:val="0"/>
          <w:bCs w:val="0"/>
          <w:lang w:val="mk-MK"/>
        </w:rPr>
        <w:t>четвртиот</w:t>
      </w:r>
      <w:r w:rsidR="003A71A2" w:rsidRPr="00FA4FCF">
        <w:rPr>
          <w:rFonts w:asciiTheme="majorHAnsi" w:hAnsiTheme="majorHAnsi" w:cstheme="minorHAnsi"/>
          <w:b w:val="0"/>
          <w:bCs w:val="0"/>
          <w:lang w:val="mk-MK"/>
        </w:rPr>
        <w:t xml:space="preserve"> квартал 202</w:t>
      </w:r>
      <w:r w:rsidR="00CF790C">
        <w:rPr>
          <w:rFonts w:asciiTheme="majorHAnsi" w:hAnsiTheme="majorHAnsi" w:cstheme="minorHAnsi"/>
          <w:b w:val="0"/>
          <w:bCs w:val="0"/>
          <w:lang w:val="mk-MK"/>
        </w:rPr>
        <w:t>6</w:t>
      </w:r>
      <w:r w:rsidR="00097210">
        <w:rPr>
          <w:rFonts w:asciiTheme="majorHAnsi" w:hAnsiTheme="majorHAnsi" w:cstheme="minorHAnsi"/>
          <w:b w:val="0"/>
          <w:bCs w:val="0"/>
          <w:lang w:val="mk-MK"/>
        </w:rPr>
        <w:t xml:space="preserve"> (јануари-</w:t>
      </w:r>
      <w:r w:rsidR="00CF790C">
        <w:rPr>
          <w:rFonts w:asciiTheme="majorHAnsi" w:hAnsiTheme="majorHAnsi" w:cstheme="minorHAnsi"/>
          <w:b w:val="0"/>
          <w:bCs w:val="0"/>
          <w:lang w:val="mk-MK"/>
        </w:rPr>
        <w:t>март</w:t>
      </w:r>
      <w:r w:rsidR="003A71A2" w:rsidRPr="00FA4FCF">
        <w:rPr>
          <w:rFonts w:asciiTheme="majorHAnsi" w:hAnsiTheme="majorHAnsi" w:cstheme="minorHAnsi"/>
          <w:b w:val="0"/>
          <w:bCs w:val="0"/>
          <w:lang w:val="mk-MK"/>
        </w:rPr>
        <w:t>), по одделни ставки и по</w:t>
      </w:r>
      <w:r w:rsidR="00BE1A19" w:rsidRPr="00FA4FCF">
        <w:rPr>
          <w:rFonts w:asciiTheme="majorHAnsi" w:hAnsiTheme="majorHAnsi" w:cstheme="minorHAnsi"/>
          <w:b w:val="0"/>
          <w:bCs w:val="0"/>
          <w:lang w:val="mk-MK"/>
        </w:rPr>
        <w:t>т</w:t>
      </w:r>
      <w:r w:rsidR="003A71A2" w:rsidRPr="00FA4FCF">
        <w:rPr>
          <w:rFonts w:asciiTheme="majorHAnsi" w:hAnsiTheme="majorHAnsi" w:cstheme="minorHAnsi"/>
          <w:b w:val="0"/>
          <w:bCs w:val="0"/>
          <w:lang w:val="mk-MK"/>
        </w:rPr>
        <w:t>ставки</w:t>
      </w:r>
      <w:r w:rsidR="00680084" w:rsidRPr="00FA4FCF">
        <w:rPr>
          <w:rFonts w:asciiTheme="majorHAnsi" w:hAnsiTheme="majorHAnsi" w:cstheme="minorHAnsi"/>
          <w:b w:val="0"/>
          <w:bCs w:val="0"/>
          <w:lang w:val="mk-MK"/>
        </w:rPr>
        <w:t>.</w:t>
      </w:r>
    </w:p>
    <w:p w14:paraId="3F470686" w14:textId="207E2B78" w:rsidR="001900C6" w:rsidRPr="00FA4FCF" w:rsidRDefault="001A1C2F">
      <w:pPr>
        <w:pStyle w:val="BodyText"/>
        <w:rPr>
          <w:rFonts w:asciiTheme="majorHAnsi" w:hAnsiTheme="majorHAnsi" w:cstheme="minorHAnsi"/>
          <w:sz w:val="20"/>
          <w:lang w:val="mk-MK"/>
        </w:rPr>
      </w:pPr>
      <w:r>
        <w:rPr>
          <w:rFonts w:asciiTheme="majorHAnsi" w:hAnsiTheme="majorHAnsi" w:cstheme="minorHAnsi"/>
          <w:noProof/>
          <w:sz w:val="20"/>
          <w:lang w:val="mk-MK"/>
        </w:rPr>
        <w:lastRenderedPageBreak/>
        <w:drawing>
          <wp:inline distT="0" distB="0" distL="0" distR="0" wp14:anchorId="603B3445" wp14:editId="6CAF69E3">
            <wp:extent cx="10233025" cy="4881880"/>
            <wp:effectExtent l="0" t="0" r="0" b="0"/>
            <wp:docPr id="1226070889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0233025" cy="488188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22D22463" w14:textId="538D5B60" w:rsidR="001900C6" w:rsidRPr="00FA4FCF" w:rsidRDefault="001900C6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72CABE68" w14:textId="235653C4" w:rsidR="00282727" w:rsidRPr="00FA4FCF" w:rsidRDefault="00282727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66F790D1" w14:textId="50C3240E" w:rsidR="006122DF" w:rsidRPr="00FA4FCF" w:rsidRDefault="006122DF">
      <w:pPr>
        <w:pStyle w:val="BodyText"/>
        <w:rPr>
          <w:rFonts w:asciiTheme="majorHAnsi" w:hAnsiTheme="majorHAnsi" w:cstheme="minorHAnsi"/>
          <w:i/>
          <w:iCs/>
          <w:sz w:val="20"/>
          <w:lang w:val="mk-MK"/>
        </w:rPr>
      </w:pPr>
      <w:bookmarkStart w:id="3" w:name="_Hlk130560448"/>
    </w:p>
    <w:p w14:paraId="427B97A3" w14:textId="77777777" w:rsidR="00F64C59" w:rsidRPr="00FA4FCF" w:rsidRDefault="00F64C59">
      <w:pPr>
        <w:pStyle w:val="BodyText"/>
        <w:rPr>
          <w:rFonts w:asciiTheme="majorHAnsi" w:hAnsiTheme="majorHAnsi" w:cstheme="minorHAnsi"/>
          <w:i/>
          <w:iCs/>
          <w:sz w:val="20"/>
          <w:lang w:val="mk-MK"/>
        </w:rPr>
        <w:sectPr w:rsidR="00F64C59" w:rsidRPr="00FA4FCF" w:rsidSect="00EE5232">
          <w:type w:val="continuous"/>
          <w:pgSz w:w="16840" w:h="11910" w:orient="landscape"/>
          <w:pgMar w:top="216" w:right="245" w:bottom="475" w:left="475" w:header="0" w:footer="778" w:gutter="0"/>
          <w:cols w:space="720"/>
        </w:sectPr>
      </w:pPr>
      <w:r w:rsidRPr="00FA4FCF">
        <w:rPr>
          <w:rFonts w:asciiTheme="majorHAnsi" w:hAnsiTheme="majorHAnsi" w:cstheme="minorHAnsi"/>
          <w:i/>
          <w:iCs/>
          <w:sz w:val="20"/>
          <w:lang w:val="mk-MK"/>
        </w:rPr>
        <w:t xml:space="preserve">Оваа табела  </w:t>
      </w:r>
      <w:r w:rsidR="00052974" w:rsidRPr="00FA4FCF">
        <w:rPr>
          <w:rFonts w:asciiTheme="majorHAnsi" w:hAnsiTheme="majorHAnsi" w:cstheme="minorHAnsi"/>
          <w:i/>
          <w:iCs/>
          <w:sz w:val="20"/>
          <w:lang w:val="mk-MK"/>
        </w:rPr>
        <w:t xml:space="preserve">е согласно </w:t>
      </w:r>
      <w:r w:rsidRPr="00FA4FCF">
        <w:rPr>
          <w:rFonts w:asciiTheme="majorHAnsi" w:hAnsiTheme="majorHAnsi" w:cstheme="minorHAnsi"/>
          <w:i/>
          <w:iCs/>
          <w:sz w:val="20"/>
          <w:lang w:val="mk-MK"/>
        </w:rPr>
        <w:t>пропишаниот образец на Министерството за финансии  - во форматот кој го обезбедува вашата софтверска  програма за буџет.</w:t>
      </w:r>
    </w:p>
    <w:bookmarkEnd w:id="3"/>
    <w:p w14:paraId="1A752FC5" w14:textId="77777777" w:rsidR="001C41E5" w:rsidRPr="00FA4FCF" w:rsidRDefault="001C41E5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1CB64D18" w14:textId="77777777" w:rsidR="001C41E5" w:rsidRPr="00FA4FCF" w:rsidRDefault="001C41E5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18B851DC" w14:textId="77777777" w:rsidR="001C41E5" w:rsidRPr="00FA4FCF" w:rsidRDefault="001C41E5">
      <w:pPr>
        <w:pStyle w:val="BodyText"/>
        <w:spacing w:before="6"/>
        <w:rPr>
          <w:rFonts w:asciiTheme="majorHAnsi" w:hAnsiTheme="majorHAnsi" w:cstheme="minorHAnsi"/>
          <w:sz w:val="38"/>
          <w:lang w:val="mk-MK"/>
        </w:rPr>
      </w:pPr>
    </w:p>
    <w:p w14:paraId="72292AFA" w14:textId="77777777" w:rsidR="001C41E5" w:rsidRPr="00FA4FCF" w:rsidRDefault="0070672B">
      <w:pPr>
        <w:ind w:left="564"/>
        <w:jc w:val="both"/>
        <w:rPr>
          <w:rFonts w:asciiTheme="majorHAnsi" w:hAnsiTheme="majorHAnsi" w:cstheme="minorHAnsi"/>
          <w:b/>
          <w:sz w:val="24"/>
          <w:lang w:val="mk-MK"/>
        </w:rPr>
      </w:pPr>
      <w:r w:rsidRPr="00FA4FCF">
        <w:rPr>
          <w:rFonts w:asciiTheme="majorHAnsi" w:hAnsiTheme="majorHAnsi" w:cstheme="minorHAnsi"/>
          <w:b/>
          <w:sz w:val="28"/>
          <w:u w:val="thick"/>
          <w:lang w:val="mk-MK"/>
        </w:rPr>
        <w:t>РЕАЛИЗИРАЊЕ НА РАСХОДИТЕ НА ОПШТИНАТА</w:t>
      </w:r>
    </w:p>
    <w:p w14:paraId="3062B2A8" w14:textId="77777777" w:rsidR="001C41E5" w:rsidRPr="00FA4FCF" w:rsidRDefault="001C41E5">
      <w:pPr>
        <w:pStyle w:val="BodyText"/>
        <w:rPr>
          <w:rFonts w:asciiTheme="majorHAnsi" w:hAnsiTheme="majorHAnsi" w:cstheme="minorHAnsi"/>
          <w:b/>
          <w:sz w:val="20"/>
          <w:lang w:val="mk-MK"/>
        </w:rPr>
      </w:pPr>
    </w:p>
    <w:p w14:paraId="556C97FE" w14:textId="77777777" w:rsidR="001C41E5" w:rsidRPr="00FA4FCF" w:rsidRDefault="001C41E5">
      <w:pPr>
        <w:pStyle w:val="BodyText"/>
        <w:rPr>
          <w:rFonts w:asciiTheme="majorHAnsi" w:hAnsiTheme="majorHAnsi" w:cstheme="minorHAnsi"/>
          <w:b/>
          <w:sz w:val="20"/>
          <w:lang w:val="mk-MK"/>
        </w:rPr>
      </w:pPr>
    </w:p>
    <w:p w14:paraId="420FD79F" w14:textId="268BBAC9" w:rsidR="001C41E5" w:rsidRPr="00FA4FCF" w:rsidRDefault="00FE0214" w:rsidP="009B7C32">
      <w:pPr>
        <w:pStyle w:val="BodyText"/>
        <w:spacing w:before="211"/>
        <w:ind w:left="630" w:right="1277" w:firstLine="180"/>
        <w:jc w:val="both"/>
        <w:rPr>
          <w:rFonts w:asciiTheme="majorHAnsi" w:hAnsiTheme="majorHAnsi" w:cstheme="minorHAnsi"/>
          <w:lang w:val="mk-MK"/>
        </w:rPr>
      </w:pPr>
      <w:r>
        <w:rPr>
          <w:rFonts w:asciiTheme="majorHAnsi" w:hAnsiTheme="majorHAnsi" w:cstheme="minorHAnsi"/>
          <w:lang w:val="mk-MK"/>
        </w:rPr>
        <w:t>За периодот јануари-</w:t>
      </w:r>
      <w:r w:rsidR="00AC0667">
        <w:rPr>
          <w:rFonts w:asciiTheme="majorHAnsi" w:hAnsiTheme="majorHAnsi" w:cstheme="minorHAnsi"/>
          <w:lang w:val="mk-MK"/>
        </w:rPr>
        <w:t>март</w:t>
      </w:r>
      <w:r w:rsidR="003250A8" w:rsidRPr="00FA4FCF">
        <w:rPr>
          <w:rFonts w:asciiTheme="majorHAnsi" w:hAnsiTheme="majorHAnsi" w:cstheme="minorHAnsi"/>
          <w:lang w:val="mk-MK"/>
        </w:rPr>
        <w:t xml:space="preserve"> 202</w:t>
      </w:r>
      <w:r w:rsidR="00E62F38">
        <w:rPr>
          <w:rFonts w:asciiTheme="majorHAnsi" w:hAnsiTheme="majorHAnsi" w:cstheme="minorHAnsi"/>
          <w:lang w:val="mk-MK"/>
        </w:rPr>
        <w:t>6</w:t>
      </w:r>
      <w:r w:rsidR="003250A8" w:rsidRPr="00FA4FCF">
        <w:rPr>
          <w:rFonts w:asciiTheme="majorHAnsi" w:hAnsiTheme="majorHAnsi" w:cstheme="minorHAnsi"/>
          <w:lang w:val="mk-MK"/>
        </w:rPr>
        <w:t xml:space="preserve"> година реализирани се вкупни расходи на Буџетот на </w:t>
      </w:r>
      <w:r w:rsidR="009E7155" w:rsidRPr="00FA4FCF">
        <w:rPr>
          <w:rFonts w:asciiTheme="majorHAnsi" w:hAnsiTheme="majorHAnsi" w:cstheme="minorHAnsi"/>
          <w:lang w:val="mk-MK"/>
        </w:rPr>
        <w:t xml:space="preserve">општината </w:t>
      </w:r>
      <w:r w:rsidR="003250A8" w:rsidRPr="00FA4FCF">
        <w:rPr>
          <w:rFonts w:asciiTheme="majorHAnsi" w:hAnsiTheme="majorHAnsi" w:cstheme="minorHAnsi"/>
          <w:lang w:val="mk-MK"/>
        </w:rPr>
        <w:t>во износ од</w:t>
      </w:r>
      <w:r>
        <w:rPr>
          <w:rFonts w:asciiTheme="majorHAnsi" w:hAnsiTheme="majorHAnsi" w:cstheme="minorHAnsi"/>
          <w:lang w:val="mk-MK"/>
        </w:rPr>
        <w:t xml:space="preserve"> </w:t>
      </w:r>
      <w:r w:rsidR="00AC0667">
        <w:rPr>
          <w:rFonts w:asciiTheme="majorHAnsi" w:hAnsiTheme="majorHAnsi" w:cstheme="minorHAnsi"/>
          <w:lang w:val="mk-MK"/>
        </w:rPr>
        <w:t>2</w:t>
      </w:r>
      <w:r w:rsidR="00E62F38">
        <w:rPr>
          <w:rFonts w:asciiTheme="majorHAnsi" w:hAnsiTheme="majorHAnsi" w:cstheme="minorHAnsi"/>
          <w:lang w:val="mk-MK"/>
        </w:rPr>
        <w:t>74</w:t>
      </w:r>
      <w:r>
        <w:rPr>
          <w:rFonts w:asciiTheme="majorHAnsi" w:hAnsiTheme="majorHAnsi" w:cstheme="minorHAnsi"/>
          <w:lang w:val="mk-MK"/>
        </w:rPr>
        <w:t>.</w:t>
      </w:r>
      <w:r w:rsidR="00E62F38">
        <w:rPr>
          <w:rFonts w:asciiTheme="majorHAnsi" w:hAnsiTheme="majorHAnsi" w:cstheme="minorHAnsi"/>
          <w:lang w:val="mk-MK"/>
        </w:rPr>
        <w:t>494</w:t>
      </w:r>
      <w:r>
        <w:rPr>
          <w:rFonts w:asciiTheme="majorHAnsi" w:hAnsiTheme="majorHAnsi" w:cstheme="minorHAnsi"/>
          <w:lang w:val="mk-MK"/>
        </w:rPr>
        <w:t>.</w:t>
      </w:r>
      <w:r w:rsidR="00E62F38">
        <w:rPr>
          <w:rFonts w:asciiTheme="majorHAnsi" w:hAnsiTheme="majorHAnsi" w:cstheme="minorHAnsi"/>
          <w:lang w:val="mk-MK"/>
        </w:rPr>
        <w:t>654</w:t>
      </w:r>
      <w:r>
        <w:rPr>
          <w:rFonts w:asciiTheme="majorHAnsi" w:hAnsiTheme="majorHAnsi" w:cstheme="minorHAnsi"/>
          <w:lang w:val="mk-MK"/>
        </w:rPr>
        <w:t xml:space="preserve">,00 </w:t>
      </w:r>
      <w:r w:rsidR="003250A8" w:rsidRPr="00FA4FCF">
        <w:rPr>
          <w:rFonts w:asciiTheme="majorHAnsi" w:hAnsiTheme="majorHAnsi" w:cstheme="minorHAnsi"/>
          <w:lang w:val="mk-MK"/>
        </w:rPr>
        <w:t xml:space="preserve"> денари во однос на вкупно планираните расходи кои за 202</w:t>
      </w:r>
      <w:r w:rsidR="00E62F38">
        <w:rPr>
          <w:rFonts w:asciiTheme="majorHAnsi" w:hAnsiTheme="majorHAnsi" w:cstheme="minorHAnsi"/>
          <w:lang w:val="mk-MK"/>
        </w:rPr>
        <w:t>6</w:t>
      </w:r>
      <w:r w:rsidR="003250A8" w:rsidRPr="00FA4FCF">
        <w:rPr>
          <w:rFonts w:asciiTheme="majorHAnsi" w:hAnsiTheme="majorHAnsi" w:cstheme="minorHAnsi"/>
          <w:lang w:val="mk-MK"/>
        </w:rPr>
        <w:t xml:space="preserve"> година изнесуваат </w:t>
      </w:r>
      <w:r w:rsidRPr="008D4F2B">
        <w:rPr>
          <w:rFonts w:asciiTheme="majorHAnsi" w:hAnsiTheme="majorHAnsi" w:cstheme="minorHAnsi"/>
          <w:lang w:val="mk-MK"/>
        </w:rPr>
        <w:t>1.</w:t>
      </w:r>
      <w:r w:rsidR="00E62F38">
        <w:rPr>
          <w:rFonts w:asciiTheme="majorHAnsi" w:hAnsiTheme="majorHAnsi" w:cstheme="minorHAnsi"/>
          <w:lang w:val="mk-MK"/>
        </w:rPr>
        <w:t>350</w:t>
      </w:r>
      <w:r w:rsidRPr="008D4F2B">
        <w:rPr>
          <w:rFonts w:asciiTheme="majorHAnsi" w:hAnsiTheme="majorHAnsi" w:cstheme="minorHAnsi"/>
          <w:lang w:val="mk-MK"/>
        </w:rPr>
        <w:t>.</w:t>
      </w:r>
      <w:r w:rsidR="00E62F38">
        <w:rPr>
          <w:rFonts w:asciiTheme="majorHAnsi" w:hAnsiTheme="majorHAnsi" w:cstheme="minorHAnsi"/>
          <w:lang w:val="mk-MK"/>
        </w:rPr>
        <w:t>629</w:t>
      </w:r>
      <w:r w:rsidRPr="008D4F2B">
        <w:rPr>
          <w:rFonts w:asciiTheme="majorHAnsi" w:hAnsiTheme="majorHAnsi" w:cstheme="minorHAnsi"/>
          <w:lang w:val="mk-MK"/>
        </w:rPr>
        <w:t>.</w:t>
      </w:r>
      <w:r w:rsidR="00FD1DAE">
        <w:rPr>
          <w:rFonts w:asciiTheme="majorHAnsi" w:hAnsiTheme="majorHAnsi" w:cstheme="minorHAnsi"/>
        </w:rPr>
        <w:t>00</w:t>
      </w:r>
      <w:r w:rsidRPr="008D4F2B">
        <w:rPr>
          <w:rFonts w:asciiTheme="majorHAnsi" w:hAnsiTheme="majorHAnsi" w:cstheme="minorHAnsi"/>
          <w:lang w:val="mk-MK"/>
        </w:rPr>
        <w:t>0,00</w:t>
      </w:r>
      <w:r>
        <w:rPr>
          <w:rFonts w:asciiTheme="majorHAnsi" w:hAnsiTheme="majorHAnsi" w:cstheme="minorHAnsi"/>
          <w:b/>
          <w:lang w:val="mk-MK"/>
        </w:rPr>
        <w:t xml:space="preserve"> </w:t>
      </w:r>
      <w:r w:rsidR="003250A8" w:rsidRPr="00FA4FCF">
        <w:rPr>
          <w:rFonts w:asciiTheme="majorHAnsi" w:hAnsiTheme="majorHAnsi" w:cstheme="minorHAnsi"/>
          <w:lang w:val="mk-MK"/>
        </w:rPr>
        <w:t>денари.</w:t>
      </w:r>
    </w:p>
    <w:p w14:paraId="74CFBB43" w14:textId="77777777" w:rsidR="0097653B" w:rsidRPr="00FA4FCF" w:rsidRDefault="00094546" w:rsidP="009B7C32">
      <w:pPr>
        <w:pStyle w:val="BodyText"/>
        <w:spacing w:before="211"/>
        <w:ind w:left="630" w:right="1277" w:firstLine="180"/>
        <w:jc w:val="both"/>
        <w:rPr>
          <w:rFonts w:asciiTheme="majorHAnsi" w:hAnsiTheme="majorHAnsi" w:cstheme="minorHAnsi"/>
          <w:b/>
          <w:bCs/>
          <w:lang w:val="mk-MK"/>
        </w:rPr>
      </w:pPr>
      <w:r w:rsidRPr="00FA4FCF">
        <w:rPr>
          <w:rFonts w:asciiTheme="majorHAnsi" w:hAnsiTheme="majorHAnsi" w:cstheme="minorHAnsi"/>
          <w:b/>
          <w:bCs/>
          <w:lang w:val="mk-MK"/>
        </w:rPr>
        <w:t>Табела бр.3 (Реализација на вкупни расходи по економска класификација)</w:t>
      </w:r>
    </w:p>
    <w:tbl>
      <w:tblPr>
        <w:tblStyle w:val="GridTable5Dark-Accent11"/>
        <w:tblW w:w="11161" w:type="dxa"/>
        <w:tblInd w:w="265" w:type="dxa"/>
        <w:tblLook w:val="04A0" w:firstRow="1" w:lastRow="0" w:firstColumn="1" w:lastColumn="0" w:noHBand="0" w:noVBand="1"/>
      </w:tblPr>
      <w:tblGrid>
        <w:gridCol w:w="1804"/>
        <w:gridCol w:w="1575"/>
        <w:gridCol w:w="1570"/>
        <w:gridCol w:w="1439"/>
        <w:gridCol w:w="1588"/>
        <w:gridCol w:w="1510"/>
        <w:gridCol w:w="1675"/>
      </w:tblGrid>
      <w:tr w:rsidR="002E12BB" w:rsidRPr="00FA4FCF" w14:paraId="362DC400" w14:textId="77777777" w:rsidTr="002E12B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07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04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604FE4A3" w14:textId="369B4DCE" w:rsidR="002E12BB" w:rsidRDefault="002E12BB" w:rsidP="002E12BB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Видови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proofErr w:type="gramStart"/>
            <w:r>
              <w:rPr>
                <w:rFonts w:ascii="Cambria" w:hAnsi="Cambria"/>
                <w:b w:val="0"/>
                <w:bCs w:val="0"/>
                <w:color w:val="000000"/>
              </w:rPr>
              <w:t>расходи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)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по</w:t>
            </w:r>
            <w:proofErr w:type="spellEnd"/>
            <w:proofErr w:type="gram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економска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калсификација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>)</w:t>
            </w:r>
          </w:p>
        </w:tc>
        <w:tc>
          <w:tcPr>
            <w:tcW w:w="1575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</w:tcPr>
          <w:p w14:paraId="74031F3F" w14:textId="22264FA8" w:rsidR="002E12BB" w:rsidRPr="00BD75AA" w:rsidRDefault="002E12BB" w:rsidP="002E12BB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lang w:val="mk-MK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Буџет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BD75A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</w:p>
        </w:tc>
        <w:tc>
          <w:tcPr>
            <w:tcW w:w="1570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36D2B284" w14:textId="216FA98E" w:rsidR="002E12BB" w:rsidRDefault="002E12BB" w:rsidP="002E12BB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BD75A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ден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>)</w:t>
            </w:r>
          </w:p>
        </w:tc>
        <w:tc>
          <w:tcPr>
            <w:tcW w:w="1439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4C174AE5" w14:textId="4B5EBD5C" w:rsidR="002E12BB" w:rsidRDefault="002E12BB" w:rsidP="002E12BB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BD75A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>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ден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>)</w:t>
            </w:r>
          </w:p>
        </w:tc>
        <w:tc>
          <w:tcPr>
            <w:tcW w:w="1588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34A0FDF9" w14:textId="0FF96EEC" w:rsidR="002E12BB" w:rsidRDefault="002E12BB" w:rsidP="002E12BB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BD75A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/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BD75A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отстапување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во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%)</w:t>
            </w:r>
          </w:p>
        </w:tc>
        <w:tc>
          <w:tcPr>
            <w:tcW w:w="1510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1F3BF793" w14:textId="1823D444" w:rsidR="002E12BB" w:rsidRDefault="002E12BB" w:rsidP="002E12BB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Реализација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BD75AA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(%)</w:t>
            </w:r>
          </w:p>
        </w:tc>
        <w:tc>
          <w:tcPr>
            <w:tcW w:w="1675" w:type="dxa"/>
            <w:tcBorders>
              <w:top w:val="single" w:sz="8" w:space="0" w:color="auto"/>
              <w:bottom w:val="single" w:sz="8" w:space="0" w:color="auto"/>
              <w:right w:val="single" w:sz="8" w:space="0" w:color="auto"/>
            </w:tcBorders>
            <w:shd w:val="clear" w:color="000000" w:fill="4F81BD"/>
            <w:vAlign w:val="center"/>
            <w:hideMark/>
          </w:tcPr>
          <w:p w14:paraId="5A958C21" w14:textId="49E4A883" w:rsidR="002E12BB" w:rsidRDefault="002E12BB" w:rsidP="002E12BB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Останува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за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реализација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од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Буџет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во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ден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>)</w:t>
            </w:r>
          </w:p>
        </w:tc>
      </w:tr>
      <w:tr w:rsidR="00B657DD" w:rsidRPr="00FA4FCF" w14:paraId="5381B4BC" w14:textId="77777777" w:rsidTr="002E12B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04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14C51110" w14:textId="73B93045" w:rsidR="00B657DD" w:rsidRDefault="00B657DD" w:rsidP="00B657DD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Плати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и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надоместоци</w:t>
            </w:r>
            <w:proofErr w:type="spellEnd"/>
          </w:p>
        </w:tc>
        <w:tc>
          <w:tcPr>
            <w:tcW w:w="1575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672C5D37" w14:textId="228DD54A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780.424.000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2C00EEFC" w14:textId="41744AC3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193.143.091 </w:t>
            </w:r>
          </w:p>
        </w:tc>
        <w:tc>
          <w:tcPr>
            <w:tcW w:w="1439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3ADCF185" w14:textId="2B289E9C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183.318.812 </w:t>
            </w:r>
          </w:p>
        </w:tc>
        <w:tc>
          <w:tcPr>
            <w:tcW w:w="158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492A4917" w14:textId="19A350F0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5,36</w:t>
            </w:r>
          </w:p>
        </w:tc>
        <w:tc>
          <w:tcPr>
            <w:tcW w:w="151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7642E606" w14:textId="18AA59D0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24,75</w:t>
            </w:r>
          </w:p>
        </w:tc>
        <w:tc>
          <w:tcPr>
            <w:tcW w:w="1675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7F7F58E1" w14:textId="0570769A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587.280.909 </w:t>
            </w:r>
          </w:p>
        </w:tc>
      </w:tr>
      <w:tr w:rsidR="00B657DD" w:rsidRPr="00FA4FCF" w14:paraId="1B1FE2FA" w14:textId="77777777" w:rsidTr="002E12BB">
        <w:trPr>
          <w:trHeight w:val="69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04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31FF7A06" w14:textId="7D4AF528" w:rsidR="00B657DD" w:rsidRDefault="00B657DD" w:rsidP="00B657DD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Резерви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и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недефинирани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расходи</w:t>
            </w:r>
            <w:proofErr w:type="spellEnd"/>
          </w:p>
        </w:tc>
        <w:tc>
          <w:tcPr>
            <w:tcW w:w="1575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30F8F6F9" w14:textId="1D6CEDC5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1.200.000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5A276A2C" w14:textId="1984DD33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439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35211145" w14:textId="7DFAC6FE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 -   </w:t>
            </w:r>
          </w:p>
        </w:tc>
        <w:tc>
          <w:tcPr>
            <w:tcW w:w="158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50A06480" w14:textId="57A9B0E1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51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343C5393" w14:textId="50853383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675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095EF669" w14:textId="67B8017B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1.200.000 </w:t>
            </w:r>
          </w:p>
        </w:tc>
      </w:tr>
      <w:tr w:rsidR="00B657DD" w:rsidRPr="00FA4FCF" w14:paraId="2F3C11CE" w14:textId="77777777" w:rsidTr="002E12B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04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31535994" w14:textId="47699158" w:rsidR="00B657DD" w:rsidRDefault="00B657DD" w:rsidP="00B657DD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Стоки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и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услуги</w:t>
            </w:r>
            <w:proofErr w:type="spellEnd"/>
          </w:p>
        </w:tc>
        <w:tc>
          <w:tcPr>
            <w:tcW w:w="1575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65A0448D" w14:textId="231BA391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187.635.000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5072C17E" w14:textId="2B20163E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20.808.092 </w:t>
            </w:r>
          </w:p>
        </w:tc>
        <w:tc>
          <w:tcPr>
            <w:tcW w:w="1439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5D75EAAB" w14:textId="2F91769E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26.444.736 </w:t>
            </w:r>
          </w:p>
        </w:tc>
        <w:tc>
          <w:tcPr>
            <w:tcW w:w="158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0FB8918B" w14:textId="281DC4D6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-21,31</w:t>
            </w:r>
          </w:p>
        </w:tc>
        <w:tc>
          <w:tcPr>
            <w:tcW w:w="151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36B438CB" w14:textId="59EAEE7D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11,09</w:t>
            </w:r>
          </w:p>
        </w:tc>
        <w:tc>
          <w:tcPr>
            <w:tcW w:w="1675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3AF39F89" w14:textId="46F47897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166.826.908 </w:t>
            </w:r>
          </w:p>
        </w:tc>
      </w:tr>
      <w:tr w:rsidR="00B657DD" w:rsidRPr="00FA4FCF" w14:paraId="1CE81B48" w14:textId="77777777" w:rsidTr="002E12BB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04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2E83C6CE" w14:textId="1CD47E70" w:rsidR="00B657DD" w:rsidRDefault="00B657DD" w:rsidP="00B657DD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Каматни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плаќања</w:t>
            </w:r>
          </w:p>
        </w:tc>
        <w:tc>
          <w:tcPr>
            <w:tcW w:w="1575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106EA4CE" w14:textId="73CE1E0F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 -  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7FB52FC0" w14:textId="2E390717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439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64F5CC70" w14:textId="74D57D66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 -   </w:t>
            </w:r>
          </w:p>
        </w:tc>
        <w:tc>
          <w:tcPr>
            <w:tcW w:w="158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44B0CFE9" w14:textId="430D0072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51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4E24F4B6" w14:textId="240189A9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675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7ACCC680" w14:textId="3BDFD450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      -   </w:t>
            </w:r>
          </w:p>
        </w:tc>
      </w:tr>
      <w:tr w:rsidR="00B657DD" w:rsidRPr="00FA4FCF" w14:paraId="5A34ED3B" w14:textId="77777777" w:rsidTr="002E12B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04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0F6B5986" w14:textId="0ECBA630" w:rsidR="00B657DD" w:rsidRDefault="00B657DD" w:rsidP="00B657DD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Субвенции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и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трансфери</w:t>
            </w:r>
            <w:proofErr w:type="spellEnd"/>
          </w:p>
        </w:tc>
        <w:tc>
          <w:tcPr>
            <w:tcW w:w="1575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24561E48" w14:textId="10744A84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88.859.000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16D47744" w14:textId="46695C1F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17.410.217 </w:t>
            </w:r>
          </w:p>
        </w:tc>
        <w:tc>
          <w:tcPr>
            <w:tcW w:w="1439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6FF02DA3" w14:textId="3EBA3851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15.922.152 </w:t>
            </w:r>
          </w:p>
        </w:tc>
        <w:tc>
          <w:tcPr>
            <w:tcW w:w="158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6C13C06C" w14:textId="2B35CFAA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9,35</w:t>
            </w:r>
          </w:p>
        </w:tc>
        <w:tc>
          <w:tcPr>
            <w:tcW w:w="151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4CC9D2F7" w14:textId="3BD142AB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19,59</w:t>
            </w:r>
          </w:p>
        </w:tc>
        <w:tc>
          <w:tcPr>
            <w:tcW w:w="1675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75AF1E93" w14:textId="5D7100D8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71.448.783 </w:t>
            </w:r>
          </w:p>
        </w:tc>
      </w:tr>
      <w:tr w:rsidR="00B657DD" w:rsidRPr="00FA4FCF" w14:paraId="3C4741A7" w14:textId="77777777" w:rsidTr="002E12BB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04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  <w:hideMark/>
          </w:tcPr>
          <w:p w14:paraId="3B7DC5C7" w14:textId="7A5A589E" w:rsidR="00B657DD" w:rsidRDefault="00B657DD" w:rsidP="00B657DD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Социјални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бенефиции</w:t>
            </w:r>
            <w:proofErr w:type="spellEnd"/>
          </w:p>
        </w:tc>
        <w:tc>
          <w:tcPr>
            <w:tcW w:w="1575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631938DC" w14:textId="7EB0FC49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1.200.000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59A73A65" w14:textId="279675B7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181.891 </w:t>
            </w:r>
          </w:p>
        </w:tc>
        <w:tc>
          <w:tcPr>
            <w:tcW w:w="1439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7F7812CC" w14:textId="67C10509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96.000 </w:t>
            </w:r>
          </w:p>
        </w:tc>
        <w:tc>
          <w:tcPr>
            <w:tcW w:w="158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3C7621B5" w14:textId="41ACA26F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89,47</w:t>
            </w:r>
          </w:p>
        </w:tc>
        <w:tc>
          <w:tcPr>
            <w:tcW w:w="151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1AF7F180" w14:textId="352E73C3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15,16</w:t>
            </w:r>
          </w:p>
        </w:tc>
        <w:tc>
          <w:tcPr>
            <w:tcW w:w="1675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34F87FB0" w14:textId="0F41937E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1.018.109 </w:t>
            </w:r>
          </w:p>
        </w:tc>
      </w:tr>
      <w:tr w:rsidR="00B657DD" w:rsidRPr="00FA4FCF" w14:paraId="740612C3" w14:textId="77777777" w:rsidTr="002E12B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04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</w:tcPr>
          <w:p w14:paraId="14AE7EC9" w14:textId="79658FD3" w:rsidR="00B657DD" w:rsidRDefault="00B657DD" w:rsidP="00B657DD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Капитални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расходи</w:t>
            </w:r>
            <w:proofErr w:type="spellEnd"/>
          </w:p>
        </w:tc>
        <w:tc>
          <w:tcPr>
            <w:tcW w:w="1575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054293B4" w14:textId="382C63DA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290.711.000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66291A15" w14:textId="782C839D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42.951.363 </w:t>
            </w:r>
          </w:p>
        </w:tc>
        <w:tc>
          <w:tcPr>
            <w:tcW w:w="1439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51DA9296" w14:textId="5545FBFB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13.050.706 </w:t>
            </w:r>
          </w:p>
        </w:tc>
        <w:tc>
          <w:tcPr>
            <w:tcW w:w="158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4936611A" w14:textId="5C373265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229,11</w:t>
            </w:r>
          </w:p>
        </w:tc>
        <w:tc>
          <w:tcPr>
            <w:tcW w:w="151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46380FC4" w14:textId="134FA5EC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14,77</w:t>
            </w:r>
          </w:p>
        </w:tc>
        <w:tc>
          <w:tcPr>
            <w:tcW w:w="1675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6FC1AC90" w14:textId="31E306D7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247.759.637 </w:t>
            </w:r>
          </w:p>
        </w:tc>
      </w:tr>
      <w:tr w:rsidR="00B657DD" w:rsidRPr="00FA4FCF" w14:paraId="6207F278" w14:textId="77777777" w:rsidTr="002E12BB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04" w:type="dxa"/>
            <w:tcBorders>
              <w:top w:val="nil"/>
              <w:left w:val="single" w:sz="8" w:space="0" w:color="auto"/>
              <w:bottom w:val="single" w:sz="8" w:space="0" w:color="FFFFFF"/>
              <w:right w:val="single" w:sz="8" w:space="0" w:color="FFFFFF"/>
            </w:tcBorders>
            <w:shd w:val="clear" w:color="000000" w:fill="4F81BD"/>
            <w:vAlign w:val="center"/>
          </w:tcPr>
          <w:p w14:paraId="280AA5D2" w14:textId="5E5FE8C5" w:rsidR="00B657DD" w:rsidRDefault="00B657DD" w:rsidP="00B657DD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Отплата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на главнина</w:t>
            </w:r>
          </w:p>
        </w:tc>
        <w:tc>
          <w:tcPr>
            <w:tcW w:w="1575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3B88412E" w14:textId="68152301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600.000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75395E05" w14:textId="4E8A888F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439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34D8DDA1" w14:textId="795DC722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 -   </w:t>
            </w:r>
          </w:p>
        </w:tc>
        <w:tc>
          <w:tcPr>
            <w:tcW w:w="158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7EBB2E0B" w14:textId="1FBA115F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51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6DE263EA" w14:textId="6A4505A4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675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211FF508" w14:textId="27F02796" w:rsidR="00B657DD" w:rsidRDefault="00B657DD" w:rsidP="00B657D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600.000 </w:t>
            </w:r>
          </w:p>
        </w:tc>
      </w:tr>
      <w:tr w:rsidR="00B657DD" w:rsidRPr="00FA4FCF" w14:paraId="019486CB" w14:textId="77777777" w:rsidTr="002E12B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04" w:type="dxa"/>
            <w:tcBorders>
              <w:top w:val="nil"/>
              <w:left w:val="single" w:sz="8" w:space="0" w:color="auto"/>
              <w:bottom w:val="single" w:sz="8" w:space="0" w:color="auto"/>
              <w:right w:val="single" w:sz="8" w:space="0" w:color="FFFFFF"/>
            </w:tcBorders>
            <w:shd w:val="clear" w:color="000000" w:fill="4F81BD"/>
            <w:vAlign w:val="center"/>
          </w:tcPr>
          <w:p w14:paraId="65EDD922" w14:textId="15F3E5B9" w:rsidR="00B657DD" w:rsidRDefault="00B657DD" w:rsidP="00B657DD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Вкупно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расходи</w:t>
            </w:r>
            <w:proofErr w:type="spellEnd"/>
          </w:p>
        </w:tc>
        <w:tc>
          <w:tcPr>
            <w:tcW w:w="1575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70AFCAA2" w14:textId="727C62B1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1.350.629.000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22FDAE87" w14:textId="2B491349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274.494.654 </w:t>
            </w:r>
          </w:p>
        </w:tc>
        <w:tc>
          <w:tcPr>
            <w:tcW w:w="1439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791D2650" w14:textId="15645C24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238.832.406 </w:t>
            </w:r>
          </w:p>
        </w:tc>
        <w:tc>
          <w:tcPr>
            <w:tcW w:w="1588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6E53D0E2" w14:textId="2BA902F8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14,93</w:t>
            </w:r>
          </w:p>
        </w:tc>
        <w:tc>
          <w:tcPr>
            <w:tcW w:w="1510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208157D4" w14:textId="742E34AD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20,32</w:t>
            </w:r>
          </w:p>
        </w:tc>
        <w:tc>
          <w:tcPr>
            <w:tcW w:w="1675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1D131EE2" w14:textId="5DD56B05" w:rsidR="00B657DD" w:rsidRDefault="00B657DD" w:rsidP="00B657D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1.076.134.346 </w:t>
            </w:r>
          </w:p>
        </w:tc>
      </w:tr>
    </w:tbl>
    <w:p w14:paraId="3A03C02F" w14:textId="77777777" w:rsidR="00A338DA" w:rsidRPr="00FA4FCF" w:rsidRDefault="00A338DA" w:rsidP="00A338DA">
      <w:pPr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3CF0ABE2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77FED61D" w14:textId="4246F772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Реализацијата на расходите за плати и надоместо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ци на општината изнесува  </w:t>
      </w:r>
      <w:r w:rsidR="00AE5133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75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 и истата е </w:t>
      </w:r>
      <w:r w:rsidR="008271EA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зголемена</w:t>
      </w:r>
      <w:r w:rsidRPr="00FA4FCF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за </w:t>
      </w:r>
      <w:r w:rsidR="00AE5133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5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36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п.п. во однос на истиот период од </w:t>
      </w:r>
      <w:r w:rsidR="0006108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202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5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год.</w:t>
      </w:r>
      <w:r w:rsidR="0095024F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(</w:t>
      </w:r>
      <w:r w:rsidR="0095024F" w:rsidRPr="00FA4FCF">
        <w:rPr>
          <w:rFonts w:asciiTheme="majorHAnsi" w:hAnsiTheme="majorHAnsi" w:cstheme="minorHAnsi"/>
          <w:lang w:val="mk-MK"/>
        </w:rPr>
        <w:t>Табела бр.3)</w:t>
      </w:r>
    </w:p>
    <w:p w14:paraId="06690EA6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0763B061" w14:textId="1DBCCEB3" w:rsidR="0095024F" w:rsidRPr="00FA4FCF" w:rsidRDefault="00A338DA" w:rsidP="0095024F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Реализацијата на расходите за стоки и услу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ги на општината изнесува  </w:t>
      </w:r>
      <w:r w:rsidR="00AE5133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09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 и истата е </w:t>
      </w:r>
      <w:r w:rsidR="00AE5133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зголемена</w:t>
      </w:r>
      <w:r w:rsidRPr="00FA4FCF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за </w:t>
      </w:r>
      <w:r w:rsidR="00AE5133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31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п.п. во однос на истиот период од </w:t>
      </w:r>
      <w:r w:rsidR="0006108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202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5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год.</w:t>
      </w:r>
      <w:r w:rsidR="0095024F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(</w:t>
      </w:r>
      <w:r w:rsidR="0095024F" w:rsidRPr="00FA4FCF">
        <w:rPr>
          <w:rFonts w:asciiTheme="majorHAnsi" w:hAnsiTheme="majorHAnsi" w:cstheme="minorHAnsi"/>
          <w:lang w:val="mk-MK"/>
        </w:rPr>
        <w:t>Табела бр.3)</w:t>
      </w:r>
    </w:p>
    <w:p w14:paraId="167223F3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33D9E949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49D75E59" w14:textId="4A879AED" w:rsidR="0095024F" w:rsidRPr="00FA4FCF" w:rsidRDefault="00A338DA" w:rsidP="0095024F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Реализацијата на расходите за субвенции и тра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нсфери на општината изнесува  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19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59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 и истата е </w:t>
      </w:r>
      <w:r w:rsidR="00B657DD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зголемена</w:t>
      </w:r>
      <w:r w:rsidRPr="00FA4FCF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за 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9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35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п.п. во однос на истиот период од </w:t>
      </w:r>
      <w:r w:rsidR="0006108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202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5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год.</w:t>
      </w:r>
      <w:r w:rsidR="0095024F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(</w:t>
      </w:r>
      <w:r w:rsidR="0095024F" w:rsidRPr="00FA4FCF">
        <w:rPr>
          <w:rFonts w:asciiTheme="majorHAnsi" w:hAnsiTheme="majorHAnsi" w:cstheme="minorHAnsi"/>
          <w:lang w:val="mk-MK"/>
        </w:rPr>
        <w:t>Табела бр.3)</w:t>
      </w:r>
    </w:p>
    <w:p w14:paraId="664B6B73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766602ED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428B2A5F" w14:textId="4D6F52BB" w:rsidR="0095024F" w:rsidRPr="00FA4FCF" w:rsidRDefault="00A338DA" w:rsidP="0095024F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Реализацијата на капиталните расхо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ди на општината изнесува  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14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77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 и истата е </w:t>
      </w:r>
      <w:r w:rsidR="00B657DD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зголемена</w:t>
      </w:r>
      <w:r w:rsidRPr="00FA4FCF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за 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229</w:t>
      </w:r>
      <w:r w:rsidR="008271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</w:t>
      </w:r>
      <w:r w:rsidR="00AE5133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п.п. во однос на истиот период од </w:t>
      </w:r>
      <w:r w:rsidR="0006108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202</w:t>
      </w:r>
      <w:r w:rsidR="00B657D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5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год.</w:t>
      </w:r>
      <w:r w:rsidR="0095024F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(</w:t>
      </w:r>
      <w:r w:rsidR="0095024F" w:rsidRPr="00FA4FCF">
        <w:rPr>
          <w:rFonts w:asciiTheme="majorHAnsi" w:hAnsiTheme="majorHAnsi" w:cstheme="minorHAnsi"/>
          <w:lang w:val="mk-MK"/>
        </w:rPr>
        <w:t>Табела бр.3)</w:t>
      </w:r>
    </w:p>
    <w:p w14:paraId="6FE5441E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49732949" w14:textId="77777777" w:rsidR="00F64C59" w:rsidRPr="00FA4FCF" w:rsidRDefault="00F64C59">
      <w:pPr>
        <w:rPr>
          <w:rFonts w:asciiTheme="majorHAnsi" w:hAnsiTheme="majorHAnsi" w:cstheme="minorHAnsi"/>
          <w:sz w:val="26"/>
          <w:lang w:val="mk-MK"/>
        </w:rPr>
        <w:sectPr w:rsidR="00F64C59" w:rsidRPr="00FA4FCF" w:rsidSect="00EE5232">
          <w:pgSz w:w="11910" w:h="16840"/>
          <w:pgMar w:top="640" w:right="220" w:bottom="960" w:left="480" w:header="0" w:footer="779" w:gutter="0"/>
          <w:cols w:space="720"/>
        </w:sectPr>
      </w:pPr>
    </w:p>
    <w:p w14:paraId="6203AF0F" w14:textId="77777777" w:rsidR="00F64C59" w:rsidRPr="00FA4FCF" w:rsidRDefault="00F64C59">
      <w:pPr>
        <w:rPr>
          <w:rFonts w:asciiTheme="majorHAnsi" w:hAnsiTheme="majorHAnsi" w:cstheme="minorHAnsi"/>
          <w:sz w:val="26"/>
          <w:lang w:val="mk-MK"/>
        </w:rPr>
      </w:pPr>
    </w:p>
    <w:p w14:paraId="425FAE9C" w14:textId="70DB9CCA" w:rsidR="00DD760D" w:rsidRPr="00FA4FCF" w:rsidRDefault="009C7142">
      <w:pPr>
        <w:rPr>
          <w:rFonts w:asciiTheme="majorHAnsi" w:hAnsiTheme="majorHAnsi" w:cstheme="minorHAnsi"/>
          <w:sz w:val="26"/>
          <w:lang w:val="mk-MK"/>
        </w:rPr>
      </w:pPr>
      <w:r>
        <w:rPr>
          <w:rFonts w:asciiTheme="majorHAnsi" w:hAnsiTheme="majorHAnsi" w:cstheme="minorHAnsi"/>
          <w:noProof/>
          <w:sz w:val="26"/>
          <w:lang w:val="mk-MK"/>
        </w:rPr>
        <w:drawing>
          <wp:inline distT="0" distB="0" distL="0" distR="0" wp14:anchorId="7FF8A34B" wp14:editId="4E1AAFEB">
            <wp:extent cx="9676765" cy="4659630"/>
            <wp:effectExtent l="0" t="0" r="0" b="0"/>
            <wp:docPr id="145601618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676765" cy="465963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BBA808B" w14:textId="341AEA18" w:rsidR="00DD760D" w:rsidRPr="00FA4FCF" w:rsidRDefault="00DD760D">
      <w:pPr>
        <w:rPr>
          <w:rFonts w:asciiTheme="majorHAnsi" w:hAnsiTheme="majorHAnsi" w:cstheme="minorHAnsi"/>
          <w:sz w:val="26"/>
          <w:lang w:val="mk-MK"/>
        </w:rPr>
      </w:pPr>
    </w:p>
    <w:p w14:paraId="6CE24795" w14:textId="655F63B2" w:rsidR="00DD760D" w:rsidRPr="00FA4FCF" w:rsidRDefault="00DD760D">
      <w:pPr>
        <w:rPr>
          <w:rFonts w:asciiTheme="majorHAnsi" w:hAnsiTheme="majorHAnsi" w:cstheme="minorHAnsi"/>
          <w:sz w:val="26"/>
          <w:lang w:val="mk-MK"/>
        </w:rPr>
      </w:pPr>
    </w:p>
    <w:p w14:paraId="3FE11F55" w14:textId="77777777" w:rsidR="00052974" w:rsidRPr="00FA4FCF" w:rsidRDefault="009E33B3">
      <w:pPr>
        <w:rPr>
          <w:rFonts w:asciiTheme="majorHAnsi" w:hAnsiTheme="majorHAnsi" w:cstheme="minorHAnsi"/>
          <w:sz w:val="26"/>
          <w:lang w:val="mk-MK"/>
        </w:rPr>
        <w:sectPr w:rsidR="00052974" w:rsidRPr="00FA4FCF" w:rsidSect="00EE5232">
          <w:pgSz w:w="16840" w:h="11910" w:orient="landscape"/>
          <w:pgMar w:top="216" w:right="965" w:bottom="475" w:left="634" w:header="0" w:footer="778" w:gutter="0"/>
          <w:cols w:space="720"/>
        </w:sectPr>
      </w:pPr>
      <w:r w:rsidRPr="00FA4FCF">
        <w:rPr>
          <w:rFonts w:asciiTheme="majorHAnsi" w:hAnsiTheme="majorHAnsi" w:cstheme="minorHAnsi"/>
          <w:sz w:val="20"/>
          <w:lang w:val="mk-MK"/>
        </w:rPr>
        <w:t xml:space="preserve">Оваа табела е согласно пропишаниот образец на Министерството за финансии  </w:t>
      </w:r>
      <w:r w:rsidR="00EB02AC" w:rsidRPr="00FA4FCF">
        <w:rPr>
          <w:rFonts w:asciiTheme="majorHAnsi" w:hAnsiTheme="majorHAnsi" w:cstheme="minorHAnsi"/>
          <w:i/>
          <w:iCs/>
          <w:sz w:val="20"/>
          <w:lang w:val="mk-MK"/>
        </w:rPr>
        <w:t>во форматот кој го обезбедува вашата софтверска  програма за буџет.</w:t>
      </w:r>
    </w:p>
    <w:p w14:paraId="3A7BD1A0" w14:textId="77777777" w:rsidR="00F64C59" w:rsidRPr="00FA4FCF" w:rsidRDefault="00F64C59" w:rsidP="00F64C59">
      <w:pPr>
        <w:rPr>
          <w:rFonts w:asciiTheme="majorHAnsi" w:hAnsiTheme="majorHAnsi" w:cstheme="minorHAnsi"/>
          <w:lang w:val="mk-MK"/>
        </w:rPr>
      </w:pPr>
    </w:p>
    <w:p w14:paraId="3B25C77C" w14:textId="77777777" w:rsidR="00A338DA" w:rsidRPr="00FA4FCF" w:rsidRDefault="00A338DA" w:rsidP="00F64C59">
      <w:pPr>
        <w:ind w:right="590"/>
        <w:rPr>
          <w:rFonts w:asciiTheme="majorHAnsi" w:hAnsiTheme="majorHAnsi" w:cstheme="minorHAnsi"/>
          <w:lang w:val="mk-MK"/>
        </w:rPr>
      </w:pPr>
    </w:p>
    <w:p w14:paraId="3362AA27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6B26664B" w14:textId="3FD40B6A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Најголеми износи на расходи во делот на стоките и услугите се ре</w:t>
      </w:r>
      <w:r w:rsidR="006866AE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а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лизирани за:</w:t>
      </w:r>
    </w:p>
    <w:p w14:paraId="3B2F3A11" w14:textId="0706B6F9" w:rsidR="00A338DA" w:rsidRPr="00FA4FCF" w:rsidRDefault="00A338DA" w:rsidP="00A338DA">
      <w:pPr>
        <w:ind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       </w:t>
      </w:r>
      <w:r w:rsidR="00DE49F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423120</w:t>
      </w:r>
      <w:r w:rsidR="008F46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(списанија, весници и други 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изданија...)</w:t>
      </w:r>
      <w:r w:rsidR="00DE49F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-Е0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со реализација од </w:t>
      </w:r>
      <w:r w:rsidR="00EE2D6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17</w:t>
      </w:r>
      <w:r w:rsidR="00DE49F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 w:rsidR="00EE2D6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33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</w:t>
      </w:r>
    </w:p>
    <w:p w14:paraId="52AA9A67" w14:textId="4921EF6E" w:rsidR="00A338DA" w:rsidRPr="00FA4FCF" w:rsidRDefault="00DE49FC" w:rsidP="00507C93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423</w:t>
      </w:r>
      <w:r w:rsidR="00507C93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10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(</w:t>
      </w:r>
      <w:r w:rsidR="00507C93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матријали за АПО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)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-Е0</w:t>
      </w:r>
      <w:r w:rsidR="00A338DA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со реализација од </w:t>
      </w:r>
      <w:r w:rsidR="00EE2D6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37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EE2D6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</w:t>
      </w:r>
      <w:r w:rsidR="00507C93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</w:t>
      </w:r>
      <w:r w:rsidR="00A338DA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75F247B1" w14:textId="137EA434" w:rsidR="00A338DA" w:rsidRPr="00FA4FCF" w:rsidRDefault="00DE49FC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42</w:t>
      </w:r>
      <w:r w:rsidR="00EE2D6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3590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(</w:t>
      </w:r>
      <w:r w:rsidR="00EE2D6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униформи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)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-</w:t>
      </w:r>
      <w:r w:rsidR="00EE2D6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њ0</w:t>
      </w:r>
      <w:r w:rsidR="00A338DA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со реализација од 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  </w:t>
      </w:r>
      <w:r w:rsidR="00EE2D6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78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EE2D6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5</w:t>
      </w:r>
      <w:r w:rsidR="00763649">
        <w:rPr>
          <w:rFonts w:asciiTheme="majorHAnsi" w:hAnsiTheme="majorHAnsi" w:cstheme="minorHAnsi"/>
          <w:iCs/>
          <w:noProof/>
          <w:sz w:val="24"/>
          <w:szCs w:val="24"/>
        </w:rPr>
        <w:t>9</w:t>
      </w:r>
      <w:r w:rsidR="00A338DA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6AB54F2E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48AB778B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7515F58C" w14:textId="44C6A9AA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Најголеми износи на расходи во делот на субвенциите и тренсферите  се ре</w:t>
      </w:r>
      <w:r w:rsidR="006866AE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а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лизирани за </w:t>
      </w:r>
    </w:p>
    <w:p w14:paraId="6679E4D5" w14:textId="4D312C8A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/>
          <w:noProof/>
          <w:color w:val="C00000"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="00753C8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464110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(стипенди на студенти)</w:t>
      </w:r>
      <w:r w:rsidR="00753C8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-А0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со реализација од 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24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</w:t>
      </w:r>
    </w:p>
    <w:p w14:paraId="6D4CABA6" w14:textId="3171BFAC" w:rsidR="00A338DA" w:rsidRDefault="00A338DA" w:rsidP="00A338DA">
      <w:pPr>
        <w:ind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       </w:t>
      </w:r>
      <w:r w:rsidR="00753C8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464910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(плачање по судски решенија)</w:t>
      </w:r>
      <w:r w:rsidR="00753C8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-Е0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со реализација од 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30</w:t>
      </w:r>
      <w:r w:rsidR="00753C8C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6F68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</w:t>
      </w:r>
    </w:p>
    <w:p w14:paraId="3161EB34" w14:textId="6AFED089" w:rsidR="00753C8C" w:rsidRDefault="00753C8C" w:rsidP="00753C8C">
      <w:pPr>
        <w:ind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       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464990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(други трансфери)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-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Е0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со реализација од 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40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39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</w:t>
      </w:r>
    </w:p>
    <w:p w14:paraId="1488F2F3" w14:textId="77777777" w:rsidR="00753C8C" w:rsidRPr="00FA4FCF" w:rsidRDefault="00753C8C" w:rsidP="00A338DA">
      <w:pPr>
        <w:ind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64DD0B93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0F11E231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3C1F38D5" w14:textId="1467B58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Најголеми износи на расходи во делот на социјалните бенефиции  се ре</w:t>
      </w:r>
      <w:r w:rsidR="006866AE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а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лизирани за (</w:t>
      </w:r>
      <w:r w:rsidRPr="00FA4FCF">
        <w:rPr>
          <w:rFonts w:asciiTheme="majorHAnsi" w:hAnsiTheme="majorHAnsi" w:cstheme="minorHAnsi"/>
          <w:i/>
          <w:noProof/>
          <w:color w:val="C00000"/>
          <w:sz w:val="24"/>
          <w:szCs w:val="24"/>
          <w:lang w:val="mk-MK"/>
        </w:rPr>
        <w:t xml:space="preserve">се </w:t>
      </w:r>
    </w:p>
    <w:p w14:paraId="14D424B7" w14:textId="3C1ABE9B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/>
          <w:noProof/>
          <w:color w:val="C00000"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="00E3788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471990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(друга социјална помош)</w:t>
      </w:r>
      <w:r w:rsidR="00E3788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-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В3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со реализација од 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30,32</w:t>
      </w:r>
      <w:r w:rsidR="00BC0EB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</w:t>
      </w:r>
    </w:p>
    <w:p w14:paraId="29913216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423B32E9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741CE1F8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1315D252" w14:textId="69ABBC8E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Најголеми износи на расходи во делот на капиталните расходи  се ре</w:t>
      </w:r>
      <w:r w:rsidR="006866AE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а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лизирани за (</w:t>
      </w:r>
      <w:r w:rsidRPr="00FA4FCF">
        <w:rPr>
          <w:rFonts w:asciiTheme="majorHAnsi" w:hAnsiTheme="majorHAnsi" w:cstheme="minorHAnsi"/>
          <w:i/>
          <w:noProof/>
          <w:color w:val="C00000"/>
          <w:sz w:val="24"/>
          <w:szCs w:val="24"/>
          <w:lang w:val="mk-MK"/>
        </w:rPr>
        <w:t xml:space="preserve">се </w:t>
      </w:r>
    </w:p>
    <w:p w14:paraId="47324491" w14:textId="330C4EB5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/>
          <w:noProof/>
          <w:color w:val="C00000"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="00E3788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48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2130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(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реконструкција на л.патишта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)</w:t>
      </w:r>
      <w:r w:rsidR="00E3788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-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ЈД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со реализација од </w:t>
      </w:r>
      <w:r w:rsidR="006F68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32</w:t>
      </w:r>
      <w:r w:rsidR="00E3788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6F68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83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</w:t>
      </w:r>
    </w:p>
    <w:p w14:paraId="6E7D5207" w14:textId="45C0F984" w:rsidR="00A338DA" w:rsidRPr="00FA4FCF" w:rsidRDefault="00A338DA" w:rsidP="00A338DA">
      <w:pPr>
        <w:ind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       </w:t>
      </w:r>
      <w:r w:rsidR="00E3788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482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120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(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изградба на л.патишта</w:t>
      </w:r>
      <w:r w:rsidR="006B107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)</w:t>
      </w:r>
      <w:r w:rsidR="00E3788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-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МД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со реализација од 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99</w:t>
      </w:r>
      <w:r w:rsidR="00E3788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</w:t>
      </w:r>
      <w:r w:rsidR="003F1AA8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44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</w:t>
      </w:r>
    </w:p>
    <w:p w14:paraId="58C0D133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782678B3" w14:textId="77777777" w:rsidR="00A338DA" w:rsidRPr="00FA4FCF" w:rsidRDefault="00A338DA" w:rsidP="00F64C59">
      <w:pPr>
        <w:ind w:right="590"/>
        <w:rPr>
          <w:rFonts w:asciiTheme="majorHAnsi" w:hAnsiTheme="majorHAnsi" w:cstheme="minorHAnsi"/>
          <w:lang w:val="mk-MK"/>
        </w:rPr>
      </w:pPr>
    </w:p>
    <w:p w14:paraId="76F16FCC" w14:textId="77777777" w:rsidR="00A338DA" w:rsidRPr="00FA4FCF" w:rsidRDefault="00A338DA" w:rsidP="00F64C59">
      <w:pPr>
        <w:ind w:right="590"/>
        <w:rPr>
          <w:rFonts w:asciiTheme="majorHAnsi" w:hAnsiTheme="majorHAnsi" w:cstheme="minorHAnsi"/>
          <w:lang w:val="mk-MK"/>
        </w:rPr>
      </w:pPr>
    </w:p>
    <w:p w14:paraId="275AE038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6458889A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337D67FE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6D0B5243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665FD01F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04C011CD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5777A576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24137E5B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1AE31E69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16126236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5A4E70B5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0E46A759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478EC1C5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4AAC847F" w14:textId="77777777" w:rsidR="00F3221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5AA6BF87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4A0E9375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2C3BBB2F" w14:textId="77777777" w:rsidR="00A338DA" w:rsidRPr="00FA4FCF" w:rsidRDefault="00A338DA" w:rsidP="00F64C59">
      <w:pPr>
        <w:ind w:right="590"/>
        <w:rPr>
          <w:rFonts w:asciiTheme="majorHAnsi" w:hAnsiTheme="majorHAnsi" w:cstheme="minorHAnsi"/>
          <w:lang w:val="mk-MK"/>
        </w:rPr>
      </w:pPr>
    </w:p>
    <w:p w14:paraId="0A88BF16" w14:textId="3FD34093" w:rsidR="001C41E5" w:rsidRDefault="009E7155" w:rsidP="00F3221F">
      <w:pPr>
        <w:ind w:left="450" w:right="1130"/>
        <w:jc w:val="both"/>
        <w:rPr>
          <w:rFonts w:asciiTheme="majorHAnsi" w:hAnsiTheme="majorHAnsi" w:cstheme="minorHAnsi"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sz w:val="24"/>
          <w:szCs w:val="24"/>
          <w:lang w:val="mk-MK"/>
        </w:rPr>
        <w:t xml:space="preserve">Реализираните </w:t>
      </w:r>
      <w:r w:rsidR="002F63FE">
        <w:rPr>
          <w:rFonts w:asciiTheme="majorHAnsi" w:hAnsiTheme="majorHAnsi" w:cstheme="minorHAnsi"/>
          <w:sz w:val="24"/>
          <w:szCs w:val="24"/>
          <w:lang w:val="mk-MK"/>
        </w:rPr>
        <w:t>расходи за периодот јануари-</w:t>
      </w:r>
      <w:r w:rsidR="00093EBE">
        <w:rPr>
          <w:rFonts w:asciiTheme="majorHAnsi" w:hAnsiTheme="majorHAnsi" w:cstheme="minorHAnsi"/>
          <w:sz w:val="24"/>
          <w:szCs w:val="24"/>
          <w:lang w:val="mk-MK"/>
        </w:rPr>
        <w:t>март</w:t>
      </w:r>
      <w:r w:rsidRPr="00FA4FCF">
        <w:rPr>
          <w:rFonts w:asciiTheme="majorHAnsi" w:hAnsiTheme="majorHAnsi" w:cstheme="minorHAnsi"/>
          <w:sz w:val="24"/>
          <w:szCs w:val="24"/>
          <w:lang w:val="mk-MK"/>
        </w:rPr>
        <w:t xml:space="preserve"> </w:t>
      </w:r>
      <w:r w:rsidR="0006108C">
        <w:rPr>
          <w:rFonts w:asciiTheme="majorHAnsi" w:hAnsiTheme="majorHAnsi" w:cstheme="minorHAnsi"/>
          <w:sz w:val="24"/>
          <w:szCs w:val="24"/>
          <w:lang w:val="mk-MK"/>
        </w:rPr>
        <w:t>202</w:t>
      </w:r>
      <w:r w:rsidR="00924EA5">
        <w:rPr>
          <w:rFonts w:asciiTheme="majorHAnsi" w:hAnsiTheme="majorHAnsi" w:cstheme="minorHAnsi"/>
          <w:sz w:val="24"/>
          <w:szCs w:val="24"/>
          <w:lang w:val="mk-MK"/>
        </w:rPr>
        <w:t>6</w:t>
      </w:r>
      <w:r w:rsidRPr="00FA4FCF">
        <w:rPr>
          <w:rFonts w:asciiTheme="majorHAnsi" w:hAnsiTheme="majorHAnsi" w:cstheme="minorHAnsi"/>
          <w:sz w:val="24"/>
          <w:szCs w:val="24"/>
          <w:lang w:val="mk-MK"/>
        </w:rPr>
        <w:t xml:space="preserve"> година, планираните расходи со Буџетот за </w:t>
      </w:r>
      <w:r w:rsidR="0006108C">
        <w:rPr>
          <w:rFonts w:asciiTheme="majorHAnsi" w:hAnsiTheme="majorHAnsi" w:cstheme="minorHAnsi"/>
          <w:sz w:val="24"/>
          <w:szCs w:val="24"/>
          <w:lang w:val="mk-MK"/>
        </w:rPr>
        <w:t>202</w:t>
      </w:r>
      <w:r w:rsidR="00093EBE">
        <w:rPr>
          <w:rFonts w:asciiTheme="majorHAnsi" w:hAnsiTheme="majorHAnsi" w:cstheme="minorHAnsi"/>
          <w:sz w:val="24"/>
          <w:szCs w:val="24"/>
          <w:lang w:val="mk-MK"/>
        </w:rPr>
        <w:t>5</w:t>
      </w:r>
      <w:r w:rsidRPr="00FA4FCF">
        <w:rPr>
          <w:rFonts w:asciiTheme="majorHAnsi" w:hAnsiTheme="majorHAnsi" w:cstheme="minorHAnsi"/>
          <w:sz w:val="24"/>
          <w:szCs w:val="24"/>
          <w:lang w:val="mk-MK"/>
        </w:rPr>
        <w:t xml:space="preserve"> година и реализираните расходи за истиот период за </w:t>
      </w:r>
      <w:r w:rsidR="0006108C">
        <w:rPr>
          <w:rFonts w:asciiTheme="majorHAnsi" w:hAnsiTheme="majorHAnsi" w:cstheme="minorHAnsi"/>
          <w:sz w:val="24"/>
          <w:szCs w:val="24"/>
          <w:lang w:val="mk-MK"/>
        </w:rPr>
        <w:t>202</w:t>
      </w:r>
      <w:r w:rsidR="00924EA5">
        <w:rPr>
          <w:rFonts w:asciiTheme="majorHAnsi" w:hAnsiTheme="majorHAnsi" w:cstheme="minorHAnsi"/>
          <w:sz w:val="24"/>
          <w:szCs w:val="24"/>
          <w:lang w:val="mk-MK"/>
        </w:rPr>
        <w:t>5</w:t>
      </w:r>
      <w:r w:rsidRPr="00FA4FCF">
        <w:rPr>
          <w:rFonts w:asciiTheme="majorHAnsi" w:hAnsiTheme="majorHAnsi" w:cstheme="minorHAnsi"/>
          <w:sz w:val="24"/>
          <w:szCs w:val="24"/>
          <w:lang w:val="mk-MK"/>
        </w:rPr>
        <w:t xml:space="preserve"> година, кои се класифицирани по одделни програми и по</w:t>
      </w:r>
      <w:r w:rsidR="00013800" w:rsidRPr="00FA4FCF">
        <w:rPr>
          <w:rFonts w:asciiTheme="majorHAnsi" w:hAnsiTheme="majorHAnsi" w:cstheme="minorHAnsi"/>
          <w:sz w:val="24"/>
          <w:szCs w:val="24"/>
          <w:lang w:val="mk-MK"/>
        </w:rPr>
        <w:t>т</w:t>
      </w:r>
      <w:r w:rsidRPr="00FA4FCF">
        <w:rPr>
          <w:rFonts w:asciiTheme="majorHAnsi" w:hAnsiTheme="majorHAnsi" w:cstheme="minorHAnsi"/>
          <w:sz w:val="24"/>
          <w:szCs w:val="24"/>
          <w:lang w:val="mk-MK"/>
        </w:rPr>
        <w:t xml:space="preserve">програми во Буџетотна Општина </w:t>
      </w:r>
      <w:r w:rsidR="002F63FE">
        <w:rPr>
          <w:rFonts w:asciiTheme="majorHAnsi" w:hAnsiTheme="majorHAnsi" w:cstheme="minorHAnsi"/>
          <w:sz w:val="24"/>
          <w:szCs w:val="24"/>
          <w:lang w:val="mk-MK"/>
        </w:rPr>
        <w:t>Кичево</w:t>
      </w:r>
      <w:r w:rsidRPr="00FA4FCF">
        <w:rPr>
          <w:rFonts w:asciiTheme="majorHAnsi" w:hAnsiTheme="majorHAnsi" w:cstheme="minorHAnsi"/>
          <w:sz w:val="24"/>
          <w:szCs w:val="24"/>
          <w:lang w:val="mk-MK"/>
        </w:rPr>
        <w:t xml:space="preserve">, </w:t>
      </w:r>
      <w:r w:rsidR="00A96560" w:rsidRPr="00FA4FCF">
        <w:rPr>
          <w:rFonts w:asciiTheme="majorHAnsi" w:hAnsiTheme="majorHAnsi" w:cstheme="minorHAnsi"/>
          <w:sz w:val="24"/>
          <w:szCs w:val="24"/>
          <w:lang w:val="mk-MK"/>
        </w:rPr>
        <w:t>се презентирани подолу</w:t>
      </w:r>
      <w:r w:rsidRPr="00FA4FCF">
        <w:rPr>
          <w:rFonts w:asciiTheme="majorHAnsi" w:hAnsiTheme="majorHAnsi" w:cstheme="minorHAnsi"/>
          <w:sz w:val="24"/>
          <w:szCs w:val="24"/>
          <w:lang w:val="mk-MK"/>
        </w:rPr>
        <w:t>:</w:t>
      </w:r>
    </w:p>
    <w:p w14:paraId="0F4D8647" w14:textId="77777777" w:rsidR="00AC73AD" w:rsidRDefault="00AC73AD" w:rsidP="00F3221F">
      <w:pPr>
        <w:ind w:left="450" w:right="1130"/>
        <w:jc w:val="both"/>
        <w:rPr>
          <w:rFonts w:asciiTheme="majorHAnsi" w:hAnsiTheme="majorHAnsi" w:cstheme="minorHAnsi"/>
          <w:sz w:val="24"/>
          <w:szCs w:val="24"/>
          <w:lang w:val="mk-MK"/>
        </w:rPr>
      </w:pPr>
    </w:p>
    <w:p w14:paraId="25925F5C" w14:textId="77777777" w:rsidR="00AC73AD" w:rsidRDefault="00AC73AD" w:rsidP="00F3221F">
      <w:pPr>
        <w:ind w:left="450" w:right="1130"/>
        <w:jc w:val="both"/>
        <w:rPr>
          <w:rFonts w:asciiTheme="majorHAnsi" w:hAnsiTheme="majorHAnsi" w:cstheme="minorHAnsi"/>
          <w:sz w:val="24"/>
          <w:szCs w:val="24"/>
          <w:lang w:val="mk-MK"/>
        </w:rPr>
      </w:pPr>
    </w:p>
    <w:p w14:paraId="53B32750" w14:textId="77777777" w:rsidR="00AC73AD" w:rsidRDefault="00AC73AD" w:rsidP="00F3221F">
      <w:pPr>
        <w:ind w:left="450" w:right="1130"/>
        <w:jc w:val="both"/>
        <w:rPr>
          <w:rFonts w:asciiTheme="majorHAnsi" w:hAnsiTheme="majorHAnsi" w:cstheme="minorHAnsi"/>
          <w:sz w:val="24"/>
          <w:szCs w:val="24"/>
          <w:lang w:val="mk-MK"/>
        </w:rPr>
      </w:pPr>
    </w:p>
    <w:p w14:paraId="36E3D2CC" w14:textId="77777777" w:rsidR="00AC73AD" w:rsidRDefault="00AC73AD" w:rsidP="00F3221F">
      <w:pPr>
        <w:ind w:left="450" w:right="1130"/>
        <w:jc w:val="both"/>
        <w:rPr>
          <w:rFonts w:asciiTheme="majorHAnsi" w:hAnsiTheme="majorHAnsi" w:cstheme="minorHAnsi"/>
          <w:sz w:val="24"/>
          <w:szCs w:val="24"/>
          <w:lang w:val="mk-MK"/>
        </w:rPr>
      </w:pPr>
    </w:p>
    <w:p w14:paraId="6597B361" w14:textId="77777777" w:rsidR="00AC73AD" w:rsidRDefault="00AC73AD" w:rsidP="00F3221F">
      <w:pPr>
        <w:ind w:left="450" w:right="1130"/>
        <w:jc w:val="both"/>
        <w:rPr>
          <w:rFonts w:asciiTheme="majorHAnsi" w:hAnsiTheme="majorHAnsi" w:cstheme="minorHAnsi"/>
          <w:sz w:val="24"/>
          <w:szCs w:val="24"/>
          <w:lang w:val="mk-MK"/>
        </w:rPr>
      </w:pPr>
    </w:p>
    <w:p w14:paraId="5530D05A" w14:textId="77777777" w:rsidR="00AC73AD" w:rsidRDefault="00AC73AD" w:rsidP="00F3221F">
      <w:pPr>
        <w:ind w:left="450" w:right="1130"/>
        <w:jc w:val="both"/>
        <w:rPr>
          <w:rFonts w:asciiTheme="majorHAnsi" w:hAnsiTheme="majorHAnsi" w:cstheme="minorHAnsi"/>
          <w:sz w:val="24"/>
          <w:szCs w:val="24"/>
          <w:lang w:val="mk-MK"/>
        </w:rPr>
      </w:pPr>
    </w:p>
    <w:p w14:paraId="786E320B" w14:textId="77777777" w:rsidR="00AC73AD" w:rsidRPr="00FA4FCF" w:rsidRDefault="00AC73AD" w:rsidP="00F3221F">
      <w:pPr>
        <w:ind w:left="450" w:right="1130"/>
        <w:jc w:val="both"/>
        <w:rPr>
          <w:rFonts w:asciiTheme="majorHAnsi" w:hAnsiTheme="majorHAnsi" w:cstheme="minorHAnsi"/>
          <w:sz w:val="24"/>
          <w:szCs w:val="24"/>
          <w:lang w:val="mk-MK"/>
        </w:rPr>
      </w:pPr>
    </w:p>
    <w:p w14:paraId="3B176DA2" w14:textId="77777777" w:rsidR="001C41E5" w:rsidRPr="00FA4FCF" w:rsidRDefault="001C41E5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0CD5B400" w14:textId="77777777" w:rsidR="001C41E5" w:rsidRPr="00FA4FCF" w:rsidRDefault="00F35D78">
      <w:pPr>
        <w:pStyle w:val="BodyText"/>
        <w:spacing w:before="3"/>
        <w:rPr>
          <w:rFonts w:asciiTheme="majorHAnsi" w:hAnsiTheme="majorHAnsi" w:cstheme="minorHAnsi"/>
          <w:b/>
          <w:bCs/>
          <w:sz w:val="22"/>
          <w:szCs w:val="22"/>
          <w:lang w:val="mk-MK"/>
        </w:rPr>
      </w:pPr>
      <w:r w:rsidRPr="00FA4FCF">
        <w:rPr>
          <w:rFonts w:asciiTheme="majorHAnsi" w:hAnsiTheme="majorHAnsi" w:cstheme="minorHAnsi"/>
          <w:b/>
          <w:bCs/>
          <w:sz w:val="22"/>
          <w:szCs w:val="22"/>
          <w:lang w:val="mk-MK"/>
        </w:rPr>
        <w:t xml:space="preserve">Табела бр.4 (Реализација на вкупни расходи по </w:t>
      </w:r>
      <w:r w:rsidR="00EA4AF3" w:rsidRPr="00FA4FCF">
        <w:rPr>
          <w:rFonts w:asciiTheme="majorHAnsi" w:hAnsiTheme="majorHAnsi" w:cstheme="minorHAnsi"/>
          <w:b/>
          <w:bCs/>
          <w:sz w:val="22"/>
          <w:szCs w:val="22"/>
          <w:lang w:val="mk-MK"/>
        </w:rPr>
        <w:t>одделни надлежности)</w:t>
      </w:r>
    </w:p>
    <w:tbl>
      <w:tblPr>
        <w:tblStyle w:val="GridTable4-Accent31"/>
        <w:tblW w:w="11426" w:type="dxa"/>
        <w:jc w:val="center"/>
        <w:tblBorders>
          <w:top w:val="single" w:sz="4" w:space="0" w:color="002060"/>
          <w:left w:val="single" w:sz="4" w:space="0" w:color="002060"/>
          <w:bottom w:val="single" w:sz="4" w:space="0" w:color="002060"/>
          <w:right w:val="single" w:sz="4" w:space="0" w:color="002060"/>
          <w:insideH w:val="single" w:sz="4" w:space="0" w:color="002060"/>
          <w:insideV w:val="single" w:sz="4" w:space="0" w:color="002060"/>
        </w:tblBorders>
        <w:tblLook w:val="04A0" w:firstRow="1" w:lastRow="0" w:firstColumn="1" w:lastColumn="0" w:noHBand="0" w:noVBand="1"/>
      </w:tblPr>
      <w:tblGrid>
        <w:gridCol w:w="2682"/>
        <w:gridCol w:w="1527"/>
        <w:gridCol w:w="1355"/>
        <w:gridCol w:w="1295"/>
        <w:gridCol w:w="1794"/>
        <w:gridCol w:w="1327"/>
        <w:gridCol w:w="1447"/>
      </w:tblGrid>
      <w:tr w:rsidR="00F4043D" w:rsidRPr="00FA4FCF" w14:paraId="696A16A8" w14:textId="77777777" w:rsidTr="001C3BE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single" w:sz="8" w:space="0" w:color="002060"/>
              <w:left w:val="single" w:sz="8" w:space="0" w:color="002060"/>
              <w:bottom w:val="nil"/>
              <w:right w:val="single" w:sz="8" w:space="0" w:color="002060"/>
            </w:tcBorders>
            <w:shd w:val="clear" w:color="000000" w:fill="8DB3E2"/>
            <w:noWrap/>
            <w:vAlign w:val="center"/>
            <w:hideMark/>
          </w:tcPr>
          <w:p w14:paraId="7D6716CC" w14:textId="5E6A95AC" w:rsidR="00F4043D" w:rsidRDefault="00F4043D" w:rsidP="00F4043D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Вкупни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расходи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општините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по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одделни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надлежности</w:t>
            </w:r>
            <w:proofErr w:type="spellEnd"/>
          </w:p>
        </w:tc>
        <w:tc>
          <w:tcPr>
            <w:tcW w:w="1527" w:type="dxa"/>
            <w:tcBorders>
              <w:top w:val="single" w:sz="8" w:space="0" w:color="002060"/>
              <w:bottom w:val="nil"/>
              <w:right w:val="single" w:sz="8" w:space="0" w:color="002060"/>
            </w:tcBorders>
            <w:shd w:val="clear" w:color="000000" w:fill="8DB3E2"/>
            <w:noWrap/>
            <w:vAlign w:val="center"/>
          </w:tcPr>
          <w:p w14:paraId="76E29627" w14:textId="7CB0585B" w:rsidR="00F4043D" w:rsidRPr="00230D2E" w:rsidRDefault="00F4043D" w:rsidP="00F4043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lang w:val="mk-MK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Буџет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230D2E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</w:p>
        </w:tc>
        <w:tc>
          <w:tcPr>
            <w:tcW w:w="1355" w:type="dxa"/>
            <w:tcBorders>
              <w:top w:val="single" w:sz="8" w:space="0" w:color="002060"/>
              <w:bottom w:val="nil"/>
              <w:right w:val="single" w:sz="8" w:space="0" w:color="002060"/>
            </w:tcBorders>
            <w:shd w:val="clear" w:color="000000" w:fill="8DB3E2"/>
            <w:noWrap/>
            <w:vAlign w:val="center"/>
          </w:tcPr>
          <w:p w14:paraId="6DA754B8" w14:textId="27DEC59A" w:rsidR="00F4043D" w:rsidRDefault="00F4043D" w:rsidP="00F4043D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230D2E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ден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>)</w:t>
            </w:r>
          </w:p>
        </w:tc>
        <w:tc>
          <w:tcPr>
            <w:tcW w:w="1295" w:type="dxa"/>
            <w:tcBorders>
              <w:top w:val="single" w:sz="8" w:space="0" w:color="002060"/>
              <w:bottom w:val="nil"/>
              <w:right w:val="single" w:sz="8" w:space="0" w:color="002060"/>
            </w:tcBorders>
            <w:shd w:val="clear" w:color="000000" w:fill="8DB3E2"/>
            <w:vAlign w:val="center"/>
          </w:tcPr>
          <w:p w14:paraId="476A0F1B" w14:textId="0B35E86A" w:rsidR="00F4043D" w:rsidRDefault="00F4043D" w:rsidP="00F4043D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230D2E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>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ден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>)</w:t>
            </w:r>
          </w:p>
        </w:tc>
        <w:tc>
          <w:tcPr>
            <w:tcW w:w="1613" w:type="dxa"/>
            <w:tcBorders>
              <w:top w:val="single" w:sz="8" w:space="0" w:color="002060"/>
              <w:bottom w:val="nil"/>
              <w:right w:val="single" w:sz="8" w:space="0" w:color="002060"/>
            </w:tcBorders>
            <w:shd w:val="clear" w:color="000000" w:fill="8DB3E2"/>
            <w:vAlign w:val="center"/>
          </w:tcPr>
          <w:p w14:paraId="4AD246D0" w14:textId="06F422E8" w:rsidR="00F4043D" w:rsidRDefault="00F4043D" w:rsidP="00F4043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230D2E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/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230D2E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>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споредбено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во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%)</w:t>
            </w:r>
          </w:p>
        </w:tc>
        <w:tc>
          <w:tcPr>
            <w:tcW w:w="1507" w:type="dxa"/>
            <w:tcBorders>
              <w:top w:val="single" w:sz="8" w:space="0" w:color="002060"/>
              <w:bottom w:val="nil"/>
              <w:right w:val="single" w:sz="8" w:space="0" w:color="002060"/>
            </w:tcBorders>
            <w:shd w:val="clear" w:color="000000" w:fill="8DB3E2"/>
            <w:vAlign w:val="center"/>
          </w:tcPr>
          <w:p w14:paraId="7FF388C1" w14:textId="1AB2106E" w:rsidR="00F4043D" w:rsidRDefault="00F4043D" w:rsidP="00F4043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Реализација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квартал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230D2E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(%)</w:t>
            </w:r>
          </w:p>
        </w:tc>
        <w:tc>
          <w:tcPr>
            <w:tcW w:w="1447" w:type="dxa"/>
            <w:tcBorders>
              <w:top w:val="single" w:sz="8" w:space="0" w:color="002060"/>
              <w:bottom w:val="nil"/>
              <w:right w:val="single" w:sz="8" w:space="0" w:color="002060"/>
            </w:tcBorders>
            <w:shd w:val="clear" w:color="000000" w:fill="8DB3E2"/>
            <w:vAlign w:val="center"/>
          </w:tcPr>
          <w:p w14:paraId="3CD2433C" w14:textId="29F927B1" w:rsidR="00F4043D" w:rsidRPr="00230D2E" w:rsidRDefault="00F4043D" w:rsidP="00F4043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lang w:val="mk-MK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Останува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за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реализација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од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Буџет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230D2E">
              <w:rPr>
                <w:rFonts w:ascii="Cambria" w:hAnsi="Cambria"/>
                <w:b w:val="0"/>
                <w:bCs w:val="0"/>
                <w:color w:val="000000"/>
                <w:lang w:val="mk-MK"/>
              </w:rPr>
              <w:t>6</w:t>
            </w:r>
          </w:p>
        </w:tc>
      </w:tr>
      <w:tr w:rsidR="001C3BE9" w:rsidRPr="00FA4FCF" w14:paraId="50B761A2" w14:textId="77777777" w:rsidTr="001C3B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25F41E46" w14:textId="32C6D4B7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А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Совет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општина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Совет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и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избори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>)</w:t>
            </w:r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213A24D8" w14:textId="23AE87AE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21.940.000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4EA43BE6" w14:textId="5533A67B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11.949.113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D9AC0B2" w14:textId="7D65CC09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2.241.955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4DF33DA" w14:textId="5FE3C269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432,98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1D4D4BE" w14:textId="63F3435C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54,46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5CF22662" w14:textId="7991B54F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9.990.887 </w:t>
            </w:r>
          </w:p>
        </w:tc>
      </w:tr>
      <w:tr w:rsidR="001C3BE9" w:rsidRPr="00FA4FCF" w14:paraId="251B9A3B" w14:textId="77777777" w:rsidTr="001C3BE9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26296124" w14:textId="4D5AAEA7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Д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Градоначалник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C805B07" w14:textId="30F64DA3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4.250.000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0330D0D2" w14:textId="3BF1C42A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613.473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2C7C163" w14:textId="103B4617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633.323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452B62E" w14:textId="0FDA2E66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-3,13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423CA90" w14:textId="77507689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14,43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5C1ECFED" w14:textId="0F9254C2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3.636.527 </w:t>
            </w:r>
          </w:p>
        </w:tc>
      </w:tr>
      <w:tr w:rsidR="001C3BE9" w:rsidRPr="00FA4FCF" w14:paraId="471D9A2A" w14:textId="77777777" w:rsidTr="001C3B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2EF888D3" w14:textId="4E3D13D2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Е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Општинска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администрација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0FA5D3C2" w14:textId="1D2768EC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145.492.000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67B9696E" w14:textId="3613CCE3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32.559.708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F0E8464" w14:textId="36F5571D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37.564.955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AF9CB96" w14:textId="2C248A42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-13,32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5C0442D6" w14:textId="6A1DB175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22,38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A84E3A2" w14:textId="497D91A6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112.932.292 </w:t>
            </w:r>
          </w:p>
        </w:tc>
      </w:tr>
      <w:tr w:rsidR="001C3BE9" w:rsidRPr="00FA4FCF" w14:paraId="6F272211" w14:textId="77777777" w:rsidTr="001C3BE9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55B00EB4" w14:textId="49D85851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Ф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Урбано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планирање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5E30FA3D" w14:textId="2A00B15B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49.989.000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7FCD0C0" w14:textId="692D0AC0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8.915.321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58E12061" w14:textId="7321FDF0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1.046.178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FA3FFC8" w14:textId="7D7624FC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752,18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1986DA0" w14:textId="1A7882CB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17,83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FB28864" w14:textId="22FF62B2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41.073.679 </w:t>
            </w:r>
          </w:p>
        </w:tc>
      </w:tr>
      <w:tr w:rsidR="001C3BE9" w:rsidRPr="00FA4FCF" w14:paraId="0F204770" w14:textId="77777777" w:rsidTr="001C3B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4B52D9CA" w14:textId="02DA15D5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Г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Локален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економски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развој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4479FEB6" w14:textId="75B19AE9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17.553.000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72D6E47" w14:textId="028CC401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2.437.541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4EC4B52" w14:textId="7F30EF52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4.845.669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812651A" w14:textId="03228D82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-49,70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4BD67E5" w14:textId="6667E743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13,89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14780AD" w14:textId="5363AF72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15.115.459 </w:t>
            </w:r>
          </w:p>
        </w:tc>
      </w:tr>
      <w:tr w:rsidR="001C3BE9" w:rsidRPr="00FA4FCF" w14:paraId="0719034C" w14:textId="77777777" w:rsidTr="001C3BE9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64615E50" w14:textId="1B627015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Ј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Комунални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дејност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066C1FF9" w14:textId="081E9257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241.314.000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7D133F10" w14:textId="282DA0AE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35.741.374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6673E13" w14:textId="54E9FBBB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19.050.119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1C54315" w14:textId="37C9A31F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87,62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7AB50DA" w14:textId="503B9D22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14,81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24974F6" w14:textId="42F6AD89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205.572.626 </w:t>
            </w:r>
          </w:p>
        </w:tc>
      </w:tr>
      <w:tr w:rsidR="001C3BE9" w:rsidRPr="00FA4FCF" w14:paraId="7E57B041" w14:textId="77777777" w:rsidTr="001C3B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65A02CE2" w14:textId="304DBE9A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К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Култура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4CE6D5BC" w14:textId="30EE6EE0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13.422.000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4EA25BE5" w14:textId="6424424E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2.725.711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vAlign w:val="center"/>
          </w:tcPr>
          <w:p w14:paraId="45AC4EC9" w14:textId="3CF029E5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909.683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E5752C0" w14:textId="3B114170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199,63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70E98DE" w14:textId="77FE29C3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20,31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60B6614" w14:textId="2FF35AA4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10.696.289 </w:t>
            </w:r>
          </w:p>
        </w:tc>
      </w:tr>
      <w:tr w:rsidR="001C3BE9" w:rsidRPr="00FA4FCF" w14:paraId="783D50B3" w14:textId="77777777" w:rsidTr="001C3BE9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0511A727" w14:textId="74EED234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Л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Спорт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и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рекреација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1462843" w14:textId="79113871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9.840.000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4B834272" w14:textId="6F764696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63.349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598DA6C" w14:textId="4A2AAC6A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2.336.508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54000DE4" w14:textId="49261D8C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-97,29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121C78F" w14:textId="30F1D131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0,64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7F189B9" w14:textId="5447729F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9.776.651 </w:t>
            </w:r>
          </w:p>
        </w:tc>
      </w:tr>
      <w:tr w:rsidR="001C3BE9" w:rsidRPr="00FA4FCF" w14:paraId="0ED19C11" w14:textId="77777777" w:rsidTr="001C3B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634DE2B4" w14:textId="1F6299BB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М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Програми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за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развој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3DFF0103" w14:textId="630B193E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4.000.000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7AD69FF6" w14:textId="5CA2DD2A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2.276.220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16C39256" w14:textId="26D8CC3E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394.659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7D1AB5B" w14:textId="7E240386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1A7B226" w14:textId="3AF9223F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56,91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96A51D1" w14:textId="5C94127D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1.723.780 </w:t>
            </w:r>
          </w:p>
        </w:tc>
      </w:tr>
      <w:tr w:rsidR="001C3BE9" w:rsidRPr="00FA4FCF" w14:paraId="20DCB6CC" w14:textId="77777777" w:rsidTr="001C3BE9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1A5CE330" w14:textId="3B695861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Н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Образование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788465F3" w14:textId="179847A4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692.503.000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0A48205B" w14:textId="6C9CEF11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156.921.302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vAlign w:val="center"/>
          </w:tcPr>
          <w:p w14:paraId="0C0DE6F4" w14:textId="2EF54EDF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152.848.571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C61D258" w14:textId="02F9DDBE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2,66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1FCF3A2F" w14:textId="48EB8A8B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22,66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BF7EA19" w14:textId="10C4D2E2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535.581.698 </w:t>
            </w:r>
          </w:p>
        </w:tc>
      </w:tr>
      <w:tr w:rsidR="001C3BE9" w:rsidRPr="00FA4FCF" w14:paraId="6439C3EE" w14:textId="77777777" w:rsidTr="001C3B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4E5D715F" w14:textId="15C2CEAE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P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Заштита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на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животна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средина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71D32B5E" w14:textId="0F8AA762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21.444.000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4D339787" w14:textId="3201C2BA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2.385.262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F4902EA" w14:textId="5174DAC4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746.008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F01A1ED" w14:textId="1D24DB53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219,74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CADCF8C" w14:textId="3002A384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11,12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3000E84" w14:textId="0EF8B98F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19.058.738 </w:t>
            </w:r>
          </w:p>
        </w:tc>
      </w:tr>
      <w:tr w:rsidR="001C3BE9" w:rsidRPr="00FA4FCF" w14:paraId="59D6BB43" w14:textId="77777777" w:rsidTr="001C3BE9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171E638B" w14:textId="4EE92995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Т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Унапредување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на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здравствена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заштита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03DD9C6C" w14:textId="72BFC8D1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1.760.000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67C6954D" w14:textId="71E4C027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85AA268" w14:textId="47F18DC7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-  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58155E26" w14:textId="54879343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6C9C700" w14:textId="7E55116D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5E413C1" w14:textId="7D80BBF0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1.760.000 </w:t>
            </w:r>
          </w:p>
        </w:tc>
      </w:tr>
      <w:tr w:rsidR="001C3BE9" w:rsidRPr="00FA4FCF" w14:paraId="70BFB4A1" w14:textId="77777777" w:rsidTr="001C3B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1DDAE59D" w14:textId="4FA65A05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В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Социјална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заштита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и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заштита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деца</w:t>
            </w:r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71A77D91" w14:textId="5B63689F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72.530.000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41891318" w14:textId="26B9FDF4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10.033.477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vAlign w:val="center"/>
          </w:tcPr>
          <w:p w14:paraId="42AE5D74" w14:textId="4B6BD531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9.861.408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6440DE6" w14:textId="32726F4F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1,74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BD5F377" w14:textId="02E3B1E5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13,83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9E9FDF1" w14:textId="61B370E6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62.496.523 </w:t>
            </w:r>
          </w:p>
        </w:tc>
      </w:tr>
      <w:tr w:rsidR="001C3BE9" w:rsidRPr="00FA4FCF" w14:paraId="3D0F6990" w14:textId="77777777" w:rsidTr="001C3BE9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05817988" w14:textId="29B65491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Њ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Противпожарна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заштита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531FFF64" w14:textId="4482E7B8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52.592.000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0D9586E2" w14:textId="437B0BDD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7.872.803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vAlign w:val="center"/>
          </w:tcPr>
          <w:p w14:paraId="3C6440A0" w14:textId="55C2531F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6.353.370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D1020A0" w14:textId="47199756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23,92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1EC0868C" w14:textId="25D0B1E4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14,97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5AF67C67" w14:textId="436457F5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44.719.197 </w:t>
            </w:r>
          </w:p>
        </w:tc>
      </w:tr>
      <w:tr w:rsidR="001C3BE9" w:rsidRPr="00FA4FCF" w14:paraId="30E86488" w14:textId="77777777" w:rsidTr="001C3B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1351939B" w14:textId="299275AA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Љ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Заштита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и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спасување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3B985010" w14:textId="3B83F251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1.550.000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5D445CD6" w14:textId="5C325F68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2AA7495" w14:textId="23DBB5D4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-  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0472EC1" w14:textId="7F5B38DA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5D9658C" w14:textId="5DED15C1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01997FC" w14:textId="1F734E1E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1.550.000 </w:t>
            </w:r>
          </w:p>
        </w:tc>
      </w:tr>
      <w:tr w:rsidR="001C3BE9" w:rsidRPr="00FA4FCF" w14:paraId="7BB3F9A1" w14:textId="77777777" w:rsidTr="001C3BE9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5E6581E8" w14:textId="4B71994F" w:rsidR="001C3BE9" w:rsidRDefault="001C3BE9" w:rsidP="001C3BE9">
            <w:pPr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Џ-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Родова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еднаквост</w:t>
            </w:r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77358C93" w14:textId="02D611B0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450.000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5C5EE7CD" w14:textId="388D3683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FEF7BD0" w14:textId="37292252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-  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16DBA52" w14:textId="35E1E912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991BADF" w14:textId="2DA33FC4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6BAEA1B" w14:textId="150FB746" w:rsidR="001C3BE9" w:rsidRDefault="001C3BE9" w:rsidP="001C3BE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450.000 </w:t>
            </w:r>
          </w:p>
        </w:tc>
      </w:tr>
      <w:tr w:rsidR="001C3BE9" w:rsidRPr="00FA4FCF" w14:paraId="474E6E8F" w14:textId="77777777" w:rsidTr="001C3B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2" w:type="dxa"/>
            <w:tcBorders>
              <w:top w:val="nil"/>
              <w:left w:val="single" w:sz="8" w:space="0" w:color="002060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  <w:hideMark/>
          </w:tcPr>
          <w:p w14:paraId="427C7E03" w14:textId="5CEE5E7F" w:rsidR="001C3BE9" w:rsidRDefault="001C3BE9" w:rsidP="001C3BE9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Вкупно</w:t>
            </w:r>
            <w:proofErr w:type="spellEnd"/>
          </w:p>
        </w:tc>
        <w:tc>
          <w:tcPr>
            <w:tcW w:w="152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3CFB21EA" w14:textId="0F533EC9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1.350.629.000 </w:t>
            </w:r>
          </w:p>
        </w:tc>
        <w:tc>
          <w:tcPr>
            <w:tcW w:w="135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0950EC45" w14:textId="14DC07B9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274.494.654 </w:t>
            </w:r>
          </w:p>
        </w:tc>
        <w:tc>
          <w:tcPr>
            <w:tcW w:w="1295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084D9E1" w14:textId="074B9DE6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238.832.406 </w:t>
            </w:r>
          </w:p>
        </w:tc>
        <w:tc>
          <w:tcPr>
            <w:tcW w:w="1613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3A732CE" w14:textId="2E918948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14,93</w:t>
            </w:r>
          </w:p>
        </w:tc>
        <w:tc>
          <w:tcPr>
            <w:tcW w:w="150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054C6CE" w14:textId="2E5950D4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20,32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F5B9421" w14:textId="1AAE3FC6" w:rsidR="001C3BE9" w:rsidRDefault="001C3BE9" w:rsidP="001C3BE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1.076.134.346 </w:t>
            </w:r>
          </w:p>
        </w:tc>
      </w:tr>
    </w:tbl>
    <w:p w14:paraId="26F4431C" w14:textId="77777777" w:rsidR="001C41E5" w:rsidRPr="00FA4FCF" w:rsidRDefault="001C41E5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03BF56E0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5E7490B6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38E07EF1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1772C1D0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28820F5F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20947BF1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7B638A83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34C5CC1C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23342637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22AACFDE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0DF540DB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14C5D6CC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04CDFD4C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6D7AEE06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200A5CD5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48982C92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10F2CB09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4D63E49F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0C468520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086DDC8B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79B271A5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4DBECD23" w14:textId="77777777" w:rsidR="001C41E5" w:rsidRPr="00FA4FCF" w:rsidRDefault="00A96560" w:rsidP="0043599B">
      <w:pPr>
        <w:pStyle w:val="BodyText"/>
        <w:spacing w:before="120"/>
        <w:ind w:left="630" w:right="1278" w:firstLine="90"/>
        <w:jc w:val="both"/>
        <w:rPr>
          <w:rFonts w:asciiTheme="majorHAnsi" w:hAnsiTheme="majorHAnsi" w:cstheme="minorHAnsi"/>
          <w:lang w:val="mk-MK"/>
        </w:rPr>
      </w:pPr>
      <w:r w:rsidRPr="00FA4FCF">
        <w:rPr>
          <w:rFonts w:asciiTheme="majorHAnsi" w:hAnsiTheme="majorHAnsi" w:cstheme="minorHAnsi"/>
          <w:lang w:val="mk-MK"/>
        </w:rPr>
        <w:t>Некои од позначајните расходи кои се реализирани  во одделните програми/надлежности и во однос на планираните се забележуваат кај :</w:t>
      </w:r>
    </w:p>
    <w:p w14:paraId="2BD09DD8" w14:textId="77777777" w:rsidR="00A218DF" w:rsidRPr="00FA4FCF" w:rsidRDefault="00A218DF" w:rsidP="00A96560">
      <w:pPr>
        <w:pStyle w:val="BodyText"/>
        <w:spacing w:before="120"/>
        <w:ind w:left="204" w:right="1278" w:firstLine="180"/>
        <w:jc w:val="both"/>
        <w:rPr>
          <w:rFonts w:asciiTheme="majorHAnsi" w:hAnsiTheme="majorHAnsi" w:cstheme="minorHAnsi"/>
          <w:lang w:val="mk-MK"/>
        </w:rPr>
      </w:pPr>
    </w:p>
    <w:p w14:paraId="7D44310B" w14:textId="05844D16" w:rsidR="001C41E5" w:rsidRPr="00FA4FCF" w:rsidRDefault="003250A8">
      <w:pPr>
        <w:pStyle w:val="ListParagraph"/>
        <w:numPr>
          <w:ilvl w:val="0"/>
          <w:numId w:val="5"/>
        </w:numPr>
        <w:tabs>
          <w:tab w:val="left" w:pos="656"/>
        </w:tabs>
        <w:spacing w:before="121"/>
        <w:ind w:left="655"/>
        <w:jc w:val="left"/>
        <w:rPr>
          <w:rFonts w:asciiTheme="majorHAnsi" w:hAnsiTheme="majorHAnsi" w:cstheme="minorHAnsi"/>
          <w:sz w:val="24"/>
          <w:lang w:val="mk-MK"/>
        </w:rPr>
      </w:pPr>
      <w:r w:rsidRPr="00FA4FCF">
        <w:rPr>
          <w:rFonts w:asciiTheme="majorHAnsi" w:hAnsiTheme="majorHAnsi" w:cstheme="minorHAnsi"/>
          <w:sz w:val="24"/>
          <w:lang w:val="mk-MK"/>
        </w:rPr>
        <w:t>Општинскаадминистрација</w:t>
      </w:r>
      <w:r w:rsidR="00A96560" w:rsidRPr="00FA4FCF">
        <w:rPr>
          <w:rFonts w:asciiTheme="majorHAnsi" w:hAnsiTheme="majorHAnsi" w:cstheme="minorHAnsi"/>
          <w:sz w:val="24"/>
          <w:lang w:val="mk-MK"/>
        </w:rPr>
        <w:t>има реализирано расход</w:t>
      </w:r>
      <w:r w:rsidR="00782EBD">
        <w:rPr>
          <w:rFonts w:asciiTheme="majorHAnsi" w:hAnsiTheme="majorHAnsi" w:cstheme="minorHAnsi"/>
          <w:sz w:val="24"/>
          <w:lang w:val="mk-MK"/>
        </w:rPr>
        <w:t xml:space="preserve">и во износ од </w:t>
      </w:r>
      <w:r w:rsidR="00093EBE">
        <w:rPr>
          <w:rFonts w:asciiTheme="majorHAnsi" w:hAnsiTheme="majorHAnsi" w:cstheme="minorHAnsi"/>
          <w:sz w:val="24"/>
          <w:lang w:val="mk-MK"/>
        </w:rPr>
        <w:t>3</w:t>
      </w:r>
      <w:r w:rsidR="007116B8">
        <w:rPr>
          <w:rFonts w:asciiTheme="majorHAnsi" w:hAnsiTheme="majorHAnsi" w:cstheme="minorHAnsi"/>
          <w:sz w:val="24"/>
          <w:lang w:val="mk-MK"/>
        </w:rPr>
        <w:t>2</w:t>
      </w:r>
      <w:r w:rsidR="00782EBD">
        <w:rPr>
          <w:rFonts w:asciiTheme="majorHAnsi" w:hAnsiTheme="majorHAnsi" w:cstheme="minorHAnsi"/>
          <w:sz w:val="24"/>
          <w:lang w:val="mk-MK"/>
        </w:rPr>
        <w:t>.</w:t>
      </w:r>
      <w:r w:rsidR="00093EBE">
        <w:rPr>
          <w:rFonts w:asciiTheme="majorHAnsi" w:hAnsiTheme="majorHAnsi" w:cstheme="minorHAnsi"/>
          <w:sz w:val="24"/>
          <w:lang w:val="mk-MK"/>
        </w:rPr>
        <w:t>5</w:t>
      </w:r>
      <w:r w:rsidR="007116B8">
        <w:rPr>
          <w:rFonts w:asciiTheme="majorHAnsi" w:hAnsiTheme="majorHAnsi" w:cstheme="minorHAnsi"/>
          <w:sz w:val="24"/>
          <w:lang w:val="mk-MK"/>
        </w:rPr>
        <w:t>59</w:t>
      </w:r>
      <w:r w:rsidR="00782EBD"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708</w:t>
      </w:r>
      <w:r w:rsidR="00782EBD">
        <w:rPr>
          <w:rFonts w:asciiTheme="majorHAnsi" w:hAnsiTheme="majorHAnsi" w:cstheme="minorHAnsi"/>
          <w:sz w:val="24"/>
          <w:lang w:val="mk-MK"/>
        </w:rPr>
        <w:t>,00</w:t>
      </w:r>
      <w:r w:rsidR="00A96560" w:rsidRPr="00FA4FCF">
        <w:rPr>
          <w:rFonts w:asciiTheme="majorHAnsi" w:hAnsiTheme="majorHAnsi" w:cstheme="minorHAnsi"/>
          <w:sz w:val="24"/>
          <w:lang w:val="mk-MK"/>
        </w:rPr>
        <w:t xml:space="preserve"> </w:t>
      </w:r>
      <w:r w:rsidR="00782EBD">
        <w:rPr>
          <w:rFonts w:asciiTheme="majorHAnsi" w:hAnsiTheme="majorHAnsi" w:cstheme="minorHAnsi"/>
          <w:sz w:val="24"/>
          <w:lang w:val="mk-MK"/>
        </w:rPr>
        <w:t xml:space="preserve">ден., или реализација од </w:t>
      </w:r>
      <w:r w:rsidR="00093EBE">
        <w:rPr>
          <w:rFonts w:asciiTheme="majorHAnsi" w:hAnsiTheme="majorHAnsi" w:cstheme="minorHAnsi"/>
          <w:sz w:val="24"/>
          <w:lang w:val="mk-MK"/>
        </w:rPr>
        <w:t>2</w:t>
      </w:r>
      <w:r w:rsidR="007116B8">
        <w:rPr>
          <w:rFonts w:asciiTheme="majorHAnsi" w:hAnsiTheme="majorHAnsi" w:cstheme="minorHAnsi"/>
          <w:sz w:val="24"/>
          <w:lang w:val="mk-MK"/>
        </w:rPr>
        <w:t>2</w:t>
      </w:r>
      <w:r w:rsidR="00782EBD">
        <w:rPr>
          <w:rFonts w:asciiTheme="majorHAnsi" w:hAnsiTheme="majorHAnsi" w:cstheme="minorHAnsi"/>
          <w:sz w:val="24"/>
          <w:lang w:val="mk-MK"/>
        </w:rPr>
        <w:t>,</w:t>
      </w:r>
      <w:r w:rsidR="007116B8">
        <w:rPr>
          <w:rFonts w:asciiTheme="majorHAnsi" w:hAnsiTheme="majorHAnsi" w:cstheme="minorHAnsi"/>
          <w:sz w:val="24"/>
          <w:lang w:val="mk-MK"/>
        </w:rPr>
        <w:t>38</w:t>
      </w:r>
      <w:r w:rsidR="00782EBD">
        <w:rPr>
          <w:rFonts w:asciiTheme="majorHAnsi" w:hAnsiTheme="majorHAnsi" w:cstheme="minorHAnsi"/>
          <w:sz w:val="24"/>
          <w:lang w:val="mk-MK"/>
        </w:rPr>
        <w:t xml:space="preserve"> </w:t>
      </w:r>
      <w:r w:rsidR="00A96560" w:rsidRPr="00FA4FCF">
        <w:rPr>
          <w:rFonts w:asciiTheme="majorHAnsi" w:hAnsiTheme="majorHAnsi" w:cstheme="minorHAnsi"/>
          <w:sz w:val="24"/>
          <w:lang w:val="mk-MK"/>
        </w:rPr>
        <w:t>% во однос на планираното за 202</w:t>
      </w:r>
      <w:r w:rsidR="007116B8">
        <w:rPr>
          <w:rFonts w:asciiTheme="majorHAnsi" w:hAnsiTheme="majorHAnsi" w:cstheme="minorHAnsi"/>
          <w:sz w:val="24"/>
          <w:lang w:val="mk-MK"/>
        </w:rPr>
        <w:t>6</w:t>
      </w:r>
      <w:r w:rsidR="00A96560" w:rsidRPr="00FA4FCF">
        <w:rPr>
          <w:rFonts w:asciiTheme="majorHAnsi" w:hAnsiTheme="majorHAnsi" w:cstheme="minorHAnsi"/>
          <w:sz w:val="24"/>
          <w:lang w:val="mk-MK"/>
        </w:rPr>
        <w:t xml:space="preserve"> год.</w:t>
      </w:r>
      <w:r w:rsidR="00742AC1" w:rsidRPr="00FA4FCF">
        <w:rPr>
          <w:rFonts w:asciiTheme="majorHAnsi" w:hAnsiTheme="majorHAnsi" w:cstheme="minorHAnsi"/>
          <w:lang w:val="mk-MK"/>
        </w:rPr>
        <w:t>(Табела бр.4)</w:t>
      </w:r>
    </w:p>
    <w:p w14:paraId="3C1A816F" w14:textId="49FAC48D" w:rsidR="00C5558A" w:rsidRPr="00FA4FCF" w:rsidRDefault="00C5558A" w:rsidP="00C5558A">
      <w:pPr>
        <w:pStyle w:val="ListParagraph"/>
        <w:numPr>
          <w:ilvl w:val="0"/>
          <w:numId w:val="5"/>
        </w:numPr>
        <w:tabs>
          <w:tab w:val="left" w:pos="656"/>
        </w:tabs>
        <w:spacing w:before="118"/>
        <w:ind w:left="655"/>
        <w:jc w:val="left"/>
        <w:rPr>
          <w:rFonts w:asciiTheme="majorHAnsi" w:hAnsiTheme="majorHAnsi" w:cstheme="minorHAnsi"/>
          <w:sz w:val="24"/>
          <w:lang w:val="mk-MK"/>
        </w:rPr>
      </w:pPr>
      <w:r w:rsidRPr="00FA4FCF">
        <w:rPr>
          <w:rFonts w:asciiTheme="majorHAnsi" w:hAnsiTheme="majorHAnsi" w:cstheme="minorHAnsi"/>
          <w:sz w:val="24"/>
          <w:lang w:val="mk-MK"/>
        </w:rPr>
        <w:t>Расходите за локален економски развојнаопштинатасе реализирани</w:t>
      </w:r>
      <w:r w:rsidR="00782EBD">
        <w:rPr>
          <w:rFonts w:asciiTheme="majorHAnsi" w:hAnsiTheme="majorHAnsi" w:cstheme="minorHAnsi"/>
          <w:sz w:val="24"/>
          <w:lang w:val="mk-MK"/>
        </w:rPr>
        <w:t xml:space="preserve">  во износ од </w:t>
      </w:r>
      <w:r w:rsidR="007116B8">
        <w:rPr>
          <w:rFonts w:asciiTheme="majorHAnsi" w:hAnsiTheme="majorHAnsi" w:cstheme="minorHAnsi"/>
          <w:sz w:val="24"/>
          <w:lang w:val="mk-MK"/>
        </w:rPr>
        <w:t>2</w:t>
      </w:r>
      <w:r w:rsidR="00782EBD"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437</w:t>
      </w:r>
      <w:r w:rsidR="00782EBD"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541</w:t>
      </w:r>
      <w:r w:rsidR="00782EBD">
        <w:rPr>
          <w:rFonts w:asciiTheme="majorHAnsi" w:hAnsiTheme="majorHAnsi" w:cstheme="minorHAnsi"/>
          <w:sz w:val="24"/>
          <w:lang w:val="mk-MK"/>
        </w:rPr>
        <w:t>,00</w:t>
      </w:r>
      <w:r w:rsidRPr="00FA4FCF">
        <w:rPr>
          <w:rFonts w:asciiTheme="majorHAnsi" w:hAnsiTheme="majorHAnsi" w:cstheme="minorHAnsi"/>
          <w:sz w:val="24"/>
          <w:lang w:val="mk-MK"/>
        </w:rPr>
        <w:t xml:space="preserve"> ден., или реализација </w:t>
      </w:r>
      <w:r w:rsidR="00782EBD">
        <w:rPr>
          <w:rFonts w:asciiTheme="majorHAnsi" w:hAnsiTheme="majorHAnsi" w:cstheme="minorHAnsi"/>
          <w:sz w:val="24"/>
          <w:lang w:val="mk-MK"/>
        </w:rPr>
        <w:t xml:space="preserve">од </w:t>
      </w:r>
      <w:r w:rsidR="007116B8">
        <w:rPr>
          <w:rFonts w:asciiTheme="majorHAnsi" w:hAnsiTheme="majorHAnsi" w:cstheme="minorHAnsi"/>
          <w:sz w:val="24"/>
          <w:lang w:val="mk-MK"/>
        </w:rPr>
        <w:t>13</w:t>
      </w:r>
      <w:r w:rsidR="00782EBD">
        <w:rPr>
          <w:rFonts w:asciiTheme="majorHAnsi" w:hAnsiTheme="majorHAnsi" w:cstheme="minorHAnsi"/>
          <w:sz w:val="24"/>
          <w:lang w:val="mk-MK"/>
        </w:rPr>
        <w:t>,</w:t>
      </w:r>
      <w:r w:rsidR="007116B8">
        <w:rPr>
          <w:rFonts w:asciiTheme="majorHAnsi" w:hAnsiTheme="majorHAnsi" w:cstheme="minorHAnsi"/>
          <w:sz w:val="24"/>
          <w:lang w:val="mk-MK"/>
        </w:rPr>
        <w:t>89</w:t>
      </w:r>
      <w:r w:rsidR="00782EBD">
        <w:rPr>
          <w:rFonts w:asciiTheme="majorHAnsi" w:hAnsiTheme="majorHAnsi" w:cstheme="minorHAnsi"/>
          <w:sz w:val="24"/>
          <w:lang w:val="mk-MK"/>
        </w:rPr>
        <w:t xml:space="preserve"> </w:t>
      </w:r>
      <w:r w:rsidRPr="00FA4FCF">
        <w:rPr>
          <w:rFonts w:asciiTheme="majorHAnsi" w:hAnsiTheme="majorHAnsi" w:cstheme="minorHAnsi"/>
          <w:sz w:val="24"/>
          <w:lang w:val="mk-MK"/>
        </w:rPr>
        <w:t>% во однос на планираното за 202</w:t>
      </w:r>
      <w:r w:rsidR="007116B8">
        <w:rPr>
          <w:rFonts w:asciiTheme="majorHAnsi" w:hAnsiTheme="majorHAnsi" w:cstheme="minorHAnsi"/>
          <w:sz w:val="24"/>
          <w:lang w:val="mk-MK"/>
        </w:rPr>
        <w:t>6</w:t>
      </w:r>
      <w:r w:rsidRPr="00FA4FCF">
        <w:rPr>
          <w:rFonts w:asciiTheme="majorHAnsi" w:hAnsiTheme="majorHAnsi" w:cstheme="minorHAnsi"/>
          <w:sz w:val="24"/>
          <w:lang w:val="mk-MK"/>
        </w:rPr>
        <w:t xml:space="preserve"> год.</w:t>
      </w:r>
      <w:r w:rsidR="00742AC1" w:rsidRPr="00FA4FCF">
        <w:rPr>
          <w:rFonts w:asciiTheme="majorHAnsi" w:hAnsiTheme="majorHAnsi" w:cstheme="minorHAnsi"/>
          <w:lang w:val="mk-MK"/>
        </w:rPr>
        <w:t xml:space="preserve"> (Табела бр.4)</w:t>
      </w:r>
    </w:p>
    <w:p w14:paraId="5FE464B3" w14:textId="140D16E1" w:rsidR="00C5558A" w:rsidRPr="00FA4FCF" w:rsidRDefault="00C5558A" w:rsidP="00C5558A">
      <w:pPr>
        <w:pStyle w:val="ListParagraph"/>
        <w:numPr>
          <w:ilvl w:val="0"/>
          <w:numId w:val="5"/>
        </w:numPr>
        <w:tabs>
          <w:tab w:val="left" w:pos="656"/>
        </w:tabs>
        <w:spacing w:before="118"/>
        <w:ind w:left="655"/>
        <w:jc w:val="left"/>
        <w:rPr>
          <w:rFonts w:asciiTheme="majorHAnsi" w:hAnsiTheme="majorHAnsi" w:cstheme="minorHAnsi"/>
          <w:sz w:val="24"/>
          <w:lang w:val="mk-MK"/>
        </w:rPr>
      </w:pPr>
      <w:r w:rsidRPr="00FA4FCF">
        <w:rPr>
          <w:rFonts w:asciiTheme="majorHAnsi" w:hAnsiTheme="majorHAnsi" w:cstheme="minorHAnsi"/>
          <w:sz w:val="24"/>
          <w:lang w:val="mk-MK"/>
        </w:rPr>
        <w:t>Расходите за животна средина</w:t>
      </w:r>
      <w:r w:rsidR="00D93A7F">
        <w:rPr>
          <w:rFonts w:asciiTheme="majorHAnsi" w:hAnsiTheme="majorHAnsi" w:cstheme="minorHAnsi"/>
          <w:sz w:val="24"/>
          <w:lang w:val="mk-MK"/>
        </w:rPr>
        <w:t xml:space="preserve"> </w:t>
      </w:r>
      <w:r w:rsidRPr="00FA4FCF">
        <w:rPr>
          <w:rFonts w:asciiTheme="majorHAnsi" w:hAnsiTheme="majorHAnsi" w:cstheme="minorHAnsi"/>
          <w:sz w:val="24"/>
          <w:lang w:val="mk-MK"/>
        </w:rPr>
        <w:t>на</w:t>
      </w:r>
      <w:r w:rsidR="00D93A7F">
        <w:rPr>
          <w:rFonts w:asciiTheme="majorHAnsi" w:hAnsiTheme="majorHAnsi" w:cstheme="minorHAnsi"/>
          <w:sz w:val="24"/>
          <w:lang w:val="mk-MK"/>
        </w:rPr>
        <w:t xml:space="preserve"> </w:t>
      </w:r>
      <w:r w:rsidRPr="00FA4FCF">
        <w:rPr>
          <w:rFonts w:asciiTheme="majorHAnsi" w:hAnsiTheme="majorHAnsi" w:cstheme="minorHAnsi"/>
          <w:sz w:val="24"/>
          <w:lang w:val="mk-MK"/>
        </w:rPr>
        <w:t>општината</w:t>
      </w:r>
      <w:r w:rsidR="00D93A7F">
        <w:rPr>
          <w:rFonts w:asciiTheme="majorHAnsi" w:hAnsiTheme="majorHAnsi" w:cstheme="minorHAnsi"/>
          <w:sz w:val="24"/>
          <w:lang w:val="mk-MK"/>
        </w:rPr>
        <w:t xml:space="preserve"> </w:t>
      </w:r>
      <w:r w:rsidRPr="00FA4FCF">
        <w:rPr>
          <w:rFonts w:asciiTheme="majorHAnsi" w:hAnsiTheme="majorHAnsi" w:cstheme="minorHAnsi"/>
          <w:sz w:val="24"/>
          <w:lang w:val="mk-MK"/>
        </w:rPr>
        <w:t>се реализирани</w:t>
      </w:r>
      <w:r w:rsidR="00782EBD">
        <w:rPr>
          <w:rFonts w:asciiTheme="majorHAnsi" w:hAnsiTheme="majorHAnsi" w:cstheme="minorHAnsi"/>
          <w:sz w:val="24"/>
          <w:lang w:val="mk-MK"/>
        </w:rPr>
        <w:t xml:space="preserve">  во износ од  </w:t>
      </w:r>
      <w:r w:rsidR="007116B8">
        <w:rPr>
          <w:rFonts w:asciiTheme="majorHAnsi" w:hAnsiTheme="majorHAnsi" w:cstheme="minorHAnsi"/>
          <w:sz w:val="24"/>
          <w:lang w:val="mk-MK"/>
        </w:rPr>
        <w:t>2.385</w:t>
      </w:r>
      <w:r w:rsidR="00782EBD"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262</w:t>
      </w:r>
      <w:r w:rsidR="00782EBD">
        <w:rPr>
          <w:rFonts w:asciiTheme="majorHAnsi" w:hAnsiTheme="majorHAnsi" w:cstheme="minorHAnsi"/>
          <w:sz w:val="24"/>
          <w:lang w:val="mk-MK"/>
        </w:rPr>
        <w:t>,00</w:t>
      </w:r>
      <w:r w:rsidRPr="00FA4FCF">
        <w:rPr>
          <w:rFonts w:asciiTheme="majorHAnsi" w:hAnsiTheme="majorHAnsi" w:cstheme="minorHAnsi"/>
          <w:sz w:val="24"/>
          <w:lang w:val="mk-MK"/>
        </w:rPr>
        <w:t xml:space="preserve"> </w:t>
      </w:r>
      <w:r w:rsidR="00782EBD">
        <w:rPr>
          <w:rFonts w:asciiTheme="majorHAnsi" w:hAnsiTheme="majorHAnsi" w:cstheme="minorHAnsi"/>
          <w:sz w:val="24"/>
          <w:lang w:val="mk-MK"/>
        </w:rPr>
        <w:t xml:space="preserve">ден., или реализација од </w:t>
      </w:r>
      <w:r w:rsidR="007116B8">
        <w:rPr>
          <w:rFonts w:asciiTheme="majorHAnsi" w:hAnsiTheme="majorHAnsi" w:cstheme="minorHAnsi"/>
          <w:sz w:val="24"/>
          <w:lang w:val="mk-MK"/>
        </w:rPr>
        <w:t>11</w:t>
      </w:r>
      <w:r w:rsidR="00782EBD">
        <w:rPr>
          <w:rFonts w:asciiTheme="majorHAnsi" w:hAnsiTheme="majorHAnsi" w:cstheme="minorHAnsi"/>
          <w:sz w:val="24"/>
          <w:lang w:val="mk-MK"/>
        </w:rPr>
        <w:t>,</w:t>
      </w:r>
      <w:r w:rsidR="007116B8">
        <w:rPr>
          <w:rFonts w:asciiTheme="majorHAnsi" w:hAnsiTheme="majorHAnsi" w:cstheme="minorHAnsi"/>
          <w:sz w:val="24"/>
          <w:lang w:val="mk-MK"/>
        </w:rPr>
        <w:t>1</w:t>
      </w:r>
      <w:r w:rsidR="00093EBE">
        <w:rPr>
          <w:rFonts w:asciiTheme="majorHAnsi" w:hAnsiTheme="majorHAnsi" w:cstheme="minorHAnsi"/>
          <w:sz w:val="24"/>
          <w:lang w:val="mk-MK"/>
        </w:rPr>
        <w:t>2</w:t>
      </w:r>
      <w:r w:rsidR="00782EBD">
        <w:rPr>
          <w:rFonts w:asciiTheme="majorHAnsi" w:hAnsiTheme="majorHAnsi" w:cstheme="minorHAnsi"/>
          <w:sz w:val="24"/>
          <w:lang w:val="mk-MK"/>
        </w:rPr>
        <w:t xml:space="preserve"> </w:t>
      </w:r>
      <w:r w:rsidRPr="00FA4FCF">
        <w:rPr>
          <w:rFonts w:asciiTheme="majorHAnsi" w:hAnsiTheme="majorHAnsi" w:cstheme="minorHAnsi"/>
          <w:sz w:val="24"/>
          <w:lang w:val="mk-MK"/>
        </w:rPr>
        <w:t>% во однос на планираното за 202</w:t>
      </w:r>
      <w:r w:rsidR="007116B8">
        <w:rPr>
          <w:rFonts w:asciiTheme="majorHAnsi" w:hAnsiTheme="majorHAnsi" w:cstheme="minorHAnsi"/>
          <w:sz w:val="24"/>
          <w:lang w:val="mk-MK"/>
        </w:rPr>
        <w:t>6</w:t>
      </w:r>
      <w:r w:rsidRPr="00FA4FCF">
        <w:rPr>
          <w:rFonts w:asciiTheme="majorHAnsi" w:hAnsiTheme="majorHAnsi" w:cstheme="minorHAnsi"/>
          <w:sz w:val="24"/>
          <w:lang w:val="mk-MK"/>
        </w:rPr>
        <w:t xml:space="preserve"> год.</w:t>
      </w:r>
      <w:r w:rsidR="00742AC1" w:rsidRPr="00FA4FCF">
        <w:rPr>
          <w:rFonts w:asciiTheme="majorHAnsi" w:hAnsiTheme="majorHAnsi" w:cstheme="minorHAnsi"/>
          <w:lang w:val="mk-MK"/>
        </w:rPr>
        <w:t xml:space="preserve"> (Табела бр.4)</w:t>
      </w:r>
    </w:p>
    <w:p w14:paraId="57F81E03" w14:textId="51E37FB8" w:rsidR="00C5558A" w:rsidRPr="00FA4FCF" w:rsidRDefault="00C5558A" w:rsidP="00C5558A">
      <w:pPr>
        <w:pStyle w:val="ListParagraph"/>
        <w:numPr>
          <w:ilvl w:val="0"/>
          <w:numId w:val="5"/>
        </w:numPr>
        <w:tabs>
          <w:tab w:val="left" w:pos="656"/>
        </w:tabs>
        <w:spacing w:before="118"/>
        <w:ind w:left="655"/>
        <w:jc w:val="left"/>
        <w:rPr>
          <w:rFonts w:asciiTheme="majorHAnsi" w:hAnsiTheme="majorHAnsi" w:cstheme="minorHAnsi"/>
          <w:sz w:val="24"/>
          <w:lang w:val="mk-MK"/>
        </w:rPr>
      </w:pPr>
      <w:r w:rsidRPr="00FA4FCF">
        <w:rPr>
          <w:rFonts w:asciiTheme="majorHAnsi" w:hAnsiTheme="majorHAnsi" w:cstheme="minorHAnsi"/>
          <w:sz w:val="24"/>
          <w:lang w:val="mk-MK"/>
        </w:rPr>
        <w:t>Расходите за образование</w:t>
      </w:r>
      <w:r w:rsidR="007116B8">
        <w:rPr>
          <w:rFonts w:asciiTheme="majorHAnsi" w:hAnsiTheme="majorHAnsi" w:cstheme="minorHAnsi"/>
          <w:sz w:val="24"/>
          <w:lang w:val="mk-MK"/>
        </w:rPr>
        <w:t xml:space="preserve"> </w:t>
      </w:r>
      <w:r w:rsidRPr="00FA4FCF">
        <w:rPr>
          <w:rFonts w:asciiTheme="majorHAnsi" w:hAnsiTheme="majorHAnsi" w:cstheme="minorHAnsi"/>
          <w:sz w:val="24"/>
          <w:lang w:val="mk-MK"/>
        </w:rPr>
        <w:t>на</w:t>
      </w:r>
      <w:r w:rsidR="007116B8">
        <w:rPr>
          <w:rFonts w:asciiTheme="majorHAnsi" w:hAnsiTheme="majorHAnsi" w:cstheme="minorHAnsi"/>
          <w:sz w:val="24"/>
          <w:lang w:val="mk-MK"/>
        </w:rPr>
        <w:t xml:space="preserve"> </w:t>
      </w:r>
      <w:r w:rsidRPr="00FA4FCF">
        <w:rPr>
          <w:rFonts w:asciiTheme="majorHAnsi" w:hAnsiTheme="majorHAnsi" w:cstheme="minorHAnsi"/>
          <w:sz w:val="24"/>
          <w:lang w:val="mk-MK"/>
        </w:rPr>
        <w:t>општината</w:t>
      </w:r>
      <w:r w:rsidR="007116B8">
        <w:rPr>
          <w:rFonts w:asciiTheme="majorHAnsi" w:hAnsiTheme="majorHAnsi" w:cstheme="minorHAnsi"/>
          <w:sz w:val="24"/>
          <w:lang w:val="mk-MK"/>
        </w:rPr>
        <w:t xml:space="preserve"> </w:t>
      </w:r>
      <w:r w:rsidRPr="00FA4FCF">
        <w:rPr>
          <w:rFonts w:asciiTheme="majorHAnsi" w:hAnsiTheme="majorHAnsi" w:cstheme="minorHAnsi"/>
          <w:sz w:val="24"/>
          <w:lang w:val="mk-MK"/>
        </w:rPr>
        <w:t>се реализирани</w:t>
      </w:r>
      <w:r w:rsidR="001038AE">
        <w:rPr>
          <w:rFonts w:asciiTheme="majorHAnsi" w:hAnsiTheme="majorHAnsi" w:cstheme="minorHAnsi"/>
          <w:sz w:val="24"/>
          <w:lang w:val="mk-MK"/>
        </w:rPr>
        <w:t xml:space="preserve"> во износ од </w:t>
      </w:r>
      <w:r w:rsidR="00093EBE">
        <w:rPr>
          <w:rFonts w:asciiTheme="majorHAnsi" w:hAnsiTheme="majorHAnsi" w:cstheme="minorHAnsi"/>
          <w:sz w:val="24"/>
          <w:lang w:val="mk-MK"/>
        </w:rPr>
        <w:t>15</w:t>
      </w:r>
      <w:r w:rsidR="007116B8">
        <w:rPr>
          <w:rFonts w:asciiTheme="majorHAnsi" w:hAnsiTheme="majorHAnsi" w:cstheme="minorHAnsi"/>
          <w:sz w:val="24"/>
          <w:lang w:val="mk-MK"/>
        </w:rPr>
        <w:t>6</w:t>
      </w:r>
      <w:r w:rsidR="001038AE"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921</w:t>
      </w:r>
      <w:r w:rsidR="001038AE"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302</w:t>
      </w:r>
      <w:r w:rsidRPr="00FA4FCF">
        <w:rPr>
          <w:rFonts w:asciiTheme="majorHAnsi" w:hAnsiTheme="majorHAnsi" w:cstheme="minorHAnsi"/>
          <w:sz w:val="24"/>
          <w:lang w:val="mk-MK"/>
        </w:rPr>
        <w:t xml:space="preserve"> </w:t>
      </w:r>
      <w:r w:rsidR="001038AE">
        <w:rPr>
          <w:rFonts w:asciiTheme="majorHAnsi" w:hAnsiTheme="majorHAnsi" w:cstheme="minorHAnsi"/>
          <w:sz w:val="24"/>
          <w:lang w:val="mk-MK"/>
        </w:rPr>
        <w:t xml:space="preserve">ден., или реализација од  </w:t>
      </w:r>
      <w:r w:rsidR="00093EBE">
        <w:rPr>
          <w:rFonts w:asciiTheme="majorHAnsi" w:hAnsiTheme="majorHAnsi" w:cstheme="minorHAnsi"/>
          <w:sz w:val="24"/>
          <w:lang w:val="mk-MK"/>
        </w:rPr>
        <w:t>2</w:t>
      </w:r>
      <w:r w:rsidR="007116B8">
        <w:rPr>
          <w:rFonts w:asciiTheme="majorHAnsi" w:hAnsiTheme="majorHAnsi" w:cstheme="minorHAnsi"/>
          <w:sz w:val="24"/>
          <w:lang w:val="mk-MK"/>
        </w:rPr>
        <w:t>2</w:t>
      </w:r>
      <w:r w:rsidR="001038AE">
        <w:rPr>
          <w:rFonts w:asciiTheme="majorHAnsi" w:hAnsiTheme="majorHAnsi" w:cstheme="minorHAnsi"/>
          <w:sz w:val="24"/>
          <w:lang w:val="mk-MK"/>
        </w:rPr>
        <w:t>,</w:t>
      </w:r>
      <w:r w:rsidR="00093EBE">
        <w:rPr>
          <w:rFonts w:asciiTheme="majorHAnsi" w:hAnsiTheme="majorHAnsi" w:cstheme="minorHAnsi"/>
          <w:sz w:val="24"/>
          <w:lang w:val="mk-MK"/>
        </w:rPr>
        <w:t>6</w:t>
      </w:r>
      <w:r w:rsidR="007116B8">
        <w:rPr>
          <w:rFonts w:asciiTheme="majorHAnsi" w:hAnsiTheme="majorHAnsi" w:cstheme="minorHAnsi"/>
          <w:sz w:val="24"/>
          <w:lang w:val="mk-MK"/>
        </w:rPr>
        <w:t>6</w:t>
      </w:r>
      <w:r w:rsidR="001038AE">
        <w:rPr>
          <w:rFonts w:asciiTheme="majorHAnsi" w:hAnsiTheme="majorHAnsi" w:cstheme="minorHAnsi"/>
          <w:sz w:val="24"/>
          <w:lang w:val="mk-MK"/>
        </w:rPr>
        <w:t xml:space="preserve"> </w:t>
      </w:r>
      <w:r w:rsidRPr="00FA4FCF">
        <w:rPr>
          <w:rFonts w:asciiTheme="majorHAnsi" w:hAnsiTheme="majorHAnsi" w:cstheme="minorHAnsi"/>
          <w:sz w:val="24"/>
          <w:lang w:val="mk-MK"/>
        </w:rPr>
        <w:t>% во однос на планираното за 202</w:t>
      </w:r>
      <w:r w:rsidR="007116B8">
        <w:rPr>
          <w:rFonts w:asciiTheme="majorHAnsi" w:hAnsiTheme="majorHAnsi" w:cstheme="minorHAnsi"/>
          <w:sz w:val="24"/>
          <w:lang w:val="mk-MK"/>
        </w:rPr>
        <w:t>6</w:t>
      </w:r>
      <w:r w:rsidRPr="00FA4FCF">
        <w:rPr>
          <w:rFonts w:asciiTheme="majorHAnsi" w:hAnsiTheme="majorHAnsi" w:cstheme="minorHAnsi"/>
          <w:sz w:val="24"/>
          <w:lang w:val="mk-MK"/>
        </w:rPr>
        <w:t xml:space="preserve"> год.</w:t>
      </w:r>
      <w:r w:rsidR="00742AC1" w:rsidRPr="00FA4FCF">
        <w:rPr>
          <w:rFonts w:asciiTheme="majorHAnsi" w:hAnsiTheme="majorHAnsi" w:cstheme="minorHAnsi"/>
          <w:lang w:val="mk-MK"/>
        </w:rPr>
        <w:t xml:space="preserve"> (Табела бр.4)</w:t>
      </w:r>
    </w:p>
    <w:p w14:paraId="64A44403" w14:textId="760AF051" w:rsidR="00A96560" w:rsidRPr="00FA4FCF" w:rsidRDefault="001038AE" w:rsidP="00A96560">
      <w:pPr>
        <w:pStyle w:val="ListParagraph"/>
        <w:numPr>
          <w:ilvl w:val="0"/>
          <w:numId w:val="5"/>
        </w:numPr>
        <w:tabs>
          <w:tab w:val="left" w:pos="656"/>
        </w:tabs>
        <w:spacing w:before="118"/>
        <w:ind w:left="655"/>
        <w:jc w:val="left"/>
        <w:rPr>
          <w:rFonts w:asciiTheme="majorHAnsi" w:hAnsiTheme="majorHAnsi" w:cstheme="minorHAnsi"/>
          <w:sz w:val="24"/>
          <w:lang w:val="mk-MK"/>
        </w:rPr>
      </w:pPr>
      <w:r>
        <w:rPr>
          <w:rFonts w:asciiTheme="majorHAnsi" w:hAnsiTheme="majorHAnsi" w:cstheme="minorHAnsi"/>
          <w:sz w:val="24"/>
          <w:lang w:val="mk-MK"/>
        </w:rPr>
        <w:t>Р</w:t>
      </w:r>
      <w:r w:rsidR="00C5558A" w:rsidRPr="00FA4FCF">
        <w:rPr>
          <w:rFonts w:asciiTheme="majorHAnsi" w:hAnsiTheme="majorHAnsi" w:cstheme="minorHAnsi"/>
          <w:spacing w:val="-3"/>
          <w:sz w:val="24"/>
          <w:lang w:val="mk-MK"/>
        </w:rPr>
        <w:t>асходи</w:t>
      </w:r>
      <w:r>
        <w:rPr>
          <w:rFonts w:asciiTheme="majorHAnsi" w:hAnsiTheme="majorHAnsi" w:cstheme="minorHAnsi"/>
          <w:spacing w:val="-3"/>
          <w:sz w:val="24"/>
          <w:lang w:val="mk-MK"/>
        </w:rPr>
        <w:t xml:space="preserve"> за социјална заштита </w:t>
      </w:r>
      <w:r w:rsidR="003250A8" w:rsidRPr="00FA4FCF">
        <w:rPr>
          <w:rFonts w:asciiTheme="majorHAnsi" w:hAnsiTheme="majorHAnsi" w:cstheme="minorHAnsi"/>
          <w:sz w:val="24"/>
          <w:lang w:val="mk-MK"/>
        </w:rPr>
        <w:t>на</w:t>
      </w:r>
      <w:r w:rsidR="00D93A7F">
        <w:rPr>
          <w:rFonts w:asciiTheme="majorHAnsi" w:hAnsiTheme="majorHAnsi" w:cstheme="minorHAnsi"/>
          <w:sz w:val="24"/>
          <w:lang w:val="mk-MK"/>
        </w:rPr>
        <w:t xml:space="preserve"> </w:t>
      </w:r>
      <w:r w:rsidR="003250A8" w:rsidRPr="00FA4FCF">
        <w:rPr>
          <w:rFonts w:asciiTheme="majorHAnsi" w:hAnsiTheme="majorHAnsi" w:cstheme="minorHAnsi"/>
          <w:sz w:val="24"/>
          <w:lang w:val="mk-MK"/>
        </w:rPr>
        <w:t>општината</w:t>
      </w:r>
      <w:r w:rsidR="00D93A7F">
        <w:rPr>
          <w:rFonts w:asciiTheme="majorHAnsi" w:hAnsiTheme="majorHAnsi" w:cstheme="minorHAnsi"/>
          <w:sz w:val="24"/>
          <w:lang w:val="mk-MK"/>
        </w:rPr>
        <w:t xml:space="preserve"> </w:t>
      </w:r>
      <w:r w:rsidR="00A96560" w:rsidRPr="00FA4FCF">
        <w:rPr>
          <w:rFonts w:asciiTheme="majorHAnsi" w:hAnsiTheme="majorHAnsi" w:cstheme="minorHAnsi"/>
          <w:sz w:val="24"/>
          <w:lang w:val="mk-MK"/>
        </w:rPr>
        <w:t>се реализирани</w:t>
      </w:r>
      <w:r>
        <w:rPr>
          <w:rFonts w:asciiTheme="majorHAnsi" w:hAnsiTheme="majorHAnsi" w:cstheme="minorHAnsi"/>
          <w:sz w:val="24"/>
          <w:lang w:val="mk-MK"/>
        </w:rPr>
        <w:t xml:space="preserve">  во износ од</w:t>
      </w:r>
      <w:r w:rsidR="00093EBE">
        <w:rPr>
          <w:rFonts w:asciiTheme="majorHAnsi" w:hAnsiTheme="majorHAnsi" w:cstheme="minorHAnsi"/>
          <w:sz w:val="24"/>
          <w:lang w:val="mk-MK"/>
        </w:rPr>
        <w:t xml:space="preserve"> </w:t>
      </w:r>
      <w:r w:rsidR="007116B8">
        <w:rPr>
          <w:rFonts w:asciiTheme="majorHAnsi" w:hAnsiTheme="majorHAnsi" w:cstheme="minorHAnsi"/>
          <w:sz w:val="24"/>
          <w:lang w:val="mk-MK"/>
        </w:rPr>
        <w:t>10</w:t>
      </w:r>
      <w:r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033</w:t>
      </w:r>
      <w:r>
        <w:rPr>
          <w:rFonts w:asciiTheme="majorHAnsi" w:hAnsiTheme="majorHAnsi" w:cstheme="minorHAnsi"/>
          <w:sz w:val="24"/>
          <w:lang w:val="mk-MK"/>
        </w:rPr>
        <w:t>.</w:t>
      </w:r>
      <w:r w:rsidR="00093EBE">
        <w:rPr>
          <w:rFonts w:asciiTheme="majorHAnsi" w:hAnsiTheme="majorHAnsi" w:cstheme="minorHAnsi"/>
          <w:sz w:val="24"/>
          <w:lang w:val="mk-MK"/>
        </w:rPr>
        <w:t>4</w:t>
      </w:r>
      <w:r w:rsidR="007116B8">
        <w:rPr>
          <w:rFonts w:asciiTheme="majorHAnsi" w:hAnsiTheme="majorHAnsi" w:cstheme="minorHAnsi"/>
          <w:sz w:val="24"/>
          <w:lang w:val="mk-MK"/>
        </w:rPr>
        <w:t>77</w:t>
      </w:r>
      <w:r w:rsidR="00A96560" w:rsidRPr="00FA4FCF">
        <w:rPr>
          <w:rFonts w:asciiTheme="majorHAnsi" w:hAnsiTheme="majorHAnsi" w:cstheme="minorHAnsi"/>
          <w:sz w:val="24"/>
          <w:lang w:val="mk-MK"/>
        </w:rPr>
        <w:t xml:space="preserve"> </w:t>
      </w:r>
      <w:r>
        <w:rPr>
          <w:rFonts w:asciiTheme="majorHAnsi" w:hAnsiTheme="majorHAnsi" w:cstheme="minorHAnsi"/>
          <w:sz w:val="24"/>
          <w:lang w:val="mk-MK"/>
        </w:rPr>
        <w:t xml:space="preserve">ден., или реализација од </w:t>
      </w:r>
      <w:r w:rsidR="00093EBE">
        <w:rPr>
          <w:rFonts w:asciiTheme="majorHAnsi" w:hAnsiTheme="majorHAnsi" w:cstheme="minorHAnsi"/>
          <w:sz w:val="24"/>
          <w:lang w:val="mk-MK"/>
        </w:rPr>
        <w:t>1</w:t>
      </w:r>
      <w:r w:rsidR="007116B8">
        <w:rPr>
          <w:rFonts w:asciiTheme="majorHAnsi" w:hAnsiTheme="majorHAnsi" w:cstheme="minorHAnsi"/>
          <w:sz w:val="24"/>
          <w:lang w:val="mk-MK"/>
        </w:rPr>
        <w:t>3</w:t>
      </w:r>
      <w:r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83</w:t>
      </w:r>
      <w:r>
        <w:rPr>
          <w:rFonts w:asciiTheme="majorHAnsi" w:hAnsiTheme="majorHAnsi" w:cstheme="minorHAnsi"/>
          <w:sz w:val="24"/>
          <w:lang w:val="mk-MK"/>
        </w:rPr>
        <w:t xml:space="preserve"> </w:t>
      </w:r>
      <w:r w:rsidR="00A96560" w:rsidRPr="00FA4FCF">
        <w:rPr>
          <w:rFonts w:asciiTheme="majorHAnsi" w:hAnsiTheme="majorHAnsi" w:cstheme="minorHAnsi"/>
          <w:sz w:val="24"/>
          <w:lang w:val="mk-MK"/>
        </w:rPr>
        <w:t>% во однос на планираното за 202</w:t>
      </w:r>
      <w:r w:rsidR="007116B8">
        <w:rPr>
          <w:rFonts w:asciiTheme="majorHAnsi" w:hAnsiTheme="majorHAnsi" w:cstheme="minorHAnsi"/>
          <w:sz w:val="24"/>
          <w:lang w:val="mk-MK"/>
        </w:rPr>
        <w:t>6</w:t>
      </w:r>
      <w:r w:rsidR="00A96560" w:rsidRPr="00FA4FCF">
        <w:rPr>
          <w:rFonts w:asciiTheme="majorHAnsi" w:hAnsiTheme="majorHAnsi" w:cstheme="minorHAnsi"/>
          <w:sz w:val="24"/>
          <w:lang w:val="mk-MK"/>
        </w:rPr>
        <w:t xml:space="preserve"> год.</w:t>
      </w:r>
      <w:r w:rsidR="007E3580" w:rsidRPr="00FA4FCF">
        <w:rPr>
          <w:rFonts w:asciiTheme="majorHAnsi" w:hAnsiTheme="majorHAnsi" w:cstheme="minorHAnsi"/>
          <w:lang w:val="mk-MK"/>
        </w:rPr>
        <w:t xml:space="preserve"> (Табела бр.4)</w:t>
      </w:r>
    </w:p>
    <w:p w14:paraId="0CD208A6" w14:textId="21A349D3" w:rsidR="001C41E5" w:rsidRPr="00FA4FCF" w:rsidRDefault="001038AE" w:rsidP="00A96560">
      <w:pPr>
        <w:pStyle w:val="ListParagraph"/>
        <w:numPr>
          <w:ilvl w:val="0"/>
          <w:numId w:val="5"/>
        </w:numPr>
        <w:tabs>
          <w:tab w:val="left" w:pos="656"/>
        </w:tabs>
        <w:spacing w:before="3"/>
        <w:ind w:left="655"/>
        <w:jc w:val="left"/>
        <w:rPr>
          <w:rFonts w:asciiTheme="majorHAnsi" w:hAnsiTheme="majorHAnsi" w:cstheme="minorHAnsi"/>
          <w:lang w:val="mk-MK"/>
        </w:rPr>
      </w:pPr>
      <w:r>
        <w:rPr>
          <w:rFonts w:asciiTheme="majorHAnsi" w:hAnsiTheme="majorHAnsi" w:cstheme="minorHAnsi"/>
          <w:sz w:val="24"/>
          <w:lang w:val="mk-MK"/>
        </w:rPr>
        <w:lastRenderedPageBreak/>
        <w:t>Комунални активности се</w:t>
      </w:r>
      <w:r w:rsidR="00A96560" w:rsidRPr="00FA4FCF">
        <w:rPr>
          <w:rFonts w:asciiTheme="majorHAnsi" w:hAnsiTheme="majorHAnsi" w:cstheme="minorHAnsi"/>
          <w:sz w:val="24"/>
          <w:lang w:val="mk-MK"/>
        </w:rPr>
        <w:t xml:space="preserve"> реализациј</w:t>
      </w:r>
      <w:r>
        <w:rPr>
          <w:rFonts w:asciiTheme="majorHAnsi" w:hAnsiTheme="majorHAnsi" w:cstheme="minorHAnsi"/>
          <w:sz w:val="24"/>
          <w:lang w:val="mk-MK"/>
        </w:rPr>
        <w:t xml:space="preserve">а во износ од </w:t>
      </w:r>
      <w:r w:rsidR="007116B8">
        <w:rPr>
          <w:rFonts w:asciiTheme="majorHAnsi" w:hAnsiTheme="majorHAnsi" w:cstheme="minorHAnsi"/>
          <w:sz w:val="24"/>
          <w:lang w:val="mk-MK"/>
        </w:rPr>
        <w:t>35</w:t>
      </w:r>
      <w:r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741</w:t>
      </w:r>
      <w:r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374</w:t>
      </w:r>
      <w:r>
        <w:rPr>
          <w:rFonts w:asciiTheme="majorHAnsi" w:hAnsiTheme="majorHAnsi" w:cstheme="minorHAnsi"/>
          <w:sz w:val="24"/>
          <w:lang w:val="mk-MK"/>
        </w:rPr>
        <w:t>,00</w:t>
      </w:r>
      <w:r w:rsidR="00A96560" w:rsidRPr="00FA4FCF">
        <w:rPr>
          <w:rFonts w:asciiTheme="majorHAnsi" w:hAnsiTheme="majorHAnsi" w:cstheme="minorHAnsi"/>
          <w:sz w:val="24"/>
          <w:lang w:val="mk-MK"/>
        </w:rPr>
        <w:t xml:space="preserve"> </w:t>
      </w:r>
      <w:r>
        <w:rPr>
          <w:rFonts w:asciiTheme="majorHAnsi" w:hAnsiTheme="majorHAnsi" w:cstheme="minorHAnsi"/>
          <w:sz w:val="24"/>
          <w:lang w:val="mk-MK"/>
        </w:rPr>
        <w:t xml:space="preserve">ден., или реализација од </w:t>
      </w:r>
      <w:r w:rsidR="00093EBE">
        <w:rPr>
          <w:rFonts w:asciiTheme="majorHAnsi" w:hAnsiTheme="majorHAnsi" w:cstheme="minorHAnsi"/>
          <w:sz w:val="24"/>
          <w:lang w:val="mk-MK"/>
        </w:rPr>
        <w:t>1</w:t>
      </w:r>
      <w:r w:rsidR="007116B8">
        <w:rPr>
          <w:rFonts w:asciiTheme="majorHAnsi" w:hAnsiTheme="majorHAnsi" w:cstheme="minorHAnsi"/>
          <w:sz w:val="24"/>
          <w:lang w:val="mk-MK"/>
        </w:rPr>
        <w:t>4</w:t>
      </w:r>
      <w:r>
        <w:rPr>
          <w:rFonts w:asciiTheme="majorHAnsi" w:hAnsiTheme="majorHAnsi" w:cstheme="minorHAnsi"/>
          <w:sz w:val="24"/>
          <w:lang w:val="mk-MK"/>
        </w:rPr>
        <w:t>,</w:t>
      </w:r>
      <w:r w:rsidR="007116B8">
        <w:rPr>
          <w:rFonts w:asciiTheme="majorHAnsi" w:hAnsiTheme="majorHAnsi" w:cstheme="minorHAnsi"/>
          <w:sz w:val="24"/>
          <w:lang w:val="mk-MK"/>
        </w:rPr>
        <w:t>81</w:t>
      </w:r>
      <w:r>
        <w:rPr>
          <w:rFonts w:asciiTheme="majorHAnsi" w:hAnsiTheme="majorHAnsi" w:cstheme="minorHAnsi"/>
          <w:sz w:val="24"/>
          <w:lang w:val="mk-MK"/>
        </w:rPr>
        <w:t xml:space="preserve"> </w:t>
      </w:r>
      <w:r w:rsidR="00A96560" w:rsidRPr="00FA4FCF">
        <w:rPr>
          <w:rFonts w:asciiTheme="majorHAnsi" w:hAnsiTheme="majorHAnsi" w:cstheme="minorHAnsi"/>
          <w:sz w:val="24"/>
          <w:lang w:val="mk-MK"/>
        </w:rPr>
        <w:t>% во однос на планираното за 202</w:t>
      </w:r>
      <w:r w:rsidR="007116B8">
        <w:rPr>
          <w:rFonts w:asciiTheme="majorHAnsi" w:hAnsiTheme="majorHAnsi" w:cstheme="minorHAnsi"/>
          <w:sz w:val="24"/>
          <w:lang w:val="mk-MK"/>
        </w:rPr>
        <w:t>6</w:t>
      </w:r>
      <w:r w:rsidR="00A96560" w:rsidRPr="00FA4FCF">
        <w:rPr>
          <w:rFonts w:asciiTheme="majorHAnsi" w:hAnsiTheme="majorHAnsi" w:cstheme="minorHAnsi"/>
          <w:sz w:val="24"/>
          <w:lang w:val="mk-MK"/>
        </w:rPr>
        <w:t xml:space="preserve"> год</w:t>
      </w:r>
      <w:r w:rsidR="007E3580" w:rsidRPr="00FA4FCF">
        <w:rPr>
          <w:rFonts w:asciiTheme="majorHAnsi" w:hAnsiTheme="majorHAnsi" w:cstheme="minorHAnsi"/>
          <w:sz w:val="24"/>
          <w:lang w:val="mk-MK"/>
        </w:rPr>
        <w:t>.</w:t>
      </w:r>
      <w:r w:rsidR="007E3580" w:rsidRPr="00FA4FCF">
        <w:rPr>
          <w:rFonts w:asciiTheme="majorHAnsi" w:hAnsiTheme="majorHAnsi" w:cstheme="minorHAnsi"/>
          <w:lang w:val="mk-MK"/>
        </w:rPr>
        <w:t>(Табела бр.4)</w:t>
      </w:r>
    </w:p>
    <w:p w14:paraId="70A28ECF" w14:textId="6B511AC6" w:rsidR="001C41E5" w:rsidRPr="00FA4FCF" w:rsidRDefault="001038AE">
      <w:pPr>
        <w:pStyle w:val="ListParagraph"/>
        <w:numPr>
          <w:ilvl w:val="0"/>
          <w:numId w:val="5"/>
        </w:numPr>
        <w:tabs>
          <w:tab w:val="left" w:pos="656"/>
        </w:tabs>
        <w:spacing w:before="0"/>
        <w:ind w:left="655" w:hanging="273"/>
        <w:jc w:val="left"/>
        <w:rPr>
          <w:rFonts w:asciiTheme="majorHAnsi" w:hAnsiTheme="majorHAnsi" w:cstheme="minorHAnsi"/>
          <w:sz w:val="24"/>
          <w:lang w:val="mk-MK"/>
        </w:rPr>
      </w:pPr>
      <w:r>
        <w:rPr>
          <w:rFonts w:asciiTheme="majorHAnsi" w:hAnsiTheme="majorHAnsi" w:cstheme="minorHAnsi"/>
          <w:sz w:val="24"/>
          <w:lang w:val="mk-MK"/>
        </w:rPr>
        <w:t xml:space="preserve">Противпожарна заштита </w:t>
      </w:r>
      <w:r w:rsidR="00A96560" w:rsidRPr="00FA4FCF">
        <w:rPr>
          <w:rFonts w:asciiTheme="majorHAnsi" w:hAnsiTheme="majorHAnsi" w:cstheme="minorHAnsi"/>
          <w:sz w:val="24"/>
          <w:lang w:val="mk-MK"/>
        </w:rPr>
        <w:t xml:space="preserve">се реализирани  во износ од </w:t>
      </w:r>
      <w:r>
        <w:rPr>
          <w:rFonts w:asciiTheme="majorHAnsi" w:hAnsiTheme="majorHAnsi" w:cstheme="minorHAnsi"/>
          <w:sz w:val="24"/>
          <w:lang w:val="mk-MK"/>
        </w:rPr>
        <w:t xml:space="preserve"> </w:t>
      </w:r>
      <w:r w:rsidR="007116B8">
        <w:rPr>
          <w:rFonts w:asciiTheme="majorHAnsi" w:hAnsiTheme="majorHAnsi" w:cstheme="minorHAnsi"/>
          <w:sz w:val="24"/>
          <w:lang w:val="mk-MK"/>
        </w:rPr>
        <w:t>7</w:t>
      </w:r>
      <w:r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872</w:t>
      </w:r>
      <w:r>
        <w:rPr>
          <w:rFonts w:asciiTheme="majorHAnsi" w:hAnsiTheme="majorHAnsi" w:cstheme="minorHAnsi"/>
          <w:sz w:val="24"/>
          <w:lang w:val="mk-MK"/>
        </w:rPr>
        <w:t>.</w:t>
      </w:r>
      <w:r w:rsidR="007116B8">
        <w:rPr>
          <w:rFonts w:asciiTheme="majorHAnsi" w:hAnsiTheme="majorHAnsi" w:cstheme="minorHAnsi"/>
          <w:sz w:val="24"/>
          <w:lang w:val="mk-MK"/>
        </w:rPr>
        <w:t>803</w:t>
      </w:r>
      <w:r>
        <w:rPr>
          <w:rFonts w:asciiTheme="majorHAnsi" w:hAnsiTheme="majorHAnsi" w:cstheme="minorHAnsi"/>
          <w:sz w:val="24"/>
          <w:lang w:val="mk-MK"/>
        </w:rPr>
        <w:t xml:space="preserve">,00 </w:t>
      </w:r>
      <w:r w:rsidR="00A96560" w:rsidRPr="00FA4FCF">
        <w:rPr>
          <w:rFonts w:asciiTheme="majorHAnsi" w:hAnsiTheme="majorHAnsi" w:cstheme="minorHAnsi"/>
          <w:sz w:val="24"/>
          <w:lang w:val="mk-MK"/>
        </w:rPr>
        <w:t xml:space="preserve"> </w:t>
      </w:r>
      <w:r>
        <w:rPr>
          <w:rFonts w:asciiTheme="majorHAnsi" w:hAnsiTheme="majorHAnsi" w:cstheme="minorHAnsi"/>
          <w:sz w:val="24"/>
          <w:lang w:val="mk-MK"/>
        </w:rPr>
        <w:t>ден., или реализација од</w:t>
      </w:r>
      <w:r w:rsidR="007116B8">
        <w:rPr>
          <w:rFonts w:asciiTheme="majorHAnsi" w:hAnsiTheme="majorHAnsi" w:cstheme="minorHAnsi"/>
          <w:sz w:val="24"/>
          <w:lang w:val="mk-MK"/>
        </w:rPr>
        <w:t xml:space="preserve"> </w:t>
      </w:r>
      <w:r w:rsidR="00093EBE">
        <w:rPr>
          <w:rFonts w:asciiTheme="majorHAnsi" w:hAnsiTheme="majorHAnsi" w:cstheme="minorHAnsi"/>
          <w:sz w:val="24"/>
          <w:lang w:val="mk-MK"/>
        </w:rPr>
        <w:t>1</w:t>
      </w:r>
      <w:r w:rsidR="007116B8">
        <w:rPr>
          <w:rFonts w:asciiTheme="majorHAnsi" w:hAnsiTheme="majorHAnsi" w:cstheme="minorHAnsi"/>
          <w:sz w:val="24"/>
          <w:lang w:val="mk-MK"/>
        </w:rPr>
        <w:t>4</w:t>
      </w:r>
      <w:r>
        <w:rPr>
          <w:rFonts w:asciiTheme="majorHAnsi" w:hAnsiTheme="majorHAnsi" w:cstheme="minorHAnsi"/>
          <w:sz w:val="24"/>
          <w:lang w:val="mk-MK"/>
        </w:rPr>
        <w:t>,</w:t>
      </w:r>
      <w:r w:rsidR="007116B8">
        <w:rPr>
          <w:rFonts w:asciiTheme="majorHAnsi" w:hAnsiTheme="majorHAnsi" w:cstheme="minorHAnsi"/>
          <w:sz w:val="24"/>
          <w:lang w:val="mk-MK"/>
        </w:rPr>
        <w:t>97</w:t>
      </w:r>
      <w:r>
        <w:rPr>
          <w:rFonts w:asciiTheme="majorHAnsi" w:hAnsiTheme="majorHAnsi" w:cstheme="minorHAnsi"/>
          <w:sz w:val="24"/>
          <w:lang w:val="mk-MK"/>
        </w:rPr>
        <w:t xml:space="preserve"> </w:t>
      </w:r>
      <w:r w:rsidR="00A96560" w:rsidRPr="00FA4FCF">
        <w:rPr>
          <w:rFonts w:asciiTheme="majorHAnsi" w:hAnsiTheme="majorHAnsi" w:cstheme="minorHAnsi"/>
          <w:sz w:val="24"/>
          <w:lang w:val="mk-MK"/>
        </w:rPr>
        <w:t>% во однос на планираното за 202</w:t>
      </w:r>
      <w:r w:rsidR="007116B8">
        <w:rPr>
          <w:rFonts w:asciiTheme="majorHAnsi" w:hAnsiTheme="majorHAnsi" w:cstheme="minorHAnsi"/>
          <w:sz w:val="24"/>
          <w:lang w:val="mk-MK"/>
        </w:rPr>
        <w:t>6</w:t>
      </w:r>
      <w:r w:rsidR="00A96560" w:rsidRPr="00FA4FCF">
        <w:rPr>
          <w:rFonts w:asciiTheme="majorHAnsi" w:hAnsiTheme="majorHAnsi" w:cstheme="minorHAnsi"/>
          <w:sz w:val="24"/>
          <w:lang w:val="mk-MK"/>
        </w:rPr>
        <w:t xml:space="preserve"> год</w:t>
      </w:r>
      <w:r w:rsidR="007E3580" w:rsidRPr="00FA4FCF">
        <w:rPr>
          <w:rFonts w:asciiTheme="majorHAnsi" w:hAnsiTheme="majorHAnsi" w:cstheme="minorHAnsi"/>
          <w:spacing w:val="-2"/>
          <w:sz w:val="24"/>
          <w:lang w:val="mk-MK"/>
        </w:rPr>
        <w:t xml:space="preserve">. </w:t>
      </w:r>
      <w:r w:rsidR="007E3580" w:rsidRPr="00FA4FCF">
        <w:rPr>
          <w:rFonts w:asciiTheme="majorHAnsi" w:hAnsiTheme="majorHAnsi" w:cstheme="minorHAnsi"/>
          <w:lang w:val="mk-MK"/>
        </w:rPr>
        <w:t>(Табела бр.4)</w:t>
      </w:r>
    </w:p>
    <w:p w14:paraId="274D987B" w14:textId="77777777" w:rsidR="00A96560" w:rsidRPr="00FA4FCF" w:rsidRDefault="00A96560" w:rsidP="00A96560">
      <w:pPr>
        <w:tabs>
          <w:tab w:val="left" w:pos="656"/>
        </w:tabs>
        <w:rPr>
          <w:rFonts w:asciiTheme="majorHAnsi" w:hAnsiTheme="majorHAnsi" w:cstheme="minorHAnsi"/>
          <w:sz w:val="24"/>
          <w:lang w:val="mk-MK"/>
        </w:rPr>
      </w:pPr>
    </w:p>
    <w:p w14:paraId="66DF7522" w14:textId="77777777" w:rsidR="001C41E5" w:rsidRPr="00FA4FCF" w:rsidRDefault="001C41E5">
      <w:pPr>
        <w:pStyle w:val="BodyText"/>
        <w:spacing w:before="2"/>
        <w:rPr>
          <w:rFonts w:asciiTheme="majorHAnsi" w:hAnsiTheme="majorHAnsi" w:cstheme="minorHAnsi"/>
          <w:sz w:val="22"/>
          <w:lang w:val="mk-MK"/>
        </w:rPr>
      </w:pPr>
    </w:p>
    <w:p w14:paraId="259D7A03" w14:textId="577B55CA" w:rsidR="001C41E5" w:rsidRDefault="00A96560">
      <w:pPr>
        <w:pStyle w:val="BodyText"/>
        <w:spacing w:before="217"/>
        <w:ind w:left="204" w:right="1367" w:firstLine="180"/>
        <w:jc w:val="both"/>
        <w:rPr>
          <w:rFonts w:asciiTheme="majorHAnsi" w:hAnsiTheme="majorHAnsi" w:cstheme="minorHAnsi"/>
          <w:lang w:val="mk-MK"/>
        </w:rPr>
      </w:pPr>
      <w:r w:rsidRPr="00FA4FCF">
        <w:rPr>
          <w:rFonts w:asciiTheme="majorHAnsi" w:hAnsiTheme="majorHAnsi" w:cstheme="minorHAnsi"/>
          <w:lang w:val="mk-MK"/>
        </w:rPr>
        <w:t>Графичкиот приказ на процентот на реализација на расходи на Опш</w:t>
      </w:r>
      <w:r w:rsidR="00F64583">
        <w:rPr>
          <w:rFonts w:asciiTheme="majorHAnsi" w:hAnsiTheme="majorHAnsi" w:cstheme="minorHAnsi"/>
          <w:lang w:val="mk-MK"/>
        </w:rPr>
        <w:t xml:space="preserve">тината за периодот јануари- </w:t>
      </w:r>
      <w:r w:rsidR="00D8738A">
        <w:rPr>
          <w:rFonts w:asciiTheme="majorHAnsi" w:hAnsiTheme="majorHAnsi" w:cstheme="minorHAnsi"/>
          <w:lang w:val="mk-MK"/>
        </w:rPr>
        <w:t>март</w:t>
      </w:r>
      <w:r w:rsidR="00F64583">
        <w:rPr>
          <w:rFonts w:asciiTheme="majorHAnsi" w:hAnsiTheme="majorHAnsi" w:cstheme="minorHAnsi"/>
          <w:lang w:val="mk-MK"/>
        </w:rPr>
        <w:t xml:space="preserve"> </w:t>
      </w:r>
      <w:r w:rsidRPr="00FA4FCF">
        <w:rPr>
          <w:rFonts w:asciiTheme="majorHAnsi" w:hAnsiTheme="majorHAnsi" w:cstheme="minorHAnsi"/>
          <w:lang w:val="mk-MK"/>
        </w:rPr>
        <w:t>202</w:t>
      </w:r>
      <w:r w:rsidR="007116B8">
        <w:rPr>
          <w:rFonts w:asciiTheme="majorHAnsi" w:hAnsiTheme="majorHAnsi" w:cstheme="minorHAnsi"/>
          <w:lang w:val="mk-MK"/>
        </w:rPr>
        <w:t>6</w:t>
      </w:r>
      <w:r w:rsidR="00F64583">
        <w:rPr>
          <w:rFonts w:asciiTheme="majorHAnsi" w:hAnsiTheme="majorHAnsi" w:cstheme="minorHAnsi"/>
          <w:lang w:val="mk-MK"/>
        </w:rPr>
        <w:t xml:space="preserve"> </w:t>
      </w:r>
      <w:r w:rsidRPr="00FA4FCF">
        <w:rPr>
          <w:rFonts w:asciiTheme="majorHAnsi" w:hAnsiTheme="majorHAnsi" w:cstheme="minorHAnsi"/>
          <w:lang w:val="mk-MK"/>
        </w:rPr>
        <w:t>година</w:t>
      </w:r>
      <w:r w:rsidR="00F64583">
        <w:rPr>
          <w:rFonts w:asciiTheme="majorHAnsi" w:hAnsiTheme="majorHAnsi" w:cstheme="minorHAnsi"/>
          <w:lang w:val="mk-MK"/>
        </w:rPr>
        <w:t xml:space="preserve"> </w:t>
      </w:r>
      <w:r w:rsidRPr="00FA4FCF">
        <w:rPr>
          <w:rFonts w:asciiTheme="majorHAnsi" w:hAnsiTheme="majorHAnsi" w:cstheme="minorHAnsi"/>
          <w:lang w:val="mk-MK"/>
        </w:rPr>
        <w:t>по одделни видови на расходи и по програми се презентирани подолу:</w:t>
      </w:r>
    </w:p>
    <w:p w14:paraId="223EE4DE" w14:textId="20D94CE4" w:rsidR="009D21F2" w:rsidRDefault="009D21F2">
      <w:pPr>
        <w:pStyle w:val="BodyText"/>
        <w:spacing w:before="217"/>
        <w:ind w:left="204" w:right="1367" w:firstLine="180"/>
        <w:jc w:val="both"/>
        <w:rPr>
          <w:rFonts w:asciiTheme="majorHAnsi" w:hAnsiTheme="majorHAnsi" w:cstheme="minorHAnsi"/>
          <w:lang w:val="mk-MK"/>
        </w:rPr>
      </w:pPr>
      <w:r>
        <w:rPr>
          <w:noProof/>
        </w:rPr>
        <w:drawing>
          <wp:inline distT="0" distB="0" distL="0" distR="0" wp14:anchorId="4B678EFC" wp14:editId="79DB1D60">
            <wp:extent cx="6227804" cy="3119120"/>
            <wp:effectExtent l="0" t="0" r="0" b="0"/>
            <wp:docPr id="995455614" name="Chart 1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7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7"/>
              </a:graphicData>
            </a:graphic>
          </wp:inline>
        </w:drawing>
      </w:r>
    </w:p>
    <w:p w14:paraId="068C5A55" w14:textId="6602E93A" w:rsidR="00976C49" w:rsidRPr="00FA4FCF" w:rsidRDefault="00976C49">
      <w:pPr>
        <w:pStyle w:val="BodyText"/>
        <w:spacing w:before="217"/>
        <w:ind w:left="204" w:right="1367" w:firstLine="180"/>
        <w:jc w:val="both"/>
        <w:rPr>
          <w:rFonts w:asciiTheme="majorHAnsi" w:hAnsiTheme="majorHAnsi" w:cstheme="minorHAnsi"/>
          <w:lang w:val="mk-MK"/>
        </w:rPr>
      </w:pPr>
    </w:p>
    <w:p w14:paraId="255E84B5" w14:textId="798B6E4B" w:rsidR="001C41E5" w:rsidRPr="00FA4FCF" w:rsidRDefault="001C41E5">
      <w:pPr>
        <w:pStyle w:val="BodyText"/>
        <w:ind w:left="1015"/>
        <w:rPr>
          <w:rFonts w:asciiTheme="majorHAnsi" w:hAnsiTheme="majorHAnsi" w:cstheme="minorHAnsi"/>
          <w:sz w:val="20"/>
          <w:lang w:val="mk-MK"/>
        </w:rPr>
      </w:pPr>
    </w:p>
    <w:p w14:paraId="3615CF66" w14:textId="77777777" w:rsidR="001C41E5" w:rsidRPr="00FA4FCF" w:rsidRDefault="001C41E5">
      <w:pPr>
        <w:pStyle w:val="BodyText"/>
        <w:rPr>
          <w:rFonts w:asciiTheme="majorHAnsi" w:hAnsiTheme="majorHAnsi" w:cstheme="minorHAnsi"/>
          <w:sz w:val="18"/>
          <w:lang w:val="mk-MK"/>
        </w:rPr>
      </w:pPr>
    </w:p>
    <w:p w14:paraId="19E8DE40" w14:textId="77777777" w:rsidR="001C41E5" w:rsidRPr="00FA4FCF" w:rsidRDefault="001C41E5">
      <w:pPr>
        <w:pStyle w:val="BodyText"/>
        <w:rPr>
          <w:rFonts w:asciiTheme="majorHAnsi" w:hAnsiTheme="majorHAnsi" w:cstheme="minorHAnsi"/>
          <w:sz w:val="18"/>
          <w:lang w:val="mk-MK"/>
        </w:rPr>
      </w:pPr>
    </w:p>
    <w:p w14:paraId="15A3099B" w14:textId="77777777" w:rsidR="001C41E5" w:rsidRPr="00FA4FCF" w:rsidRDefault="001C41E5">
      <w:pPr>
        <w:pStyle w:val="BodyText"/>
        <w:spacing w:before="2"/>
        <w:rPr>
          <w:rFonts w:asciiTheme="majorHAnsi" w:hAnsiTheme="majorHAnsi" w:cstheme="minorHAnsi"/>
          <w:sz w:val="16"/>
          <w:lang w:val="mk-MK"/>
        </w:rPr>
      </w:pPr>
    </w:p>
    <w:p w14:paraId="2AB44D50" w14:textId="77777777" w:rsidR="001C41E5" w:rsidRPr="00FA4FCF" w:rsidRDefault="003250A8">
      <w:pPr>
        <w:pStyle w:val="BodyText"/>
        <w:ind w:left="204" w:right="1150" w:firstLine="180"/>
        <w:jc w:val="both"/>
        <w:rPr>
          <w:rFonts w:asciiTheme="majorHAnsi" w:hAnsiTheme="majorHAnsi" w:cstheme="minorHAnsi"/>
          <w:lang w:val="mk-MK"/>
        </w:rPr>
      </w:pPr>
      <w:r w:rsidRPr="00FA4FCF">
        <w:rPr>
          <w:rFonts w:asciiTheme="majorHAnsi" w:hAnsiTheme="majorHAnsi" w:cstheme="minorHAnsi"/>
          <w:lang w:val="mk-MK"/>
        </w:rPr>
        <w:t>Оделните видови на извршените и планираните расходи аналитички по оделни програми и подпрограми и по одделни ставки и подставки се дадени во следниот табеларен преглед:</w:t>
      </w:r>
    </w:p>
    <w:p w14:paraId="6206ACE9" w14:textId="77777777" w:rsidR="001C41E5" w:rsidRPr="00FA4FCF" w:rsidRDefault="001C41E5">
      <w:pPr>
        <w:jc w:val="both"/>
        <w:rPr>
          <w:rFonts w:asciiTheme="majorHAnsi" w:hAnsiTheme="majorHAnsi" w:cstheme="minorHAnsi"/>
          <w:lang w:val="mk-MK"/>
        </w:rPr>
      </w:pPr>
    </w:p>
    <w:p w14:paraId="35243EFC" w14:textId="77777777" w:rsidR="00564897" w:rsidRPr="00FA4FCF" w:rsidRDefault="00564897">
      <w:pPr>
        <w:jc w:val="both"/>
        <w:rPr>
          <w:rFonts w:asciiTheme="majorHAnsi" w:hAnsiTheme="majorHAnsi" w:cstheme="minorHAnsi"/>
          <w:lang w:val="mk-MK"/>
        </w:rPr>
      </w:pPr>
    </w:p>
    <w:p w14:paraId="4A91294E" w14:textId="77777777" w:rsidR="00564897" w:rsidRPr="00FA4FCF" w:rsidRDefault="00564897">
      <w:pPr>
        <w:jc w:val="both"/>
        <w:rPr>
          <w:rFonts w:asciiTheme="majorHAnsi" w:hAnsiTheme="majorHAnsi" w:cstheme="minorHAnsi"/>
          <w:lang w:val="mk-MK"/>
        </w:rPr>
      </w:pPr>
    </w:p>
    <w:p w14:paraId="3DEA746C" w14:textId="77777777" w:rsidR="00564897" w:rsidRPr="00FA4FCF" w:rsidRDefault="00564897">
      <w:pPr>
        <w:jc w:val="both"/>
        <w:rPr>
          <w:rFonts w:asciiTheme="majorHAnsi" w:hAnsiTheme="majorHAnsi" w:cstheme="minorHAnsi"/>
          <w:lang w:val="mk-MK"/>
        </w:rPr>
      </w:pPr>
    </w:p>
    <w:p w14:paraId="668119F7" w14:textId="77777777" w:rsidR="00564897" w:rsidRPr="00FA4FCF" w:rsidRDefault="00564897">
      <w:pPr>
        <w:jc w:val="both"/>
        <w:rPr>
          <w:rFonts w:asciiTheme="majorHAnsi" w:hAnsiTheme="majorHAnsi" w:cstheme="minorHAnsi"/>
          <w:lang w:val="mk-MK"/>
        </w:rPr>
        <w:sectPr w:rsidR="00564897" w:rsidRPr="00FA4FCF" w:rsidSect="00EE5232">
          <w:pgSz w:w="11910" w:h="16840"/>
          <w:pgMar w:top="700" w:right="220" w:bottom="960" w:left="480" w:header="0" w:footer="779" w:gutter="0"/>
          <w:cols w:space="720"/>
        </w:sectPr>
      </w:pPr>
    </w:p>
    <w:p w14:paraId="01CE048E" w14:textId="77777777" w:rsidR="001C41E5" w:rsidRPr="00FA4FCF" w:rsidRDefault="001C41E5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  <w:bookmarkStart w:id="4" w:name="K2_-_1_Kvartal_2022_godina"/>
      <w:bookmarkEnd w:id="4"/>
    </w:p>
    <w:p w14:paraId="57917DAC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038F1146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2296501F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7B8C76BF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56B47426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63D8ABE5" w14:textId="77777777" w:rsidR="00554BE4" w:rsidRDefault="0043209F" w:rsidP="00554BE4">
      <w:pPr>
        <w:pStyle w:val="BodyText"/>
        <w:ind w:left="720"/>
        <w:rPr>
          <w:rFonts w:asciiTheme="majorHAnsi" w:hAnsiTheme="majorHAnsi" w:cstheme="minorHAnsi"/>
          <w:b/>
          <w:bCs/>
          <w:sz w:val="20"/>
        </w:rPr>
      </w:pPr>
      <w:r w:rsidRPr="00FA4FCF">
        <w:rPr>
          <w:rFonts w:asciiTheme="majorHAnsi" w:hAnsiTheme="majorHAnsi" w:cstheme="minorHAnsi"/>
          <w:b/>
          <w:bCs/>
          <w:sz w:val="20"/>
          <w:lang w:val="mk-MK"/>
        </w:rPr>
        <w:t>ОБВРСКИ НА ОПШТИНАТА</w:t>
      </w:r>
      <w:r w:rsidR="0099127C" w:rsidRPr="00FA4FCF">
        <w:rPr>
          <w:rFonts w:asciiTheme="majorHAnsi" w:hAnsiTheme="majorHAnsi" w:cstheme="minorHAnsi"/>
          <w:b/>
          <w:bCs/>
          <w:sz w:val="20"/>
          <w:lang w:val="mk-MK"/>
        </w:rPr>
        <w:t xml:space="preserve"> (ДОСПЕНИ, А НЕПЛАТЕНИ)</w:t>
      </w:r>
    </w:p>
    <w:p w14:paraId="036BFE55" w14:textId="1703D7B2" w:rsidR="007E7FF2" w:rsidRPr="007E7FF2" w:rsidRDefault="007E7FF2" w:rsidP="00554BE4">
      <w:pPr>
        <w:pStyle w:val="BodyText"/>
        <w:ind w:left="720"/>
        <w:rPr>
          <w:rFonts w:asciiTheme="majorHAnsi" w:hAnsiTheme="majorHAnsi" w:cstheme="minorHAnsi"/>
          <w:b/>
          <w:bCs/>
          <w:sz w:val="20"/>
        </w:rPr>
      </w:pPr>
      <w:r>
        <w:rPr>
          <w:rFonts w:asciiTheme="majorHAnsi" w:hAnsiTheme="majorHAnsi" w:cstheme="minorHAnsi"/>
          <w:b/>
          <w:bCs/>
          <w:noProof/>
          <w:sz w:val="20"/>
        </w:rPr>
        <w:drawing>
          <wp:inline distT="0" distB="0" distL="0" distR="0" wp14:anchorId="1C5E9227" wp14:editId="0A56408E">
            <wp:extent cx="9024427" cy="5629275"/>
            <wp:effectExtent l="0" t="0" r="0" b="0"/>
            <wp:docPr id="185467868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1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029676" cy="5632549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782278D0" w14:textId="29F73F2F" w:rsidR="005A7E46" w:rsidRPr="00FA4FCF" w:rsidRDefault="005A7E46" w:rsidP="00554BE4">
      <w:pPr>
        <w:pStyle w:val="BodyText"/>
        <w:ind w:left="720"/>
        <w:rPr>
          <w:rFonts w:asciiTheme="majorHAnsi" w:hAnsiTheme="majorHAnsi" w:cstheme="minorHAnsi"/>
          <w:b/>
          <w:bCs/>
          <w:sz w:val="20"/>
          <w:lang w:val="mk-MK"/>
        </w:rPr>
      </w:pPr>
    </w:p>
    <w:p w14:paraId="0A476515" w14:textId="72872738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6FFD97E4" w14:textId="31E9B07D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6EB8E7AF" w14:textId="1D8F9A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469D071B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11266B42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09ED6B4B" w14:textId="77777777" w:rsidR="00BE0DFF" w:rsidRPr="000B15BF" w:rsidRDefault="00BE0DFF">
      <w:pPr>
        <w:rPr>
          <w:rFonts w:asciiTheme="majorHAnsi" w:hAnsiTheme="majorHAnsi" w:cstheme="minorHAnsi"/>
          <w:sz w:val="13"/>
        </w:rPr>
        <w:sectPr w:rsidR="00BE0DFF" w:rsidRPr="000B15BF" w:rsidSect="00EE5232">
          <w:footerReference w:type="default" r:id="rId19"/>
          <w:pgSz w:w="15840" w:h="12240" w:orient="landscape"/>
          <w:pgMar w:top="820" w:right="440" w:bottom="280" w:left="420" w:header="0" w:footer="0" w:gutter="0"/>
          <w:cols w:space="720"/>
        </w:sectPr>
      </w:pPr>
    </w:p>
    <w:p w14:paraId="7439C514" w14:textId="77777777" w:rsidR="001C41E5" w:rsidRPr="00FA4FCF" w:rsidRDefault="00BE0DF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  <w:r w:rsidRPr="00FA4FCF">
        <w:rPr>
          <w:rFonts w:asciiTheme="majorHAnsi" w:hAnsiTheme="majorHAnsi" w:cstheme="minorHAnsi"/>
          <w:sz w:val="20"/>
          <w:lang w:val="mk-MK"/>
        </w:rPr>
        <w:t xml:space="preserve">Оваа табела  е согласно пропишаниот образец на Министерството за финансии  </w:t>
      </w:r>
    </w:p>
    <w:p w14:paraId="674A903E" w14:textId="77777777" w:rsidR="0043209F" w:rsidRPr="00FA4FCF" w:rsidRDefault="0043209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</w:p>
    <w:p w14:paraId="328C7DA8" w14:textId="77777777" w:rsidR="0043209F" w:rsidRPr="00FA4FCF" w:rsidRDefault="0043209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</w:p>
    <w:p w14:paraId="52BD556B" w14:textId="77777777" w:rsidR="0043209F" w:rsidRPr="00FA4FCF" w:rsidRDefault="0043209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</w:p>
    <w:p w14:paraId="4482DD56" w14:textId="77777777" w:rsidR="0043209F" w:rsidRPr="00FA4FCF" w:rsidRDefault="0043209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</w:p>
    <w:p w14:paraId="6B72028F" w14:textId="77777777" w:rsidR="0043209F" w:rsidRPr="00FA4FCF" w:rsidRDefault="0043209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</w:p>
    <w:p w14:paraId="0FD90B62" w14:textId="77777777" w:rsidR="0043209F" w:rsidRPr="00FA4FCF" w:rsidRDefault="0043209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</w:p>
    <w:p w14:paraId="14966394" w14:textId="77777777" w:rsidR="007136BD" w:rsidRPr="00FA4FCF" w:rsidRDefault="007136BD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6876E859" w14:textId="77777777" w:rsidR="007136BD" w:rsidRPr="00FA4FCF" w:rsidRDefault="007136BD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34BC9864" w14:textId="77777777" w:rsidR="007136BD" w:rsidRPr="00FA4FCF" w:rsidRDefault="007136BD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422F0A0C" w14:textId="77777777" w:rsidR="007136BD" w:rsidRPr="00FA4FCF" w:rsidRDefault="007136BD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21A14068" w14:textId="77777777" w:rsidR="004A7F92" w:rsidRDefault="004A7F92" w:rsidP="00CF7187">
      <w:pPr>
        <w:pStyle w:val="ListParagraph"/>
        <w:numPr>
          <w:ilvl w:val="0"/>
          <w:numId w:val="15"/>
        </w:numPr>
        <w:ind w:left="1350" w:right="-9548"/>
        <w:rPr>
          <w:rFonts w:asciiTheme="majorHAnsi" w:hAnsiTheme="majorHAnsi" w:cstheme="minorHAnsi"/>
          <w:iCs/>
          <w:noProof/>
          <w:sz w:val="24"/>
          <w:szCs w:val="24"/>
          <w:lang w:val="mk-MK"/>
        </w:rPr>
        <w:sectPr w:rsidR="004A7F92" w:rsidSect="00EE5232">
          <w:footerReference w:type="default" r:id="rId20"/>
          <w:type w:val="continuous"/>
          <w:pgSz w:w="15840" w:h="12240" w:orient="landscape"/>
          <w:pgMar w:top="820" w:right="440" w:bottom="280" w:left="420" w:header="0" w:footer="0" w:gutter="0"/>
          <w:cols w:num="2" w:space="720" w:equalWidth="0">
            <w:col w:w="3592" w:space="8888"/>
            <w:col w:w="2500"/>
          </w:cols>
        </w:sectPr>
      </w:pPr>
    </w:p>
    <w:p w14:paraId="4230ABA6" w14:textId="15CDB5F1" w:rsidR="00A32916" w:rsidRDefault="0043209F" w:rsidP="00CF7187">
      <w:pPr>
        <w:pStyle w:val="ListParagraph"/>
        <w:numPr>
          <w:ilvl w:val="0"/>
          <w:numId w:val="15"/>
        </w:numPr>
        <w:ind w:left="1350" w:right="-9548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Вкупните обврски на општината до 30 дена</w:t>
      </w:r>
      <w:r w:rsidR="00F71D9B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(доспеани, а неплатени)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во </w:t>
      </w:r>
      <w:r w:rsidR="003A43BA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првиот</w:t>
      </w:r>
      <w:r w:rsidRPr="00FA4FCF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квартал од 202</w:t>
      </w:r>
      <w:r w:rsidR="00A5423E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6</w:t>
      </w:r>
      <w:r w:rsidR="003A43BA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год. изнесуваат </w:t>
      </w:r>
    </w:p>
    <w:p w14:paraId="6035DF49" w14:textId="366FA555" w:rsidR="0043209F" w:rsidRPr="00A32916" w:rsidRDefault="00A5423E" w:rsidP="00A32916">
      <w:pPr>
        <w:pStyle w:val="ListParagraph"/>
        <w:ind w:left="1350" w:right="-9548" w:firstLine="0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24</w:t>
      </w:r>
      <w:r w:rsidR="0020489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464</w:t>
      </w:r>
      <w:r w:rsidR="0020489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977</w:t>
      </w:r>
      <w:r w:rsidR="0020489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,00 </w:t>
      </w:r>
      <w:r w:rsidR="0043209F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, </w:t>
      </w:r>
      <w:r w:rsidR="0043209F" w:rsidRPr="00A32916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и ист</w:t>
      </w:r>
      <w:r w:rsidR="00956BD2" w:rsidRPr="00A32916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и</w:t>
      </w:r>
      <w:r w:rsidR="0043209F" w:rsidRPr="00A32916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те се </w:t>
      </w:r>
      <w:r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зголемени</w:t>
      </w:r>
      <w:r w:rsidR="0043209F" w:rsidRPr="00A32916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</w:t>
      </w:r>
      <w:r w:rsidR="0020489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за 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23</w:t>
      </w:r>
      <w:r w:rsidR="0020489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294</w:t>
      </w:r>
      <w:r w:rsidR="0020489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765</w:t>
      </w:r>
      <w:r w:rsidR="0020489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,00</w:t>
      </w:r>
      <w:r w:rsidR="0043209F" w:rsidRPr="00A32916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денари во однос на истиот период од </w:t>
      </w:r>
      <w:r w:rsidR="0006108C" w:rsidRPr="00A32916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202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5</w:t>
      </w:r>
      <w:r w:rsidR="0043209F" w:rsidRPr="00A32916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год.</w:t>
      </w:r>
    </w:p>
    <w:p w14:paraId="0DC3E783" w14:textId="77777777" w:rsidR="004A7F92" w:rsidRDefault="004A7F92" w:rsidP="00CF7187">
      <w:pPr>
        <w:ind w:left="1350" w:right="-9548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  <w:sectPr w:rsidR="004A7F92" w:rsidSect="004A7F92">
          <w:type w:val="continuous"/>
          <w:pgSz w:w="15840" w:h="12240" w:orient="landscape"/>
          <w:pgMar w:top="820" w:right="440" w:bottom="280" w:left="420" w:header="0" w:footer="0" w:gutter="0"/>
          <w:cols w:space="8888"/>
        </w:sectPr>
      </w:pPr>
    </w:p>
    <w:p w14:paraId="2F9546F6" w14:textId="77777777" w:rsidR="0043209F" w:rsidRPr="00FA4FCF" w:rsidRDefault="0043209F" w:rsidP="00CF7187">
      <w:pPr>
        <w:ind w:left="1350" w:right="-9548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0CD011F4" w14:textId="77777777" w:rsidR="004A7F92" w:rsidRDefault="004A7F92" w:rsidP="00A5423E">
      <w:pPr>
        <w:pStyle w:val="ListParagraph"/>
        <w:ind w:left="1350" w:right="-9548" w:firstLine="0"/>
        <w:rPr>
          <w:rFonts w:asciiTheme="majorHAnsi" w:hAnsiTheme="majorHAnsi" w:cstheme="minorHAnsi"/>
          <w:iCs/>
          <w:noProof/>
          <w:sz w:val="24"/>
          <w:szCs w:val="24"/>
          <w:lang w:val="mk-MK"/>
        </w:rPr>
        <w:sectPr w:rsidR="004A7F92" w:rsidSect="00EE5232">
          <w:type w:val="continuous"/>
          <w:pgSz w:w="15840" w:h="12240" w:orient="landscape"/>
          <w:pgMar w:top="820" w:right="440" w:bottom="280" w:left="420" w:header="0" w:footer="0" w:gutter="0"/>
          <w:cols w:num="2" w:space="720" w:equalWidth="0">
            <w:col w:w="3592" w:space="8888"/>
            <w:col w:w="2500"/>
          </w:cols>
        </w:sectPr>
      </w:pPr>
    </w:p>
    <w:p w14:paraId="32EBFA21" w14:textId="4C9CB1C2" w:rsidR="003A43BA" w:rsidRPr="003A43BA" w:rsidRDefault="0043209F" w:rsidP="0057050E">
      <w:pPr>
        <w:pStyle w:val="ListParagraph"/>
        <w:numPr>
          <w:ilvl w:val="0"/>
          <w:numId w:val="15"/>
        </w:numPr>
        <w:ind w:left="1350" w:right="-9548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Вкупните обврски на општината </w:t>
      </w:r>
      <w:r w:rsidR="0049375B"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до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60 денаво </w:t>
      </w:r>
      <w:r w:rsidR="003A43BA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првиот</w:t>
      </w:r>
      <w:r w:rsidRPr="00FA4FCF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квартал од 202</w:t>
      </w:r>
      <w:r w:rsidR="00A5423E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6</w:t>
      </w:r>
      <w:r w:rsidR="00E6313E">
        <w:rPr>
          <w:rFonts w:asciiTheme="majorHAnsi" w:hAnsiTheme="majorHAnsi" w:cstheme="minorHAnsi"/>
          <w:iCs/>
          <w:noProof/>
          <w:color w:val="C00000"/>
          <w:sz w:val="24"/>
          <w:szCs w:val="24"/>
        </w:rPr>
        <w:t xml:space="preserve"> </w:t>
      </w:r>
      <w:r w:rsidR="00E6313E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изнесуват </w:t>
      </w:r>
      <w:r w:rsidR="00A5423E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415</w:t>
      </w:r>
      <w:r w:rsidR="00E6313E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.</w:t>
      </w:r>
      <w:r w:rsidR="00A5423E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450</w:t>
      </w:r>
      <w:r w:rsidR="00E6313E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,00 денари</w:t>
      </w:r>
      <w:r w:rsidR="0057050E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и </w:t>
      </w:r>
      <w:r w:rsidR="003A43BA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1.</w:t>
      </w:r>
      <w:r w:rsidR="00A5423E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025</w:t>
      </w:r>
      <w:r w:rsidR="003A43BA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.</w:t>
      </w:r>
      <w:r w:rsidR="00A5423E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927</w:t>
      </w:r>
      <w:r w:rsidR="003A43BA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,00 за </w:t>
      </w:r>
    </w:p>
    <w:p w14:paraId="44874DE1" w14:textId="16073FA1" w:rsidR="003A43BA" w:rsidRDefault="0057050E" w:rsidP="003A43BA">
      <w:pPr>
        <w:pStyle w:val="ListParagraph"/>
        <w:ind w:left="1350" w:right="-9548" w:firstLine="0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202</w:t>
      </w:r>
      <w:r w:rsidR="00A5423E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5</w:t>
      </w:r>
      <w:r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</w:t>
      </w:r>
      <w:r w:rsidR="0020489D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год</w:t>
      </w:r>
      <w:r w:rsidR="0049375B" w:rsidRPr="0057050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="0049375B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Oбврските над 60 дена</w:t>
      </w:r>
      <w:r w:rsidR="00E6313E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="0049375B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(доспеани, а неплат</w:t>
      </w:r>
      <w:r w:rsidR="00AA26EA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ени) иснесуваат </w:t>
      </w:r>
      <w:r w:rsidR="00A5423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35</w:t>
      </w:r>
      <w:r w:rsidR="00AA26EA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 w:rsidR="00E6313E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</w:t>
      </w:r>
      <w:r w:rsidR="00A5423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5</w:t>
      </w:r>
      <w:r w:rsid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</w:t>
      </w:r>
      <w:r w:rsidR="00AA26EA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 w:rsidR="00A5423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528</w:t>
      </w:r>
      <w:r w:rsidR="00AA26EA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,00 , и истите се </w:t>
      </w:r>
      <w:r w:rsid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зголемени</w:t>
      </w:r>
      <w:r w:rsidR="00AA26EA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за </w:t>
      </w:r>
      <w:r w:rsidR="00A5423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7</w:t>
      </w:r>
      <w:r w:rsidR="00AA26EA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 w:rsid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0</w:t>
      </w:r>
      <w:r w:rsidR="00A5423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40</w:t>
      </w:r>
      <w:r w:rsidR="00AA26EA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 w:rsidR="00A5423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38</w:t>
      </w:r>
      <w:r w:rsid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8</w:t>
      </w:r>
      <w:r w:rsidR="008B0E7C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,00</w:t>
      </w:r>
      <w:r w:rsidR="00AA26EA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="0049375B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</w:p>
    <w:p w14:paraId="66E2CC22" w14:textId="16249A71" w:rsidR="0043209F" w:rsidRPr="003A43BA" w:rsidRDefault="003A43BA" w:rsidP="003A43BA">
      <w:pPr>
        <w:pStyle w:val="ListParagraph"/>
        <w:ind w:left="1350" w:right="-9548" w:firstLine="0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д</w:t>
      </w:r>
      <w:r w:rsidR="0049375B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енари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="00E6313E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в</w:t>
      </w:r>
      <w:r w:rsidR="0049375B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о</w:t>
      </w:r>
      <w:r w:rsidR="00E6313E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="0049375B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однос на истиот период во </w:t>
      </w:r>
      <w:r w:rsidR="0006108C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202</w:t>
      </w:r>
      <w:r w:rsidR="00A5423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5</w:t>
      </w:r>
      <w:r w:rsidR="0049375B" w:rsidRPr="003A43B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год.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Не доспеани обврски за</w:t>
      </w:r>
      <w:r w:rsidRPr="003A43BA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</w:t>
      </w:r>
      <w:r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>првиот</w:t>
      </w:r>
      <w:r w:rsidRPr="00FA4FCF">
        <w:rPr>
          <w:rFonts w:asciiTheme="majorHAnsi" w:hAnsiTheme="majorHAnsi" w:cstheme="minorHAnsi"/>
          <w:iCs/>
          <w:noProof/>
          <w:color w:val="C00000"/>
          <w:sz w:val="24"/>
          <w:szCs w:val="24"/>
          <w:lang w:val="mk-MK"/>
        </w:rPr>
        <w:t xml:space="preserve"> квартал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202</w:t>
      </w:r>
      <w:r w:rsidR="00A5423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6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год изнесуват 3</w:t>
      </w:r>
      <w:r w:rsidR="00A5423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 w:rsidR="00A5423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139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  <w:r w:rsidR="00A5423E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868</w:t>
      </w:r>
      <w:r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,00 ден.</w:t>
      </w:r>
    </w:p>
    <w:p w14:paraId="25BE281E" w14:textId="77777777" w:rsidR="004A7F92" w:rsidRDefault="004A7F92" w:rsidP="00CF7187">
      <w:pPr>
        <w:pStyle w:val="ListParagraph"/>
        <w:ind w:left="1350"/>
        <w:rPr>
          <w:rFonts w:asciiTheme="majorHAnsi" w:hAnsiTheme="majorHAnsi" w:cstheme="minorHAnsi"/>
          <w:iCs/>
          <w:noProof/>
          <w:sz w:val="24"/>
          <w:szCs w:val="24"/>
          <w:lang w:val="mk-MK"/>
        </w:rPr>
        <w:sectPr w:rsidR="004A7F92" w:rsidSect="004A7F92">
          <w:type w:val="continuous"/>
          <w:pgSz w:w="15840" w:h="12240" w:orient="landscape"/>
          <w:pgMar w:top="820" w:right="440" w:bottom="280" w:left="420" w:header="0" w:footer="0" w:gutter="0"/>
          <w:cols w:space="8888"/>
        </w:sectPr>
      </w:pPr>
    </w:p>
    <w:p w14:paraId="0B15D2BB" w14:textId="77777777" w:rsidR="0043209F" w:rsidRPr="00FA4FCF" w:rsidRDefault="0043209F" w:rsidP="00CF7187">
      <w:pPr>
        <w:pStyle w:val="ListParagraph"/>
        <w:ind w:left="1350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5F41FC84" w14:textId="77777777" w:rsidR="004A7F92" w:rsidRDefault="004A7F92" w:rsidP="00CF7187">
      <w:pPr>
        <w:pStyle w:val="ListParagraph"/>
        <w:numPr>
          <w:ilvl w:val="0"/>
          <w:numId w:val="15"/>
        </w:numPr>
        <w:ind w:left="1350" w:right="-9548"/>
        <w:rPr>
          <w:rFonts w:asciiTheme="majorHAnsi" w:hAnsiTheme="majorHAnsi" w:cstheme="minorHAnsi"/>
          <w:iCs/>
          <w:noProof/>
          <w:sz w:val="24"/>
          <w:szCs w:val="24"/>
          <w:lang w:val="mk-MK"/>
        </w:rPr>
        <w:sectPr w:rsidR="004A7F92" w:rsidSect="00EE5232">
          <w:type w:val="continuous"/>
          <w:pgSz w:w="15840" w:h="12240" w:orient="landscape"/>
          <w:pgMar w:top="820" w:right="440" w:bottom="280" w:left="420" w:header="0" w:footer="0" w:gutter="0"/>
          <w:cols w:num="2" w:space="720" w:equalWidth="0">
            <w:col w:w="3592" w:space="8888"/>
            <w:col w:w="2500"/>
          </w:cols>
        </w:sectPr>
      </w:pPr>
    </w:p>
    <w:p w14:paraId="018130B8" w14:textId="77777777" w:rsidR="00A32916" w:rsidRDefault="0043209F" w:rsidP="00CF7187">
      <w:pPr>
        <w:pStyle w:val="ListParagraph"/>
        <w:numPr>
          <w:ilvl w:val="0"/>
          <w:numId w:val="15"/>
        </w:numPr>
        <w:ind w:left="1350" w:right="-9548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Износот на обврски кои се утужени на општината изн</w:t>
      </w:r>
      <w:r w:rsidR="00AA26E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есува нула  денари, што преставува нула </w:t>
      </w: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5436B160" w14:textId="77777777" w:rsidR="0043209F" w:rsidRPr="00A32916" w:rsidRDefault="0043209F" w:rsidP="00A32916">
      <w:pPr>
        <w:pStyle w:val="ListParagraph"/>
        <w:ind w:left="1350" w:right="-9548" w:firstLine="0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FA4FCF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од </w:t>
      </w:r>
      <w:r w:rsidRPr="00A32916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вкупните обврски на општината.</w:t>
      </w:r>
    </w:p>
    <w:p w14:paraId="017B72F7" w14:textId="77777777" w:rsidR="004A7F92" w:rsidRDefault="004A7F92" w:rsidP="0043209F">
      <w:pPr>
        <w:pStyle w:val="BodyText"/>
        <w:ind w:right="-9548"/>
        <w:rPr>
          <w:rFonts w:asciiTheme="majorHAnsi" w:hAnsiTheme="majorHAnsi" w:cstheme="minorHAnsi"/>
          <w:sz w:val="20"/>
          <w:lang w:val="mk-MK"/>
        </w:rPr>
      </w:pPr>
    </w:p>
    <w:p w14:paraId="513F81FF" w14:textId="1D614D03" w:rsidR="00FA51E4" w:rsidRPr="007E7FF2" w:rsidRDefault="00420223" w:rsidP="0043209F">
      <w:pPr>
        <w:pStyle w:val="BodyText"/>
        <w:ind w:right="-9548"/>
        <w:rPr>
          <w:rFonts w:asciiTheme="majorHAnsi" w:hAnsiTheme="majorHAnsi" w:cstheme="minorHAnsi"/>
          <w:sz w:val="20"/>
        </w:rPr>
        <w:sectPr w:rsidR="00FA51E4" w:rsidRPr="007E7FF2" w:rsidSect="004A7F92">
          <w:type w:val="continuous"/>
          <w:pgSz w:w="15840" w:h="12240" w:orient="landscape"/>
          <w:pgMar w:top="820" w:right="440" w:bottom="280" w:left="420" w:header="0" w:footer="0" w:gutter="0"/>
          <w:cols w:space="8888"/>
        </w:sectPr>
      </w:pPr>
      <w:r>
        <w:rPr>
          <w:rFonts w:asciiTheme="majorHAnsi" w:hAnsiTheme="majorHAnsi" w:cstheme="minorHAnsi"/>
          <w:sz w:val="20"/>
          <w:lang w:val="mk-MK"/>
        </w:rPr>
        <w:t xml:space="preserve">                         </w:t>
      </w:r>
      <w:r w:rsidR="00FA51E4">
        <w:rPr>
          <w:rFonts w:asciiTheme="majorHAnsi" w:hAnsiTheme="majorHAnsi" w:cstheme="minorHAnsi"/>
          <w:sz w:val="20"/>
          <w:lang w:val="mk-MK"/>
        </w:rPr>
        <w:t xml:space="preserve"> </w:t>
      </w:r>
      <w:r w:rsidR="00FA51E4">
        <w:rPr>
          <w:noProof/>
        </w:rPr>
        <w:drawing>
          <wp:inline distT="0" distB="0" distL="0" distR="0" wp14:anchorId="727846C5" wp14:editId="6546040D">
            <wp:extent cx="5457825" cy="1987826"/>
            <wp:effectExtent l="0" t="0" r="0" b="0"/>
            <wp:docPr id="1288617733" name="Chart 1">
              <a:extLst xmlns:a="http://schemas.openxmlformats.org/drawingml/2006/main">
                <a:ext uri="{FF2B5EF4-FFF2-40B4-BE49-F238E27FC236}">
                  <a16:creationId xmlns:a16="http://schemas.microsoft.com/office/drawing/2014/main" id="{C5AE36BB-F6B1-8ADC-E6DC-00BAFC93EABC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1"/>
              </a:graphicData>
            </a:graphic>
          </wp:inline>
        </w:drawing>
      </w:r>
    </w:p>
    <w:p w14:paraId="0C6AFBF1" w14:textId="77777777" w:rsidR="0076523E" w:rsidRDefault="0076523E" w:rsidP="0043209F">
      <w:pPr>
        <w:pStyle w:val="BodyText"/>
        <w:ind w:right="-9548"/>
        <w:rPr>
          <w:rFonts w:asciiTheme="majorHAnsi" w:hAnsiTheme="majorHAnsi" w:cstheme="minorHAnsi"/>
          <w:sz w:val="20"/>
          <w:lang w:val="mk-MK"/>
        </w:rPr>
        <w:sectPr w:rsidR="0076523E" w:rsidSect="00EE5232">
          <w:type w:val="continuous"/>
          <w:pgSz w:w="15840" w:h="12240" w:orient="landscape"/>
          <w:pgMar w:top="820" w:right="440" w:bottom="280" w:left="420" w:header="0" w:footer="0" w:gutter="0"/>
          <w:cols w:num="2" w:space="720" w:equalWidth="0">
            <w:col w:w="3592" w:space="8888"/>
            <w:col w:w="2500"/>
          </w:cols>
        </w:sectPr>
      </w:pPr>
    </w:p>
    <w:p w14:paraId="7F4FFA07" w14:textId="393A9967" w:rsidR="0076523E" w:rsidRPr="00FA4FCF" w:rsidRDefault="0076523E" w:rsidP="0043209F">
      <w:pPr>
        <w:pStyle w:val="BodyText"/>
        <w:ind w:right="-9548"/>
        <w:rPr>
          <w:rFonts w:asciiTheme="majorHAnsi" w:hAnsiTheme="majorHAnsi" w:cstheme="minorHAnsi"/>
          <w:sz w:val="20"/>
          <w:lang w:val="mk-MK"/>
        </w:rPr>
      </w:pPr>
    </w:p>
    <w:p w14:paraId="28F5ABB5" w14:textId="47AF904C" w:rsidR="007461B5" w:rsidRPr="00FA51E4" w:rsidRDefault="007461B5" w:rsidP="0043209F">
      <w:pPr>
        <w:pStyle w:val="BodyText"/>
        <w:ind w:right="-9548"/>
        <w:rPr>
          <w:rFonts w:asciiTheme="majorHAnsi" w:hAnsiTheme="majorHAnsi" w:cstheme="minorHAnsi"/>
          <w:sz w:val="20"/>
          <w:lang w:val="mk-MK"/>
        </w:rPr>
      </w:pPr>
    </w:p>
    <w:p w14:paraId="0DE1A645" w14:textId="77777777" w:rsidR="00CF7187" w:rsidRPr="00FA4FCF" w:rsidRDefault="00CF7187" w:rsidP="0043209F">
      <w:pPr>
        <w:pStyle w:val="BodyText"/>
        <w:ind w:right="-9548"/>
        <w:rPr>
          <w:rFonts w:asciiTheme="majorHAnsi" w:hAnsiTheme="majorHAnsi" w:cstheme="minorHAnsi"/>
          <w:sz w:val="20"/>
          <w:lang w:val="mk-MK"/>
        </w:rPr>
      </w:pPr>
    </w:p>
    <w:p w14:paraId="24B46342" w14:textId="77777777" w:rsidR="0076523E" w:rsidRPr="004037AA" w:rsidRDefault="0076523E" w:rsidP="00CF7187">
      <w:pPr>
        <w:pStyle w:val="BodyText"/>
        <w:ind w:right="-9728"/>
        <w:rPr>
          <w:rFonts w:asciiTheme="majorHAnsi" w:hAnsiTheme="majorHAnsi" w:cstheme="minorHAnsi"/>
          <w:sz w:val="20"/>
          <w:lang w:val="mk-MK"/>
        </w:rPr>
        <w:sectPr w:rsidR="0076523E" w:rsidRPr="004037AA" w:rsidSect="0076523E">
          <w:type w:val="continuous"/>
          <w:pgSz w:w="15840" w:h="12240" w:orient="landscape"/>
          <w:pgMar w:top="820" w:right="440" w:bottom="280" w:left="420" w:header="0" w:footer="0" w:gutter="0"/>
          <w:cols w:space="8888"/>
        </w:sectPr>
      </w:pPr>
    </w:p>
    <w:p w14:paraId="3750ABAD" w14:textId="77777777" w:rsidR="004A7F92" w:rsidRPr="004037AA" w:rsidRDefault="004A7F92" w:rsidP="004037AA">
      <w:pPr>
        <w:pStyle w:val="BodyText"/>
        <w:ind w:right="-9728"/>
        <w:rPr>
          <w:rFonts w:asciiTheme="majorHAnsi" w:hAnsiTheme="majorHAnsi" w:cstheme="minorHAnsi"/>
          <w:sz w:val="20"/>
          <w:lang w:val="mk-MK"/>
        </w:rPr>
      </w:pPr>
    </w:p>
    <w:p w14:paraId="2CD6D760" w14:textId="77777777" w:rsidR="004A7F92" w:rsidRDefault="00CF7187" w:rsidP="00CF7187">
      <w:pPr>
        <w:pStyle w:val="BodyText"/>
        <w:ind w:left="990" w:right="-9728"/>
        <w:rPr>
          <w:rFonts w:asciiTheme="majorHAnsi" w:hAnsiTheme="majorHAnsi" w:cstheme="minorHAnsi"/>
          <w:sz w:val="20"/>
          <w:lang w:val="mk-MK"/>
        </w:rPr>
        <w:sectPr w:rsidR="004A7F92" w:rsidSect="00EE5232">
          <w:type w:val="continuous"/>
          <w:pgSz w:w="15840" w:h="12240" w:orient="landscape"/>
          <w:pgMar w:top="820" w:right="440" w:bottom="280" w:left="420" w:header="0" w:footer="0" w:gutter="0"/>
          <w:cols w:num="2" w:space="720" w:equalWidth="0">
            <w:col w:w="3592" w:space="8888"/>
            <w:col w:w="2500"/>
          </w:cols>
        </w:sectPr>
      </w:pPr>
      <w:r w:rsidRPr="00FA4FCF">
        <w:rPr>
          <w:rFonts w:asciiTheme="majorHAnsi" w:hAnsiTheme="majorHAnsi" w:cstheme="minorHAnsi"/>
          <w:sz w:val="20"/>
          <w:lang w:val="mk-MK"/>
        </w:rPr>
        <w:t xml:space="preserve"> </w:t>
      </w:r>
    </w:p>
    <w:p w14:paraId="39E8D2F2" w14:textId="6580C100" w:rsidR="00CF7187" w:rsidRPr="00220BA8" w:rsidRDefault="004A7F92" w:rsidP="00220BA8">
      <w:pPr>
        <w:pStyle w:val="BodyText"/>
        <w:ind w:left="990" w:right="-9728"/>
        <w:rPr>
          <w:rFonts w:asciiTheme="majorHAnsi" w:hAnsiTheme="majorHAnsi" w:cstheme="minorHAnsi"/>
          <w:sz w:val="20"/>
        </w:rPr>
      </w:pPr>
      <w:r>
        <w:rPr>
          <w:rFonts w:asciiTheme="majorHAnsi" w:hAnsiTheme="majorHAnsi" w:cstheme="minorHAnsi"/>
          <w:sz w:val="20"/>
          <w:lang w:val="mk-MK"/>
        </w:rPr>
        <w:t xml:space="preserve">Најголем </w:t>
      </w:r>
      <w:r w:rsidR="00CF7187" w:rsidRPr="00FA4FCF">
        <w:rPr>
          <w:rFonts w:asciiTheme="majorHAnsi" w:hAnsiTheme="majorHAnsi" w:cstheme="minorHAnsi"/>
          <w:sz w:val="20"/>
          <w:lang w:val="mk-MK"/>
        </w:rPr>
        <w:t>дел од обврските на општината се направени за (</w:t>
      </w:r>
      <w:r w:rsidR="00CF7187" w:rsidRPr="00FA4FCF">
        <w:rPr>
          <w:rFonts w:asciiTheme="majorHAnsi" w:hAnsiTheme="majorHAnsi" w:cstheme="minorHAnsi"/>
          <w:color w:val="C00000"/>
          <w:sz w:val="20"/>
          <w:lang w:val="mk-MK"/>
        </w:rPr>
        <w:t>се наведуваат 3-4 најзначајни основи по кои се направени обврските):</w:t>
      </w:r>
    </w:p>
    <w:p w14:paraId="33F1614F" w14:textId="47078FCF" w:rsidR="00CF7187" w:rsidRPr="00FA4FCF" w:rsidRDefault="004037AA" w:rsidP="00CF7187">
      <w:pPr>
        <w:pStyle w:val="BodyText"/>
        <w:ind w:left="990" w:right="-9728"/>
        <w:rPr>
          <w:rFonts w:asciiTheme="majorHAnsi" w:hAnsiTheme="majorHAnsi" w:cstheme="minorHAnsi"/>
          <w:sz w:val="20"/>
          <w:lang w:val="mk-MK"/>
        </w:rPr>
      </w:pPr>
      <w:r w:rsidRPr="004037AA"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>Обврски на општината до 30 дена (доспеани, а неплатени</w:t>
      </w:r>
      <w:r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 xml:space="preserve">) во износ од </w:t>
      </w:r>
      <w:r w:rsidR="00A5423E"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>24</w:t>
      </w:r>
      <w:r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>.</w:t>
      </w:r>
      <w:r w:rsidR="00A5423E"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>464</w:t>
      </w:r>
      <w:r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>.</w:t>
      </w:r>
      <w:r w:rsidR="00A5423E"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>977</w:t>
      </w:r>
      <w:r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 xml:space="preserve">,00 ден што преставуват </w:t>
      </w:r>
      <w:r w:rsidR="00A5423E"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>40</w:t>
      </w:r>
      <w:r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>,</w:t>
      </w:r>
      <w:r w:rsidR="00A5423E"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>55</w:t>
      </w:r>
      <w:r>
        <w:rPr>
          <w:rFonts w:asciiTheme="majorHAnsi" w:hAnsiTheme="majorHAnsi" w:cstheme="minorHAnsi"/>
          <w:iCs/>
          <w:noProof/>
          <w:sz w:val="20"/>
          <w:szCs w:val="20"/>
          <w:lang w:val="mk-MK"/>
        </w:rPr>
        <w:t xml:space="preserve"> % од вкупните обврски на општината </w:t>
      </w:r>
      <w:r w:rsidR="00CF7187" w:rsidRPr="00FA4FCF">
        <w:rPr>
          <w:rFonts w:asciiTheme="majorHAnsi" w:hAnsiTheme="majorHAnsi" w:cstheme="minorHAnsi"/>
          <w:sz w:val="20"/>
          <w:lang w:val="mk-MK"/>
        </w:rPr>
        <w:t>.</w:t>
      </w:r>
    </w:p>
    <w:p w14:paraId="4E2EF3E8" w14:textId="77777777" w:rsidR="004037AA" w:rsidRDefault="004037AA" w:rsidP="004037AA">
      <w:pPr>
        <w:pStyle w:val="BodyText"/>
        <w:ind w:left="990" w:right="-9728"/>
        <w:rPr>
          <w:rFonts w:asciiTheme="majorHAnsi" w:hAnsiTheme="majorHAnsi" w:cstheme="minorHAnsi"/>
          <w:sz w:val="20"/>
          <w:lang w:val="mk-MK"/>
        </w:rPr>
      </w:pPr>
      <w:r>
        <w:rPr>
          <w:rFonts w:asciiTheme="majorHAnsi" w:hAnsiTheme="majorHAnsi" w:cstheme="minorHAnsi"/>
          <w:sz w:val="20"/>
          <w:lang w:val="mk-MK"/>
        </w:rPr>
        <w:t xml:space="preserve">Поголем износ на обврските над 60 дена се обврски од краткорочна позајмицаа  од Министерство за Финансии од  2009 година  во износ од </w:t>
      </w:r>
    </w:p>
    <w:p w14:paraId="7A4FEDCF" w14:textId="0D5ECF35" w:rsidR="00540E4D" w:rsidRDefault="004037AA" w:rsidP="00540E4D">
      <w:pPr>
        <w:pStyle w:val="BodyText"/>
        <w:ind w:left="990" w:right="-9728"/>
        <w:rPr>
          <w:rFonts w:asciiTheme="majorHAnsi" w:hAnsiTheme="majorHAnsi" w:cstheme="minorHAnsi"/>
          <w:sz w:val="20"/>
          <w:lang w:val="mk-MK"/>
        </w:rPr>
      </w:pPr>
      <w:r>
        <w:rPr>
          <w:rFonts w:asciiTheme="majorHAnsi" w:hAnsiTheme="majorHAnsi" w:cstheme="minorHAnsi"/>
          <w:sz w:val="20"/>
          <w:lang w:val="mk-MK"/>
        </w:rPr>
        <w:t xml:space="preserve">19.100.000,00  ден  што преставува </w:t>
      </w:r>
      <w:r w:rsidR="00A5423E">
        <w:rPr>
          <w:rFonts w:asciiTheme="majorHAnsi" w:hAnsiTheme="majorHAnsi" w:cstheme="minorHAnsi"/>
          <w:sz w:val="20"/>
          <w:lang w:val="mk-MK"/>
        </w:rPr>
        <w:t>31</w:t>
      </w:r>
      <w:r>
        <w:rPr>
          <w:rFonts w:asciiTheme="majorHAnsi" w:hAnsiTheme="majorHAnsi" w:cstheme="minorHAnsi"/>
          <w:sz w:val="20"/>
          <w:lang w:val="mk-MK"/>
        </w:rPr>
        <w:t>,</w:t>
      </w:r>
      <w:r w:rsidR="00A5423E">
        <w:rPr>
          <w:rFonts w:asciiTheme="majorHAnsi" w:hAnsiTheme="majorHAnsi" w:cstheme="minorHAnsi"/>
          <w:sz w:val="20"/>
          <w:lang w:val="mk-MK"/>
        </w:rPr>
        <w:t>65</w:t>
      </w:r>
      <w:r w:rsidR="00884AB4">
        <w:rPr>
          <w:rFonts w:asciiTheme="majorHAnsi" w:hAnsiTheme="majorHAnsi" w:cstheme="minorHAnsi"/>
          <w:sz w:val="20"/>
          <w:lang w:val="mk-MK"/>
        </w:rPr>
        <w:t xml:space="preserve"> </w:t>
      </w:r>
      <w:r>
        <w:rPr>
          <w:rFonts w:asciiTheme="majorHAnsi" w:hAnsiTheme="majorHAnsi" w:cstheme="minorHAnsi"/>
          <w:sz w:val="20"/>
          <w:lang w:val="mk-MK"/>
        </w:rPr>
        <w:t>% од вкупните обврски на</w:t>
      </w:r>
      <w:r w:rsidR="00540E4D">
        <w:rPr>
          <w:rFonts w:asciiTheme="majorHAnsi" w:hAnsiTheme="majorHAnsi" w:cstheme="minorHAnsi"/>
          <w:sz w:val="20"/>
          <w:lang w:val="mk-MK"/>
        </w:rPr>
        <w:t>.</w:t>
      </w:r>
    </w:p>
    <w:p w14:paraId="676318EE" w14:textId="190A1731" w:rsidR="004A7F92" w:rsidRPr="004037AA" w:rsidRDefault="00EB375C" w:rsidP="004037AA">
      <w:pPr>
        <w:pStyle w:val="BodyText"/>
        <w:ind w:left="990" w:right="-9728"/>
        <w:rPr>
          <w:rFonts w:asciiTheme="majorHAnsi" w:hAnsiTheme="majorHAnsi" w:cstheme="minorHAnsi"/>
          <w:sz w:val="20"/>
          <w:lang w:val="mk-MK"/>
        </w:rPr>
        <w:sectPr w:rsidR="004A7F92" w:rsidRPr="004037AA" w:rsidSect="004A7F92">
          <w:type w:val="continuous"/>
          <w:pgSz w:w="15840" w:h="12240" w:orient="landscape"/>
          <w:pgMar w:top="820" w:right="440" w:bottom="280" w:left="420" w:header="0" w:footer="0" w:gutter="0"/>
          <w:cols w:space="8888"/>
        </w:sectPr>
      </w:pPr>
      <w:r>
        <w:rPr>
          <w:rFonts w:asciiTheme="majorHAnsi" w:hAnsiTheme="majorHAnsi" w:cstheme="minorHAnsi"/>
          <w:sz w:val="20"/>
          <w:lang w:val="mk-MK"/>
        </w:rPr>
        <w:t xml:space="preserve">. </w:t>
      </w:r>
    </w:p>
    <w:p w14:paraId="5FC050AE" w14:textId="77777777" w:rsidR="0043209F" w:rsidRPr="00FA4FCF" w:rsidRDefault="0043209F">
      <w:pPr>
        <w:rPr>
          <w:rFonts w:asciiTheme="majorHAnsi" w:hAnsiTheme="majorHAnsi" w:cstheme="minorHAnsi"/>
          <w:sz w:val="20"/>
          <w:szCs w:val="24"/>
          <w:lang w:val="mk-MK"/>
        </w:rPr>
      </w:pPr>
      <w:r w:rsidRPr="00FA4FCF">
        <w:rPr>
          <w:rFonts w:asciiTheme="majorHAnsi" w:hAnsiTheme="majorHAnsi" w:cstheme="minorHAnsi"/>
          <w:sz w:val="20"/>
          <w:lang w:val="mk-MK"/>
        </w:rPr>
        <w:br w:type="page"/>
      </w:r>
    </w:p>
    <w:p w14:paraId="6FE40477" w14:textId="77777777" w:rsidR="002A72A3" w:rsidRPr="00FA4FCF" w:rsidRDefault="0097653B" w:rsidP="0097653B">
      <w:pPr>
        <w:pStyle w:val="BodyText"/>
        <w:ind w:right="-11168"/>
        <w:rPr>
          <w:rFonts w:asciiTheme="majorHAnsi" w:hAnsiTheme="majorHAnsi" w:cstheme="minorHAnsi"/>
          <w:sz w:val="20"/>
          <w:lang w:val="mk-MK"/>
        </w:rPr>
      </w:pPr>
      <w:r w:rsidRPr="00FA4FCF">
        <w:rPr>
          <w:rFonts w:asciiTheme="majorHAnsi" w:hAnsiTheme="majorHAnsi" w:cstheme="minorHAnsi"/>
          <w:sz w:val="20"/>
          <w:lang w:val="mk-MK"/>
        </w:rPr>
        <w:lastRenderedPageBreak/>
        <w:t>ИЗВЕШТАЈ ЗА ДОЛГОТ НА ОПШТИНАТА</w:t>
      </w:r>
    </w:p>
    <w:p w14:paraId="198C4098" w14:textId="77777777" w:rsidR="00895B8E" w:rsidRDefault="00895B8E">
      <w:pPr>
        <w:pStyle w:val="BodyText"/>
        <w:rPr>
          <w:rFonts w:asciiTheme="majorHAnsi" w:hAnsiTheme="majorHAnsi" w:cstheme="minorHAnsi"/>
          <w:sz w:val="20"/>
          <w:lang w:val="mk-MK"/>
        </w:rPr>
        <w:sectPr w:rsidR="00895B8E" w:rsidSect="00EE5232">
          <w:type w:val="continuous"/>
          <w:pgSz w:w="15840" w:h="12240" w:orient="landscape"/>
          <w:pgMar w:top="820" w:right="440" w:bottom="280" w:left="420" w:header="0" w:footer="0" w:gutter="0"/>
          <w:cols w:num="2" w:space="720" w:equalWidth="0">
            <w:col w:w="3592" w:space="8888"/>
            <w:col w:w="2500"/>
          </w:cols>
        </w:sectPr>
      </w:pPr>
    </w:p>
    <w:p w14:paraId="26F9B570" w14:textId="77777777" w:rsidR="00895B8E" w:rsidRDefault="00895B8E">
      <w:pPr>
        <w:pStyle w:val="BodyText"/>
        <w:rPr>
          <w:rFonts w:asciiTheme="majorHAnsi" w:hAnsiTheme="majorHAnsi" w:cstheme="minorHAnsi"/>
          <w:sz w:val="20"/>
          <w:lang w:val="mk-MK"/>
        </w:rPr>
      </w:pPr>
      <w:r>
        <w:rPr>
          <w:rFonts w:asciiTheme="majorHAnsi" w:hAnsiTheme="majorHAnsi" w:cstheme="minorHAnsi"/>
          <w:noProof/>
          <w:sz w:val="20"/>
        </w:rPr>
        <w:drawing>
          <wp:inline distT="0" distB="0" distL="0" distR="0" wp14:anchorId="70CA6CF3" wp14:editId="4AAA16F2">
            <wp:extent cx="9096375" cy="3600450"/>
            <wp:effectExtent l="19050" t="0" r="9525" b="0"/>
            <wp:docPr id="6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22"/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096375" cy="3600450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ic:spPr>
                </pic:pic>
              </a:graphicData>
            </a:graphic>
          </wp:inline>
        </w:drawing>
      </w:r>
    </w:p>
    <w:p w14:paraId="66466E93" w14:textId="77777777" w:rsidR="00A01327" w:rsidRDefault="00A01327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370CE567" w14:textId="77777777" w:rsidR="00A01327" w:rsidRDefault="00A01327" w:rsidP="00A01327">
      <w:pPr>
        <w:pStyle w:val="BodyText"/>
        <w:ind w:right="-5678"/>
        <w:rPr>
          <w:rFonts w:asciiTheme="majorHAnsi" w:hAnsiTheme="majorHAnsi" w:cstheme="minorHAnsi"/>
          <w:sz w:val="20"/>
        </w:rPr>
      </w:pPr>
      <w:r w:rsidRPr="00FA4FCF">
        <w:rPr>
          <w:rFonts w:asciiTheme="majorHAnsi" w:hAnsiTheme="majorHAnsi" w:cstheme="minorHAnsi"/>
          <w:sz w:val="20"/>
          <w:lang w:val="mk-MK"/>
        </w:rPr>
        <w:t xml:space="preserve">Оваа табела се е согласно пропишаниот образец на Министерството за финансии  </w:t>
      </w:r>
    </w:p>
    <w:p w14:paraId="16E8980B" w14:textId="77777777" w:rsidR="00A01327" w:rsidRDefault="00A01327">
      <w:pPr>
        <w:pStyle w:val="BodyText"/>
        <w:rPr>
          <w:rFonts w:asciiTheme="majorHAnsi" w:hAnsiTheme="majorHAnsi" w:cstheme="minorHAnsi"/>
          <w:sz w:val="20"/>
        </w:rPr>
      </w:pPr>
    </w:p>
    <w:p w14:paraId="5F63E5A9" w14:textId="77777777" w:rsidR="00DA015D" w:rsidRDefault="00DA015D">
      <w:pPr>
        <w:pStyle w:val="BodyText"/>
        <w:rPr>
          <w:rFonts w:asciiTheme="majorHAnsi" w:hAnsiTheme="majorHAnsi" w:cstheme="minorHAnsi"/>
          <w:b/>
          <w:sz w:val="54"/>
          <w:szCs w:val="54"/>
        </w:rPr>
      </w:pPr>
    </w:p>
    <w:p w14:paraId="2433092F" w14:textId="77777777" w:rsidR="00DA015D" w:rsidRDefault="00DA015D">
      <w:pPr>
        <w:pStyle w:val="BodyText"/>
        <w:rPr>
          <w:rFonts w:asciiTheme="majorHAnsi" w:hAnsiTheme="majorHAnsi" w:cstheme="minorHAnsi"/>
          <w:b/>
          <w:sz w:val="54"/>
          <w:szCs w:val="54"/>
        </w:rPr>
      </w:pPr>
    </w:p>
    <w:p w14:paraId="34B9B609" w14:textId="77777777" w:rsidR="00DA015D" w:rsidRDefault="00DA015D">
      <w:pPr>
        <w:pStyle w:val="BodyText"/>
        <w:rPr>
          <w:rFonts w:asciiTheme="majorHAnsi" w:hAnsiTheme="majorHAnsi" w:cstheme="minorHAnsi"/>
          <w:b/>
          <w:sz w:val="54"/>
          <w:szCs w:val="54"/>
        </w:rPr>
      </w:pPr>
    </w:p>
    <w:p w14:paraId="557816AA" w14:textId="77777777" w:rsidR="00DA015D" w:rsidRDefault="00DA015D">
      <w:pPr>
        <w:pStyle w:val="BodyText"/>
        <w:rPr>
          <w:rFonts w:asciiTheme="majorHAnsi" w:hAnsiTheme="majorHAnsi" w:cstheme="minorHAnsi"/>
          <w:b/>
          <w:sz w:val="54"/>
          <w:szCs w:val="54"/>
        </w:rPr>
      </w:pPr>
    </w:p>
    <w:p w14:paraId="54E39806" w14:textId="77777777" w:rsidR="00DA015D" w:rsidRDefault="00DA015D">
      <w:pPr>
        <w:pStyle w:val="BodyText"/>
        <w:rPr>
          <w:rFonts w:asciiTheme="majorHAnsi" w:hAnsiTheme="majorHAnsi" w:cstheme="minorHAnsi"/>
          <w:b/>
          <w:sz w:val="54"/>
          <w:szCs w:val="54"/>
        </w:rPr>
      </w:pPr>
    </w:p>
    <w:p w14:paraId="0E1DB903" w14:textId="77777777" w:rsidR="00DA015D" w:rsidRDefault="00DA015D">
      <w:pPr>
        <w:pStyle w:val="BodyText"/>
        <w:rPr>
          <w:rFonts w:asciiTheme="majorHAnsi" w:hAnsiTheme="majorHAnsi" w:cstheme="minorHAnsi"/>
          <w:b/>
          <w:sz w:val="54"/>
          <w:szCs w:val="54"/>
        </w:rPr>
      </w:pPr>
    </w:p>
    <w:p w14:paraId="6FC6635D" w14:textId="77777777" w:rsidR="00DA015D" w:rsidRDefault="00DA015D">
      <w:pPr>
        <w:pStyle w:val="BodyText"/>
        <w:rPr>
          <w:rFonts w:asciiTheme="majorHAnsi" w:hAnsiTheme="majorHAnsi" w:cstheme="minorHAnsi"/>
          <w:b/>
          <w:sz w:val="54"/>
          <w:szCs w:val="54"/>
        </w:rPr>
      </w:pPr>
    </w:p>
    <w:p w14:paraId="2F2BAC11" w14:textId="254F56EC" w:rsidR="00DA015D" w:rsidRDefault="00DA015D">
      <w:pPr>
        <w:pStyle w:val="BodyText"/>
        <w:rPr>
          <w:rFonts w:asciiTheme="majorHAnsi" w:hAnsiTheme="majorHAnsi" w:cstheme="minorHAnsi"/>
          <w:b/>
          <w:sz w:val="58"/>
          <w:szCs w:val="58"/>
          <w:lang w:val="mk-MK"/>
        </w:rPr>
      </w:pPr>
      <w:r w:rsidRPr="0006108C">
        <w:rPr>
          <w:rFonts w:asciiTheme="majorHAnsi" w:hAnsiTheme="majorHAnsi" w:cstheme="minorHAnsi"/>
          <w:b/>
          <w:sz w:val="54"/>
          <w:szCs w:val="54"/>
          <w:lang w:val="mk-MK"/>
        </w:rPr>
        <w:lastRenderedPageBreak/>
        <w:t>АНЕК</w:t>
      </w:r>
      <w:r w:rsidRPr="0006108C">
        <w:rPr>
          <w:rFonts w:asciiTheme="majorHAnsi" w:hAnsiTheme="majorHAnsi" w:cstheme="minorHAnsi"/>
          <w:b/>
          <w:sz w:val="58"/>
          <w:szCs w:val="58"/>
          <w:lang w:val="mk-MK"/>
        </w:rPr>
        <w:t>С</w:t>
      </w:r>
    </w:p>
    <w:tbl>
      <w:tblPr>
        <w:tblW w:w="10380" w:type="dxa"/>
        <w:tblInd w:w="118" w:type="dxa"/>
        <w:tblLook w:val="04A0" w:firstRow="1" w:lastRow="0" w:firstColumn="1" w:lastColumn="0" w:noHBand="0" w:noVBand="1"/>
      </w:tblPr>
      <w:tblGrid>
        <w:gridCol w:w="516"/>
        <w:gridCol w:w="628"/>
        <w:gridCol w:w="3679"/>
        <w:gridCol w:w="1254"/>
        <w:gridCol w:w="1641"/>
        <w:gridCol w:w="1241"/>
        <w:gridCol w:w="1777"/>
        <w:gridCol w:w="222"/>
      </w:tblGrid>
      <w:tr w:rsidR="00F7049F" w:rsidRPr="00F7049F" w14:paraId="2ECA127C" w14:textId="77777777" w:rsidTr="00F7049F">
        <w:trPr>
          <w:gridAfter w:val="1"/>
          <w:wAfter w:w="36" w:type="dxa"/>
          <w:trHeight w:val="435"/>
        </w:trPr>
        <w:tc>
          <w:tcPr>
            <w:tcW w:w="4452" w:type="dxa"/>
            <w:gridSpan w:val="3"/>
            <w:vMerge w:val="restart"/>
            <w:tcBorders>
              <w:top w:val="single" w:sz="8" w:space="0" w:color="auto"/>
              <w:left w:val="single" w:sz="8" w:space="0" w:color="auto"/>
              <w:bottom w:val="single" w:sz="4" w:space="0" w:color="000000"/>
              <w:right w:val="single" w:sz="4" w:space="0" w:color="000000"/>
            </w:tcBorders>
            <w:shd w:val="clear" w:color="000000" w:fill="C1C1C1"/>
            <w:vAlign w:val="center"/>
            <w:hideMark/>
          </w:tcPr>
          <w:p w14:paraId="38078AC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color w:val="467886"/>
                <w:sz w:val="16"/>
                <w:szCs w:val="16"/>
                <w:u w:val="single"/>
              </w:rPr>
            </w:pPr>
            <w:r w:rsidRPr="00F7049F">
              <w:rPr>
                <w:rFonts w:ascii="Gill Sans MT" w:eastAsia="Times New Roman" w:hAnsi="Gill Sans MT" w:cs="Times New Roman"/>
                <w:color w:val="467886"/>
                <w:sz w:val="16"/>
                <w:szCs w:val="16"/>
                <w:u w:val="single"/>
              </w:rPr>
              <w:t> </w:t>
            </w:r>
          </w:p>
        </w:tc>
        <w:tc>
          <w:tcPr>
            <w:tcW w:w="1254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1463110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ПЛАНИРАН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БУЏЕТ</w:t>
            </w:r>
          </w:p>
        </w:tc>
        <w:tc>
          <w:tcPr>
            <w:tcW w:w="2861" w:type="dxa"/>
            <w:gridSpan w:val="2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37908671" w14:textId="77777777" w:rsidR="00F7049F" w:rsidRPr="00F7049F" w:rsidRDefault="00F7049F" w:rsidP="00F7049F">
            <w:pPr>
              <w:widowControl/>
              <w:autoSpaceDE/>
              <w:autoSpaceDN/>
              <w:ind w:firstLineChars="500" w:firstLine="803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Реализација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(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во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.)</w:t>
            </w:r>
          </w:p>
        </w:tc>
        <w:tc>
          <w:tcPr>
            <w:tcW w:w="1777" w:type="dxa"/>
            <w:tcBorders>
              <w:top w:val="single" w:sz="8" w:space="0" w:color="auto"/>
              <w:left w:val="nil"/>
              <w:bottom w:val="single" w:sz="4" w:space="0" w:color="auto"/>
              <w:right w:val="single" w:sz="8" w:space="0" w:color="auto"/>
            </w:tcBorders>
            <w:shd w:val="clear" w:color="000000" w:fill="C1C1C1"/>
            <w:vAlign w:val="center"/>
            <w:hideMark/>
          </w:tcPr>
          <w:p w14:paraId="3E827B89" w14:textId="77777777" w:rsidR="00F7049F" w:rsidRPr="00F7049F" w:rsidRDefault="00F7049F" w:rsidP="00F7049F">
            <w:pPr>
              <w:widowControl/>
              <w:autoSpaceDE/>
              <w:autoSpaceDN/>
              <w:ind w:firstLineChars="500" w:firstLine="803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</w:tr>
      <w:tr w:rsidR="00F7049F" w:rsidRPr="00F7049F" w14:paraId="4F69751A" w14:textId="77777777" w:rsidTr="00F7049F">
        <w:trPr>
          <w:gridAfter w:val="1"/>
          <w:wAfter w:w="36" w:type="dxa"/>
          <w:trHeight w:val="435"/>
        </w:trPr>
        <w:tc>
          <w:tcPr>
            <w:tcW w:w="4452" w:type="dxa"/>
            <w:gridSpan w:val="3"/>
            <w:vMerge/>
            <w:tcBorders>
              <w:top w:val="single" w:sz="8" w:space="0" w:color="auto"/>
              <w:left w:val="single" w:sz="8" w:space="0" w:color="auto"/>
              <w:bottom w:val="single" w:sz="4" w:space="0" w:color="000000"/>
              <w:right w:val="single" w:sz="4" w:space="0" w:color="000000"/>
            </w:tcBorders>
            <w:vAlign w:val="center"/>
            <w:hideMark/>
          </w:tcPr>
          <w:p w14:paraId="1933DF1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467886"/>
                <w:sz w:val="16"/>
                <w:szCs w:val="16"/>
                <w:u w:val="single"/>
              </w:rPr>
            </w:pPr>
          </w:p>
        </w:tc>
        <w:tc>
          <w:tcPr>
            <w:tcW w:w="1254" w:type="dxa"/>
            <w:vMerge w:val="restart"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76031A9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2026</w:t>
            </w:r>
          </w:p>
        </w:tc>
        <w:tc>
          <w:tcPr>
            <w:tcW w:w="1641" w:type="dxa"/>
            <w:vMerge w:val="restar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702143B7" w14:textId="77777777" w:rsidR="00F7049F" w:rsidRPr="00F7049F" w:rsidRDefault="00F7049F" w:rsidP="00F7049F">
            <w:pPr>
              <w:widowControl/>
              <w:autoSpaceDE/>
              <w:autoSpaceDN/>
              <w:ind w:firstLineChars="100" w:firstLine="161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I -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Кватрал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2026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година</w:t>
            </w:r>
            <w:proofErr w:type="spellEnd"/>
          </w:p>
        </w:tc>
        <w:tc>
          <w:tcPr>
            <w:tcW w:w="1220" w:type="dxa"/>
            <w:vMerge w:val="restar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472FAA5B" w14:textId="77777777" w:rsidR="00F7049F" w:rsidRPr="00F7049F" w:rsidRDefault="00F7049F" w:rsidP="00F7049F">
            <w:pPr>
              <w:widowControl/>
              <w:autoSpaceDE/>
              <w:autoSpaceDN/>
              <w:ind w:firstLineChars="100" w:firstLine="161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Реализација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I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квартал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(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во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%) </w:t>
            </w:r>
          </w:p>
        </w:tc>
        <w:tc>
          <w:tcPr>
            <w:tcW w:w="1777" w:type="dxa"/>
            <w:vMerge w:val="restart"/>
            <w:tcBorders>
              <w:top w:val="nil"/>
              <w:left w:val="single" w:sz="4" w:space="0" w:color="auto"/>
              <w:bottom w:val="single" w:sz="4" w:space="0" w:color="auto"/>
              <w:right w:val="single" w:sz="8" w:space="0" w:color="auto"/>
            </w:tcBorders>
            <w:shd w:val="clear" w:color="000000" w:fill="C1C1C1"/>
            <w:vAlign w:val="center"/>
            <w:hideMark/>
          </w:tcPr>
          <w:p w14:paraId="0AA74E09" w14:textId="77777777" w:rsidR="00F7049F" w:rsidRPr="00F7049F" w:rsidRDefault="00F7049F" w:rsidP="00F7049F">
            <w:pPr>
              <w:widowControl/>
              <w:autoSpaceDE/>
              <w:autoSpaceDN/>
              <w:ind w:firstLineChars="100" w:firstLine="161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Остаток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реализација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gramStart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(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во</w:t>
            </w:r>
            <w:proofErr w:type="spellEnd"/>
            <w:proofErr w:type="gram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.)</w:t>
            </w:r>
          </w:p>
        </w:tc>
      </w:tr>
      <w:tr w:rsidR="00F7049F" w:rsidRPr="00F7049F" w14:paraId="1792CA63" w14:textId="77777777" w:rsidTr="00F7049F">
        <w:trPr>
          <w:gridAfter w:val="1"/>
          <w:wAfter w:w="36" w:type="dxa"/>
          <w:trHeight w:val="435"/>
        </w:trPr>
        <w:tc>
          <w:tcPr>
            <w:tcW w:w="331" w:type="dxa"/>
            <w:vMerge w:val="restart"/>
            <w:tcBorders>
              <w:top w:val="nil"/>
              <w:left w:val="single" w:sz="8" w:space="0" w:color="auto"/>
              <w:bottom w:val="single" w:sz="4" w:space="0" w:color="000000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1BBE4B6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.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бр</w:t>
            </w:r>
            <w:proofErr w:type="spellEnd"/>
          </w:p>
        </w:tc>
        <w:tc>
          <w:tcPr>
            <w:tcW w:w="442" w:type="dxa"/>
            <w:vMerge w:val="restart"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6E5E6F0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Конто</w:t>
            </w:r>
            <w:proofErr w:type="spellEnd"/>
          </w:p>
        </w:tc>
        <w:tc>
          <w:tcPr>
            <w:tcW w:w="3679" w:type="dxa"/>
            <w:vMerge w:val="restart"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37D7230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Програма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/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Ставка</w:t>
            </w:r>
            <w:proofErr w:type="spellEnd"/>
          </w:p>
        </w:tc>
        <w:tc>
          <w:tcPr>
            <w:tcW w:w="1254" w:type="dxa"/>
            <w:vMerge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vAlign w:val="center"/>
            <w:hideMark/>
          </w:tcPr>
          <w:p w14:paraId="5366E31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  <w:tc>
          <w:tcPr>
            <w:tcW w:w="1641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2D238BC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  <w:tc>
          <w:tcPr>
            <w:tcW w:w="1220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47B62CA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  <w:tc>
          <w:tcPr>
            <w:tcW w:w="1777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8" w:space="0" w:color="auto"/>
            </w:tcBorders>
            <w:vAlign w:val="center"/>
            <w:hideMark/>
          </w:tcPr>
          <w:p w14:paraId="32DB067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</w:tr>
      <w:tr w:rsidR="00F7049F" w:rsidRPr="00F7049F" w14:paraId="45588FEA" w14:textId="77777777" w:rsidTr="00F7049F">
        <w:trPr>
          <w:trHeight w:val="435"/>
        </w:trPr>
        <w:tc>
          <w:tcPr>
            <w:tcW w:w="331" w:type="dxa"/>
            <w:vMerge/>
            <w:tcBorders>
              <w:top w:val="nil"/>
              <w:left w:val="single" w:sz="8" w:space="0" w:color="auto"/>
              <w:bottom w:val="single" w:sz="4" w:space="0" w:color="000000"/>
              <w:right w:val="single" w:sz="4" w:space="0" w:color="auto"/>
            </w:tcBorders>
            <w:vAlign w:val="center"/>
            <w:hideMark/>
          </w:tcPr>
          <w:p w14:paraId="756AE75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  <w:tc>
          <w:tcPr>
            <w:tcW w:w="442" w:type="dxa"/>
            <w:vMerge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vAlign w:val="center"/>
            <w:hideMark/>
          </w:tcPr>
          <w:p w14:paraId="213906D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  <w:tc>
          <w:tcPr>
            <w:tcW w:w="3679" w:type="dxa"/>
            <w:vMerge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vAlign w:val="center"/>
            <w:hideMark/>
          </w:tcPr>
          <w:p w14:paraId="23C815B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  <w:tc>
          <w:tcPr>
            <w:tcW w:w="1254" w:type="dxa"/>
            <w:vMerge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vAlign w:val="center"/>
            <w:hideMark/>
          </w:tcPr>
          <w:p w14:paraId="4DF4C18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  <w:tc>
          <w:tcPr>
            <w:tcW w:w="1641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41B1218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  <w:tc>
          <w:tcPr>
            <w:tcW w:w="1220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4360D8F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  <w:tc>
          <w:tcPr>
            <w:tcW w:w="1777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8" w:space="0" w:color="auto"/>
            </w:tcBorders>
            <w:vAlign w:val="center"/>
            <w:hideMark/>
          </w:tcPr>
          <w:p w14:paraId="7570652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  <w:tc>
          <w:tcPr>
            <w:tcW w:w="3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73E578C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</w:tr>
      <w:tr w:rsidR="00F7049F" w:rsidRPr="00F7049F" w14:paraId="3F7FF88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195E1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DF6994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863CC2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ВКУПНО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БУЏЕТСКИ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РАСХОДИ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ОПШТИНА</w:t>
            </w:r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79BE25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1.350.629.000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245F15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274.494.654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048DED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20,32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698B89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1.076.134.346 </w:t>
            </w:r>
          </w:p>
        </w:tc>
        <w:tc>
          <w:tcPr>
            <w:tcW w:w="36" w:type="dxa"/>
            <w:vAlign w:val="center"/>
            <w:hideMark/>
          </w:tcPr>
          <w:p w14:paraId="3BEE495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D7FB613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B6D304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6E2BFB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3E246E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ВКУПНО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РАСХОДИ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ОД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ОСНОВЕН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БУЏЕТ</w:t>
            </w:r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AC6907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606.839.000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EA1E85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102.746.057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45A74A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16,93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D38C1A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504.092.943 </w:t>
            </w:r>
          </w:p>
        </w:tc>
        <w:tc>
          <w:tcPr>
            <w:tcW w:w="36" w:type="dxa"/>
            <w:vAlign w:val="center"/>
            <w:hideMark/>
          </w:tcPr>
          <w:p w14:paraId="25698E2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7E2E3E7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778E86C" w14:textId="77777777" w:rsidR="00F7049F" w:rsidRPr="00B838AE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47931D4" w14:textId="77777777" w:rsidR="00F7049F" w:rsidRPr="00B838AE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A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8796D80" w14:textId="77777777" w:rsidR="00F7049F" w:rsidRPr="00B838AE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B838AE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Совет</w:t>
            </w:r>
            <w:proofErr w:type="spellEnd"/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B838AE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B838AE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општина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56ABF62" w14:textId="77777777" w:rsidR="00F7049F" w:rsidRPr="00B838AE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21.940.000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B3D046B" w14:textId="77777777" w:rsidR="00F7049F" w:rsidRPr="00B838AE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11.949.113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EDF5356" w14:textId="77777777" w:rsidR="00F7049F" w:rsidRPr="00B838AE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54,46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88CFB9C" w14:textId="77777777" w:rsidR="00F7049F" w:rsidRPr="00B838AE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9.990.887 </w:t>
            </w:r>
          </w:p>
        </w:tc>
        <w:tc>
          <w:tcPr>
            <w:tcW w:w="36" w:type="dxa"/>
            <w:vAlign w:val="center"/>
            <w:hideMark/>
          </w:tcPr>
          <w:p w14:paraId="339D62C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615B704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64DE193" w14:textId="77777777" w:rsidR="00F7049F" w:rsidRPr="00B838AE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4D370E9" w14:textId="77777777" w:rsidR="00F7049F" w:rsidRPr="00B838AE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A0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E9F706F" w14:textId="77777777" w:rsidR="00F7049F" w:rsidRPr="00B838AE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B838AE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Совет</w:t>
            </w:r>
            <w:proofErr w:type="spellEnd"/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B838AE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B838AE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општина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5A951B4" w14:textId="77777777" w:rsidR="00F7049F" w:rsidRPr="00B838AE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11.940.000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BB03824" w14:textId="77777777" w:rsidR="00F7049F" w:rsidRPr="00B838AE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2.097.996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2667714" w14:textId="77777777" w:rsidR="00F7049F" w:rsidRPr="00B838AE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17,57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FF2DE02" w14:textId="77777777" w:rsidR="00F7049F" w:rsidRPr="00B838AE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9.842.004 </w:t>
            </w:r>
          </w:p>
        </w:tc>
        <w:tc>
          <w:tcPr>
            <w:tcW w:w="36" w:type="dxa"/>
            <w:vAlign w:val="center"/>
            <w:hideMark/>
          </w:tcPr>
          <w:p w14:paraId="133BBED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661180F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1AFE0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9029D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DA1C1A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плати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8FAF8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4E029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161.788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BC75E2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25,68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A7420E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468.212 </w:t>
            </w:r>
          </w:p>
        </w:tc>
        <w:tc>
          <w:tcPr>
            <w:tcW w:w="36" w:type="dxa"/>
            <w:vAlign w:val="center"/>
            <w:hideMark/>
          </w:tcPr>
          <w:p w14:paraId="241F789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492B38B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E4D8E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63085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44B2D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Надоместоци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8D16B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6.300.000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ADC1C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1.456.208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EEEB70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23,11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6F1081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4.843.792 </w:t>
            </w:r>
          </w:p>
        </w:tc>
        <w:tc>
          <w:tcPr>
            <w:tcW w:w="36" w:type="dxa"/>
            <w:vAlign w:val="center"/>
            <w:hideMark/>
          </w:tcPr>
          <w:p w14:paraId="37D07E8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27EBE2E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noWrap/>
            <w:vAlign w:val="center"/>
            <w:hideMark/>
          </w:tcPr>
          <w:p w14:paraId="1AFEC5A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F219B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412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noWrap/>
            <w:vAlign w:val="center"/>
            <w:hideMark/>
          </w:tcPr>
          <w:p w14:paraId="74D1978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Постојана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резерва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(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непредвидливи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noWrap/>
            <w:vAlign w:val="center"/>
            <w:hideMark/>
          </w:tcPr>
          <w:p w14:paraId="27B0427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600.000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noWrap/>
            <w:vAlign w:val="center"/>
            <w:hideMark/>
          </w:tcPr>
          <w:p w14:paraId="2FF35A8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noWrap/>
            <w:vAlign w:val="center"/>
            <w:hideMark/>
          </w:tcPr>
          <w:p w14:paraId="25E3B6F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noWrap/>
            <w:vAlign w:val="center"/>
            <w:hideMark/>
          </w:tcPr>
          <w:p w14:paraId="2BEF131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600.000 </w:t>
            </w:r>
          </w:p>
        </w:tc>
        <w:tc>
          <w:tcPr>
            <w:tcW w:w="36" w:type="dxa"/>
            <w:vAlign w:val="center"/>
            <w:hideMark/>
          </w:tcPr>
          <w:p w14:paraId="0DBC791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3868CF8" w14:textId="77777777" w:rsidTr="00F7049F">
        <w:trPr>
          <w:trHeight w:val="85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52951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2F98C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413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0423C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резерви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(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разновидни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)</w:t>
            </w:r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DDEA0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66F83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94E07C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18CA85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600.000 </w:t>
            </w:r>
          </w:p>
        </w:tc>
        <w:tc>
          <w:tcPr>
            <w:tcW w:w="36" w:type="dxa"/>
            <w:vAlign w:val="center"/>
            <w:hideMark/>
          </w:tcPr>
          <w:p w14:paraId="0C221B8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720C2B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DAC84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42BE4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8B520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Комуналии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D67B4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430.000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44F3E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04DCC9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3AE424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430.000 </w:t>
            </w:r>
          </w:p>
        </w:tc>
        <w:tc>
          <w:tcPr>
            <w:tcW w:w="36" w:type="dxa"/>
            <w:vAlign w:val="center"/>
            <w:hideMark/>
          </w:tcPr>
          <w:p w14:paraId="6F31DE0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69F926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DB85A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A446D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73D9B4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7A435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77217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74B0A6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4D9D74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100.000 </w:t>
            </w:r>
          </w:p>
        </w:tc>
        <w:tc>
          <w:tcPr>
            <w:tcW w:w="36" w:type="dxa"/>
            <w:vAlign w:val="center"/>
            <w:hideMark/>
          </w:tcPr>
          <w:p w14:paraId="142550F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AA51B9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BF891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FB79A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76888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6192B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465C3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04D36E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D3FEBE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30.000 </w:t>
            </w:r>
          </w:p>
        </w:tc>
        <w:tc>
          <w:tcPr>
            <w:tcW w:w="36" w:type="dxa"/>
            <w:vAlign w:val="center"/>
            <w:hideMark/>
          </w:tcPr>
          <w:p w14:paraId="6848C4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90BD123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B21137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F5070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1CBF3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DF6E4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350.000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966B7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1A58DC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73C9AB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350.000 </w:t>
            </w:r>
          </w:p>
        </w:tc>
        <w:tc>
          <w:tcPr>
            <w:tcW w:w="36" w:type="dxa"/>
            <w:vAlign w:val="center"/>
            <w:hideMark/>
          </w:tcPr>
          <w:p w14:paraId="0B08BB7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82AAB38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632BE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98A80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73876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1DAF3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2.300.000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D6B68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480.000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326319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20,87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B48423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1.820.000 </w:t>
            </w:r>
          </w:p>
        </w:tc>
        <w:tc>
          <w:tcPr>
            <w:tcW w:w="36" w:type="dxa"/>
            <w:vAlign w:val="center"/>
            <w:hideMark/>
          </w:tcPr>
          <w:p w14:paraId="7E204CA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673169B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F74E7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8B3F1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493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00573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Отплата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главнина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1E5DC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0066C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C7283D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039338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600.000 </w:t>
            </w:r>
          </w:p>
        </w:tc>
        <w:tc>
          <w:tcPr>
            <w:tcW w:w="36" w:type="dxa"/>
            <w:vAlign w:val="center"/>
            <w:hideMark/>
          </w:tcPr>
          <w:p w14:paraId="0D7BEE5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F163947" w14:textId="77777777" w:rsidTr="00B838AE">
        <w:trPr>
          <w:trHeight w:val="70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8372F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823FAE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A1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75D95F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Изборни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Акривности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Референдум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C4EC5A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10.000.000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5005AF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9.851.117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9AFDA9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98,51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A622A5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148.883 </w:t>
            </w:r>
          </w:p>
        </w:tc>
        <w:tc>
          <w:tcPr>
            <w:tcW w:w="36" w:type="dxa"/>
            <w:vAlign w:val="center"/>
            <w:hideMark/>
          </w:tcPr>
          <w:p w14:paraId="32FF817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BD3D049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A00F1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70BFD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7BD7E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1648A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10.000.000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EE0E0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9.851.117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F9DEB5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98,51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859D0D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148.883 </w:t>
            </w:r>
          </w:p>
        </w:tc>
        <w:tc>
          <w:tcPr>
            <w:tcW w:w="36" w:type="dxa"/>
            <w:vAlign w:val="center"/>
            <w:hideMark/>
          </w:tcPr>
          <w:p w14:paraId="28AE252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0D1A72A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EA642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11DC2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379AC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39E9F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D14D3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E8C48C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6D1595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" w:type="dxa"/>
            <w:vAlign w:val="center"/>
            <w:hideMark/>
          </w:tcPr>
          <w:p w14:paraId="685DC81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1655995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606F8C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lastRenderedPageBreak/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482FAA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FD7BFD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Градоначалник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2E8C5F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4.250.000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6FFB3F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613.473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AA770F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14,43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14A52E4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3.636.527 </w:t>
            </w:r>
          </w:p>
        </w:tc>
        <w:tc>
          <w:tcPr>
            <w:tcW w:w="36" w:type="dxa"/>
            <w:vAlign w:val="center"/>
            <w:hideMark/>
          </w:tcPr>
          <w:p w14:paraId="1FEC903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AB0B3A1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82A8D8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384838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DB6CC2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Градоначалник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8C3B70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4.250.000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751A23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613.473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1C82E6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14,43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7A9283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3.636.527 </w:t>
            </w:r>
          </w:p>
        </w:tc>
        <w:tc>
          <w:tcPr>
            <w:tcW w:w="36" w:type="dxa"/>
            <w:vAlign w:val="center"/>
            <w:hideMark/>
          </w:tcPr>
          <w:p w14:paraId="1F79B2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99DB073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7E7FA9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98510D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E361A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плати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26AFF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1.550.000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3A791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361.948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7435A3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23,35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DE7DB8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1.188.052 </w:t>
            </w:r>
          </w:p>
        </w:tc>
        <w:tc>
          <w:tcPr>
            <w:tcW w:w="36" w:type="dxa"/>
            <w:vAlign w:val="center"/>
            <w:hideMark/>
          </w:tcPr>
          <w:p w14:paraId="52DE6A3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74D17F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186F7E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E147B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89EA0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Придонеси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социјално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осгурување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E3527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685.000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DEEC0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140.759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112AC9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20,55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4746FC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544.241 </w:t>
            </w:r>
          </w:p>
        </w:tc>
        <w:tc>
          <w:tcPr>
            <w:tcW w:w="36" w:type="dxa"/>
            <w:vAlign w:val="center"/>
            <w:hideMark/>
          </w:tcPr>
          <w:p w14:paraId="11F10B5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B576798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9C64C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1D1D85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64689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Патни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дневни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0DB96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8DAB7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BF8877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870DA4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100.000 </w:t>
            </w:r>
          </w:p>
        </w:tc>
        <w:tc>
          <w:tcPr>
            <w:tcW w:w="36" w:type="dxa"/>
            <w:vAlign w:val="center"/>
            <w:hideMark/>
          </w:tcPr>
          <w:p w14:paraId="4C71F88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C5E5F45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2E204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998A3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57C62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Комуналии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58C6A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155.000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C9559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CE4B3A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CCC0F6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155.000 </w:t>
            </w:r>
          </w:p>
        </w:tc>
        <w:tc>
          <w:tcPr>
            <w:tcW w:w="36" w:type="dxa"/>
            <w:vAlign w:val="center"/>
            <w:hideMark/>
          </w:tcPr>
          <w:p w14:paraId="1B782CE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BACF50E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79C85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0859A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64024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B7665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660.000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DE9CE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106.666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5354C3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16,16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8B8BAB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553.334 </w:t>
            </w:r>
          </w:p>
        </w:tc>
        <w:tc>
          <w:tcPr>
            <w:tcW w:w="36" w:type="dxa"/>
            <w:vAlign w:val="center"/>
            <w:hideMark/>
          </w:tcPr>
          <w:p w14:paraId="01E00F0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9A82B4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41E37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BF503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75275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7269D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1.100.000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52B93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4.100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A984CA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0,37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FC2263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1.095.900 </w:t>
            </w:r>
          </w:p>
        </w:tc>
        <w:tc>
          <w:tcPr>
            <w:tcW w:w="36" w:type="dxa"/>
            <w:vAlign w:val="center"/>
            <w:hideMark/>
          </w:tcPr>
          <w:p w14:paraId="264113F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60C52A8" w14:textId="77777777" w:rsidTr="00B838AE">
        <w:trPr>
          <w:trHeight w:val="585"/>
        </w:trPr>
        <w:tc>
          <w:tcPr>
            <w:tcW w:w="331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391D56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CB4C59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Е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E0DA87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Општинска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администрација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D03EED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145.492.000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AEF58C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32.559.708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B2D582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22,38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59BC12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112.932.292 </w:t>
            </w:r>
          </w:p>
        </w:tc>
        <w:tc>
          <w:tcPr>
            <w:tcW w:w="36" w:type="dxa"/>
            <w:vAlign w:val="center"/>
            <w:hideMark/>
          </w:tcPr>
          <w:p w14:paraId="334E187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3331594" w14:textId="77777777" w:rsidTr="00B838AE">
        <w:trPr>
          <w:trHeight w:val="480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1CBEC4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734DD5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E0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21C92F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Општинска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администрација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D3E323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143.092.000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61A56A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32.538.291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B7C291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22,74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541A6C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110.553.709 </w:t>
            </w:r>
          </w:p>
        </w:tc>
        <w:tc>
          <w:tcPr>
            <w:tcW w:w="36" w:type="dxa"/>
            <w:vAlign w:val="center"/>
            <w:hideMark/>
          </w:tcPr>
          <w:p w14:paraId="52A731E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B45D54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CFCFB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460908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796286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плати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97925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74.400.000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D6C91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17.261.867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DEC250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23,20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75582E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57.138.133 </w:t>
            </w:r>
          </w:p>
        </w:tc>
        <w:tc>
          <w:tcPr>
            <w:tcW w:w="36" w:type="dxa"/>
            <w:vAlign w:val="center"/>
            <w:hideMark/>
          </w:tcPr>
          <w:p w14:paraId="668C312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68214A5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14865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71DD1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3BAB5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Придонеси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социјално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осгурување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2A4AA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27.950.000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7DEAA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6.694.269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49F5B7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23,95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085900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21.255.731 </w:t>
            </w:r>
          </w:p>
        </w:tc>
        <w:tc>
          <w:tcPr>
            <w:tcW w:w="36" w:type="dxa"/>
            <w:vAlign w:val="center"/>
            <w:hideMark/>
          </w:tcPr>
          <w:p w14:paraId="7EF2DFD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EE5F2B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75EDA2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E4E13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9FDD6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Надоместоци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FDB8F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2.500.000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AEDCC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44.444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558F62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1,78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0E89FB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2.455.556 </w:t>
            </w:r>
          </w:p>
        </w:tc>
        <w:tc>
          <w:tcPr>
            <w:tcW w:w="36" w:type="dxa"/>
            <w:vAlign w:val="center"/>
            <w:hideMark/>
          </w:tcPr>
          <w:p w14:paraId="0744365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C05343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9E008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87C41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79856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Патни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дневни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FFE0B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450.000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5BAE1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98.857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432416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21,97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70489A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351.143 </w:t>
            </w:r>
          </w:p>
        </w:tc>
        <w:tc>
          <w:tcPr>
            <w:tcW w:w="36" w:type="dxa"/>
            <w:vAlign w:val="center"/>
            <w:hideMark/>
          </w:tcPr>
          <w:p w14:paraId="1422899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04BC9C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B1952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B2B05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B249B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Комуналии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5D359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9.950.000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0DCA81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2.043.390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C2A08F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20,54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3A7FBC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7.906.610 </w:t>
            </w:r>
          </w:p>
        </w:tc>
        <w:tc>
          <w:tcPr>
            <w:tcW w:w="36" w:type="dxa"/>
            <w:vAlign w:val="center"/>
            <w:hideMark/>
          </w:tcPr>
          <w:p w14:paraId="0E72AC6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0A3616D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8978A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E6FEA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C33D6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178D3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1.610.000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91F11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110.757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2DAE55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6,88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29CCFE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1.499.243 </w:t>
            </w:r>
          </w:p>
        </w:tc>
        <w:tc>
          <w:tcPr>
            <w:tcW w:w="36" w:type="dxa"/>
            <w:vAlign w:val="center"/>
            <w:hideMark/>
          </w:tcPr>
          <w:p w14:paraId="74E0016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7B7B426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DD80A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9DF37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910F4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04708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2.472.000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5E0BC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143.240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3F6296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5,79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5A048E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2.328.760 </w:t>
            </w:r>
          </w:p>
        </w:tc>
        <w:tc>
          <w:tcPr>
            <w:tcW w:w="36" w:type="dxa"/>
            <w:vAlign w:val="center"/>
            <w:hideMark/>
          </w:tcPr>
          <w:p w14:paraId="311903E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AC7CAA2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86D99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5744A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3F0EA9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63B63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3.260.000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5200E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433.014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CFA264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13,28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39AD1F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2.826.986 </w:t>
            </w:r>
          </w:p>
        </w:tc>
        <w:tc>
          <w:tcPr>
            <w:tcW w:w="36" w:type="dxa"/>
            <w:vAlign w:val="center"/>
            <w:hideMark/>
          </w:tcPr>
          <w:p w14:paraId="6575298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54D213A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B57C7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74FCB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0F81E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F8106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2.400.000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99245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338.611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3131CE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14,11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F47BB5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2.061.389 </w:t>
            </w:r>
          </w:p>
        </w:tc>
        <w:tc>
          <w:tcPr>
            <w:tcW w:w="36" w:type="dxa"/>
            <w:vAlign w:val="center"/>
            <w:hideMark/>
          </w:tcPr>
          <w:p w14:paraId="3DEA6C6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D829770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00934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1FB3A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3C273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B889F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18.100.000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91E30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5.369.842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6BE9D9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29,67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9AF955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12.730.158 </w:t>
            </w:r>
          </w:p>
        </w:tc>
        <w:tc>
          <w:tcPr>
            <w:tcW w:w="36" w:type="dxa"/>
            <w:vAlign w:val="center"/>
            <w:hideMark/>
          </w:tcPr>
          <w:p w14:paraId="400150B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33D8F17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5F8491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118503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EA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CCB3B6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Капитални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трошоци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општината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BB2D94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2.400.000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747401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21.417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37398A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0,89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4B47C7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2.378.583 </w:t>
            </w:r>
          </w:p>
        </w:tc>
        <w:tc>
          <w:tcPr>
            <w:tcW w:w="36" w:type="dxa"/>
            <w:vAlign w:val="center"/>
            <w:hideMark/>
          </w:tcPr>
          <w:p w14:paraId="7B17986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949877B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A734B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9DC4F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992C9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Купување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опрема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машини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506AE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1.100.000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2310A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21.417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E4237C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1,95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D636D3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1.078.583 </w:t>
            </w:r>
          </w:p>
        </w:tc>
        <w:tc>
          <w:tcPr>
            <w:tcW w:w="36" w:type="dxa"/>
            <w:vAlign w:val="center"/>
            <w:hideMark/>
          </w:tcPr>
          <w:p w14:paraId="3A62BF1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8BCFBD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DF676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98DCB1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B4AC1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Купување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мебел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3B92F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300.000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8159E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E61F24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E97F94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300.000 </w:t>
            </w:r>
          </w:p>
        </w:tc>
        <w:tc>
          <w:tcPr>
            <w:tcW w:w="36" w:type="dxa"/>
            <w:vAlign w:val="center"/>
            <w:hideMark/>
          </w:tcPr>
          <w:p w14:paraId="6742622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1F1EE5D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172AE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4D481E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88736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Вложување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нефинансиски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средства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C0134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AF807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6E0965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0F3A50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1.000.000 </w:t>
            </w:r>
          </w:p>
        </w:tc>
        <w:tc>
          <w:tcPr>
            <w:tcW w:w="36" w:type="dxa"/>
            <w:vAlign w:val="center"/>
            <w:hideMark/>
          </w:tcPr>
          <w:p w14:paraId="3E0DC95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87A9DE5" w14:textId="77777777" w:rsidTr="00B838AE">
        <w:trPr>
          <w:trHeight w:val="690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95244D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lastRenderedPageBreak/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428E5B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Ф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00295D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Севкупно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Урбано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планирање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-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Основен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буџет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E3B67E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48.689.000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80E842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8.915.321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FF0A79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18,31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E59C9A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39.773.679 </w:t>
            </w:r>
          </w:p>
        </w:tc>
        <w:tc>
          <w:tcPr>
            <w:tcW w:w="36" w:type="dxa"/>
            <w:vAlign w:val="center"/>
            <w:hideMark/>
          </w:tcPr>
          <w:p w14:paraId="159B0E2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BE80A37" w14:textId="77777777" w:rsidTr="00B838AE">
        <w:trPr>
          <w:trHeight w:val="61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3084F1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0CE99E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Ф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0F2A1A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Урбанистичко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планирање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73198F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8.160.000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4C5B5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FCE59A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A5194C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8.160.000 </w:t>
            </w:r>
          </w:p>
        </w:tc>
        <w:tc>
          <w:tcPr>
            <w:tcW w:w="36" w:type="dxa"/>
            <w:vAlign w:val="center"/>
            <w:hideMark/>
          </w:tcPr>
          <w:p w14:paraId="16C5C37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6492D9C" w14:textId="77777777" w:rsidTr="00F7049F">
        <w:trPr>
          <w:trHeight w:val="37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DCA7F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255DB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8A0AC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CC5C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2.160.000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03475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4D400B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42B28F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2.160.000 </w:t>
            </w:r>
          </w:p>
        </w:tc>
        <w:tc>
          <w:tcPr>
            <w:tcW w:w="36" w:type="dxa"/>
            <w:vAlign w:val="center"/>
            <w:hideMark/>
          </w:tcPr>
          <w:p w14:paraId="46D075E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C988914" w14:textId="77777777" w:rsidTr="00F7049F">
        <w:trPr>
          <w:trHeight w:val="37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67A71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81188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960B3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938487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6.000.000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40EC1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8AF5AD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A3DEF4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6.000.000 </w:t>
            </w:r>
          </w:p>
        </w:tc>
        <w:tc>
          <w:tcPr>
            <w:tcW w:w="36" w:type="dxa"/>
            <w:vAlign w:val="center"/>
            <w:hideMark/>
          </w:tcPr>
          <w:p w14:paraId="151187E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07DB9D1" w14:textId="77777777" w:rsidTr="00B838AE">
        <w:trPr>
          <w:trHeight w:val="360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2CFB96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607946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ФА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BD52F4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Градежно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земјиште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C8373E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40.529.000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A037A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8.915.321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26E49F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22,00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C17A11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31.613.679 </w:t>
            </w:r>
          </w:p>
        </w:tc>
        <w:tc>
          <w:tcPr>
            <w:tcW w:w="36" w:type="dxa"/>
            <w:vAlign w:val="center"/>
            <w:hideMark/>
          </w:tcPr>
          <w:p w14:paraId="218C5AA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4E80694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4E4CE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E9532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279DB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4DB39B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34.529.000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413A0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8.915.321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65B183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25,82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FBC1C3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25.613.679 </w:t>
            </w:r>
          </w:p>
        </w:tc>
        <w:tc>
          <w:tcPr>
            <w:tcW w:w="36" w:type="dxa"/>
            <w:vAlign w:val="center"/>
            <w:hideMark/>
          </w:tcPr>
          <w:p w14:paraId="0E93531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0055F39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51387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EF881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43CA6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Вложувања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нефинансиски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средства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B9475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6.000.000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F2674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97057F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5EABA4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6.000.000 </w:t>
            </w:r>
          </w:p>
        </w:tc>
        <w:tc>
          <w:tcPr>
            <w:tcW w:w="36" w:type="dxa"/>
            <w:vAlign w:val="center"/>
            <w:hideMark/>
          </w:tcPr>
          <w:p w14:paraId="58F8133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818E467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922E36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A7B9EA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381F5C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Локален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економски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развој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BBFE62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15.233.000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BEE66B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2.279.792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3E6C1C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14,97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6A41C6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12.953.208 </w:t>
            </w:r>
          </w:p>
        </w:tc>
        <w:tc>
          <w:tcPr>
            <w:tcW w:w="36" w:type="dxa"/>
            <w:vAlign w:val="center"/>
            <w:hideMark/>
          </w:tcPr>
          <w:p w14:paraId="10E3394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4C75AC3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DFF498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5B5125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E8E74E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Поддршка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локалниот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економски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развој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A27397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7.483.000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DD3DCD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279.792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3CB61C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3,74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C738C1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7.203.208 </w:t>
            </w:r>
          </w:p>
        </w:tc>
        <w:tc>
          <w:tcPr>
            <w:tcW w:w="36" w:type="dxa"/>
            <w:vAlign w:val="center"/>
            <w:hideMark/>
          </w:tcPr>
          <w:p w14:paraId="37D295B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B651EF9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F1C24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B71D0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E132F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Патни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дневни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6DFC9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7FD6E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D63BED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69D526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30.000 </w:t>
            </w:r>
          </w:p>
        </w:tc>
        <w:tc>
          <w:tcPr>
            <w:tcW w:w="36" w:type="dxa"/>
            <w:vAlign w:val="center"/>
            <w:hideMark/>
          </w:tcPr>
          <w:p w14:paraId="0C6EA2B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7472BE7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61FDC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52053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9F498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D58B0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253.000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42649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E1A4D7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21AF98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253.000 </w:t>
            </w:r>
          </w:p>
        </w:tc>
        <w:tc>
          <w:tcPr>
            <w:tcW w:w="36" w:type="dxa"/>
            <w:vAlign w:val="center"/>
            <w:hideMark/>
          </w:tcPr>
          <w:p w14:paraId="5FE31FC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FE6A4D4" w14:textId="77777777" w:rsidTr="00F7049F">
        <w:trPr>
          <w:trHeight w:val="390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6C0B2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F4563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9B883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невладини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организации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C58DE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E1D4A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7A7B63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805B0D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1.000.000 </w:t>
            </w:r>
          </w:p>
        </w:tc>
        <w:tc>
          <w:tcPr>
            <w:tcW w:w="36" w:type="dxa"/>
            <w:vAlign w:val="center"/>
            <w:hideMark/>
          </w:tcPr>
          <w:p w14:paraId="3D5D508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729C189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4E40C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18752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54197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6297A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6.200.000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614AF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279.792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bottom"/>
            <w:hideMark/>
          </w:tcPr>
          <w:p w14:paraId="3D86E43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4,51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AEEDC9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5.920.208 </w:t>
            </w:r>
          </w:p>
        </w:tc>
        <w:tc>
          <w:tcPr>
            <w:tcW w:w="36" w:type="dxa"/>
            <w:vAlign w:val="center"/>
            <w:hideMark/>
          </w:tcPr>
          <w:p w14:paraId="3890697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E5A038F" w14:textId="77777777" w:rsidTr="00B838AE">
        <w:trPr>
          <w:trHeight w:val="52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7F2621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8A8C99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E4B890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Поддршка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локалниот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економски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2D4376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250.000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25DE87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7AC281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128A2AA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250.000 </w:t>
            </w:r>
          </w:p>
        </w:tc>
        <w:tc>
          <w:tcPr>
            <w:tcW w:w="36" w:type="dxa"/>
            <w:vAlign w:val="center"/>
            <w:hideMark/>
          </w:tcPr>
          <w:p w14:paraId="5992588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A2C7F99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4775B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7BD57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B9AE0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955C39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3D668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093076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38F193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150.000 </w:t>
            </w:r>
          </w:p>
        </w:tc>
        <w:tc>
          <w:tcPr>
            <w:tcW w:w="36" w:type="dxa"/>
            <w:vAlign w:val="center"/>
            <w:hideMark/>
          </w:tcPr>
          <w:p w14:paraId="73C7FC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CB954F0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27F6D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362D7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7A018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99315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07CC2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bottom"/>
            <w:hideMark/>
          </w:tcPr>
          <w:p w14:paraId="1E2EAD7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FC1466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100.000 </w:t>
            </w:r>
          </w:p>
        </w:tc>
        <w:tc>
          <w:tcPr>
            <w:tcW w:w="36" w:type="dxa"/>
            <w:vAlign w:val="center"/>
            <w:hideMark/>
          </w:tcPr>
          <w:p w14:paraId="34B7DD8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51A0AFB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CFC421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47F7FE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ГД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A5BD40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Проекти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енергетска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ефикасност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FE2197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7.500.000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FF6B2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2.000.000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619B12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26,67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2AE1ED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5.500.000 </w:t>
            </w:r>
          </w:p>
        </w:tc>
        <w:tc>
          <w:tcPr>
            <w:tcW w:w="36" w:type="dxa"/>
            <w:vAlign w:val="center"/>
            <w:hideMark/>
          </w:tcPr>
          <w:p w14:paraId="2CE26A7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56AAE92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23ECD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40D92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D7951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7F911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7.500.000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EDCAE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2.000.000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48D54D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26,67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CFC5EA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5.500.000 </w:t>
            </w:r>
          </w:p>
        </w:tc>
        <w:tc>
          <w:tcPr>
            <w:tcW w:w="36" w:type="dxa"/>
            <w:vAlign w:val="center"/>
            <w:hideMark/>
          </w:tcPr>
          <w:p w14:paraId="38C7D60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3E6408D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8B803A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67238F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J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6FF9D1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дејности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73A5AE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241.314.000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4BDA71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35.741.374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ABFAAB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14,81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6042EE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205.572.626 </w:t>
            </w:r>
          </w:p>
        </w:tc>
        <w:tc>
          <w:tcPr>
            <w:tcW w:w="36" w:type="dxa"/>
            <w:vAlign w:val="center"/>
            <w:hideMark/>
          </w:tcPr>
          <w:p w14:paraId="29873AC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246426D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34748C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0BFAED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Ј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4A26E8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Одржување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урбана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опрема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67617E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1.060.000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B7F552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178.306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EF386E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16,82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F8B009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881.694 </w:t>
            </w:r>
          </w:p>
        </w:tc>
        <w:tc>
          <w:tcPr>
            <w:tcW w:w="36" w:type="dxa"/>
            <w:vAlign w:val="center"/>
            <w:hideMark/>
          </w:tcPr>
          <w:p w14:paraId="52A2954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06F86D8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6F23D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BDE90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A2C00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CAD0BB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A7DA3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178.306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36ACB7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17,83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30D690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821.694 </w:t>
            </w:r>
          </w:p>
        </w:tc>
        <w:tc>
          <w:tcPr>
            <w:tcW w:w="36" w:type="dxa"/>
            <w:vAlign w:val="center"/>
            <w:hideMark/>
          </w:tcPr>
          <w:p w14:paraId="3482291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F71690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94C00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297587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29613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8427B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60.000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F581E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A8591F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13DDE7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60.000 </w:t>
            </w:r>
          </w:p>
        </w:tc>
        <w:tc>
          <w:tcPr>
            <w:tcW w:w="36" w:type="dxa"/>
            <w:vAlign w:val="center"/>
            <w:hideMark/>
          </w:tcPr>
          <w:p w14:paraId="3D8D43D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8FA1472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CD7EF0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2F9377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Ј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DD1569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Јавно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осветлување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2F4164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17.630.000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90794C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3.336.772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2E49C1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18,93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7444B5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14.293.228 </w:t>
            </w:r>
          </w:p>
        </w:tc>
        <w:tc>
          <w:tcPr>
            <w:tcW w:w="36" w:type="dxa"/>
            <w:vAlign w:val="center"/>
            <w:hideMark/>
          </w:tcPr>
          <w:p w14:paraId="120AF23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3DF2698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EF40A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909F2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435D25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D3182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14.000.000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52E4D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3.336.772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720EC9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23,83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520F4F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10.663.228 </w:t>
            </w:r>
          </w:p>
        </w:tc>
        <w:tc>
          <w:tcPr>
            <w:tcW w:w="36" w:type="dxa"/>
            <w:vAlign w:val="center"/>
            <w:hideMark/>
          </w:tcPr>
          <w:p w14:paraId="0C632DC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580CA4F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D87B1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lastRenderedPageBreak/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F82F4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D3B6B0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B868F8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3.600.000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3D755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4CBDDD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C09E99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3.600.000 </w:t>
            </w:r>
          </w:p>
        </w:tc>
        <w:tc>
          <w:tcPr>
            <w:tcW w:w="36" w:type="dxa"/>
            <w:vAlign w:val="center"/>
            <w:hideMark/>
          </w:tcPr>
          <w:p w14:paraId="7352AB4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5051C45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DE0F8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070EF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D671B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D6A00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C5045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143ECC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5DE3A3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30.000 </w:t>
            </w:r>
          </w:p>
        </w:tc>
        <w:tc>
          <w:tcPr>
            <w:tcW w:w="36" w:type="dxa"/>
            <w:vAlign w:val="center"/>
            <w:hideMark/>
          </w:tcPr>
          <w:p w14:paraId="796D669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535D2D0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01A817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3E5C2E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Ј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073818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Јавна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чистота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A3D991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21.030.000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8281C1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1.165.977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5CB8D6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5,54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0CFD895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19.864.023 </w:t>
            </w:r>
          </w:p>
        </w:tc>
        <w:tc>
          <w:tcPr>
            <w:tcW w:w="36" w:type="dxa"/>
            <w:vAlign w:val="center"/>
            <w:hideMark/>
          </w:tcPr>
          <w:p w14:paraId="758A499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2B5419A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E54EC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0CF52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024A09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32BEF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6.030.000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D5D7D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11.040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FC6041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0,18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A98783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6.018.960 </w:t>
            </w:r>
          </w:p>
        </w:tc>
        <w:tc>
          <w:tcPr>
            <w:tcW w:w="36" w:type="dxa"/>
            <w:vAlign w:val="center"/>
            <w:hideMark/>
          </w:tcPr>
          <w:p w14:paraId="0648D23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5342E39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A27E9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DE87C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0B7D9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DDC86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15.000.000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5EA47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1.154.937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bottom"/>
            <w:hideMark/>
          </w:tcPr>
          <w:p w14:paraId="5DD90D4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7,70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AE01E2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13.845.063 </w:t>
            </w:r>
          </w:p>
        </w:tc>
        <w:tc>
          <w:tcPr>
            <w:tcW w:w="36" w:type="dxa"/>
            <w:vAlign w:val="center"/>
            <w:hideMark/>
          </w:tcPr>
          <w:p w14:paraId="32F1E6E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269A521" w14:textId="77777777" w:rsidTr="00B838AE">
        <w:trPr>
          <w:trHeight w:val="540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DDDEF5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632A92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Ј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6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09015E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Одржување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proofErr w:type="gram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лок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.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патишта</w:t>
            </w:r>
            <w:proofErr w:type="spellEnd"/>
            <w:proofErr w:type="gram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улици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регулирање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режимот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собраќајот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2A45B5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14.600.000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650E31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2.433.458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8248B9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16,67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1D0C46C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12.166.542 </w:t>
            </w:r>
          </w:p>
        </w:tc>
        <w:tc>
          <w:tcPr>
            <w:tcW w:w="36" w:type="dxa"/>
            <w:vAlign w:val="center"/>
            <w:hideMark/>
          </w:tcPr>
          <w:p w14:paraId="7B04CE4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11C568F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F08CE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59357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64B04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CC824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14.500.000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AE540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2.433.458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CDB5F6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16,78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6E79C6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12.066.542 </w:t>
            </w:r>
          </w:p>
        </w:tc>
        <w:tc>
          <w:tcPr>
            <w:tcW w:w="36" w:type="dxa"/>
            <w:vAlign w:val="center"/>
            <w:hideMark/>
          </w:tcPr>
          <w:p w14:paraId="1E67044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973BD3B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31975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48709D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9264C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3061E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27FB3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1DE085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DF38A1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100.000 </w:t>
            </w:r>
          </w:p>
        </w:tc>
        <w:tc>
          <w:tcPr>
            <w:tcW w:w="36" w:type="dxa"/>
            <w:vAlign w:val="center"/>
            <w:hideMark/>
          </w:tcPr>
          <w:p w14:paraId="73045D1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F698DC1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82F48B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9065F5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Ј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7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485516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Одржување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користење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зеленило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9915F8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1.880.000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90A4F8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B98C7B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F3214F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1.880.000 </w:t>
            </w:r>
          </w:p>
        </w:tc>
        <w:tc>
          <w:tcPr>
            <w:tcW w:w="36" w:type="dxa"/>
            <w:vAlign w:val="center"/>
            <w:hideMark/>
          </w:tcPr>
          <w:p w14:paraId="4F5A1F2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A6856E9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70119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60681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86DD3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E1D8D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1.680.000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491AD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098207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7227E6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1.680.000 </w:t>
            </w:r>
          </w:p>
        </w:tc>
        <w:tc>
          <w:tcPr>
            <w:tcW w:w="36" w:type="dxa"/>
            <w:vAlign w:val="center"/>
            <w:hideMark/>
          </w:tcPr>
          <w:p w14:paraId="1158E57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BDA6895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DAD71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97ACB9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E18D8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FFC2C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200.000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DFDF1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A7EB2A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997775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200.000 </w:t>
            </w:r>
          </w:p>
        </w:tc>
        <w:tc>
          <w:tcPr>
            <w:tcW w:w="36" w:type="dxa"/>
            <w:vAlign w:val="center"/>
            <w:hideMark/>
          </w:tcPr>
          <w:p w14:paraId="42CB49C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425A916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4EAD75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05351A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J8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770975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569A68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3.450.000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125D03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550.000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2B2E6D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15,94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44F8E4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2.900.000 </w:t>
            </w:r>
          </w:p>
        </w:tc>
        <w:tc>
          <w:tcPr>
            <w:tcW w:w="36" w:type="dxa"/>
            <w:vAlign w:val="center"/>
            <w:hideMark/>
          </w:tcPr>
          <w:p w14:paraId="1B129D3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15982E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D478A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245E7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494BA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E9387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28EB0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7CC45C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29EAB6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1.000.000 </w:t>
            </w:r>
          </w:p>
        </w:tc>
        <w:tc>
          <w:tcPr>
            <w:tcW w:w="36" w:type="dxa"/>
            <w:vAlign w:val="center"/>
            <w:hideMark/>
          </w:tcPr>
          <w:p w14:paraId="2C2277C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7716BEB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FEC21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67AED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AC1FF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530BB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350.000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F636A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B9BEBE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7B5D61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350.000 </w:t>
            </w:r>
          </w:p>
        </w:tc>
        <w:tc>
          <w:tcPr>
            <w:tcW w:w="36" w:type="dxa"/>
            <w:vAlign w:val="center"/>
            <w:hideMark/>
          </w:tcPr>
          <w:p w14:paraId="05E2C37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7C7B9B3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45FF5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961BF2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5EF932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EE659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2.100.000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BD155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550.000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6E7CA1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26,19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540FCB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1.550.000 </w:t>
            </w:r>
          </w:p>
        </w:tc>
        <w:tc>
          <w:tcPr>
            <w:tcW w:w="36" w:type="dxa"/>
            <w:vAlign w:val="center"/>
            <w:hideMark/>
          </w:tcPr>
          <w:p w14:paraId="592BFE4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B523B99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42BC6D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E77220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ЈД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B6077A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Изградба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реконструкција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локални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EDAFBB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156.104.000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1F852C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28.076.861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E8D9E4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17,99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9FCC8E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128.027.139 </w:t>
            </w:r>
          </w:p>
        </w:tc>
        <w:tc>
          <w:tcPr>
            <w:tcW w:w="36" w:type="dxa"/>
            <w:vAlign w:val="center"/>
            <w:hideMark/>
          </w:tcPr>
          <w:p w14:paraId="21B5177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FF7C594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C530B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EB28B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8693F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E7DC4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156.104.000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FB40D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28.076.861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EF2CA1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17,99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3400D0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128.027.139 </w:t>
            </w:r>
          </w:p>
        </w:tc>
        <w:tc>
          <w:tcPr>
            <w:tcW w:w="36" w:type="dxa"/>
            <w:vAlign w:val="center"/>
            <w:hideMark/>
          </w:tcPr>
          <w:p w14:paraId="0B41A23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A0A0E18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F63BD2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05D04F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ЈФ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B93881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Изградба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собраќајна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сигнализација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5D89B7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2.430.000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1D12CE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0B3FD5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40BF77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2.430.000 </w:t>
            </w:r>
          </w:p>
        </w:tc>
        <w:tc>
          <w:tcPr>
            <w:tcW w:w="36" w:type="dxa"/>
            <w:vAlign w:val="center"/>
            <w:hideMark/>
          </w:tcPr>
          <w:p w14:paraId="0A221EF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F908155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CB82F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6B115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84525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581F5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2.400.000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B6FB8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EDB9F3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A76E30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2.400.000 </w:t>
            </w:r>
          </w:p>
        </w:tc>
        <w:tc>
          <w:tcPr>
            <w:tcW w:w="36" w:type="dxa"/>
            <w:vAlign w:val="center"/>
            <w:hideMark/>
          </w:tcPr>
          <w:p w14:paraId="5DF087A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383CC50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5BE832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BA50F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C055B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A431D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196E2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3A2E47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B22B80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30.000 </w:t>
            </w:r>
          </w:p>
        </w:tc>
        <w:tc>
          <w:tcPr>
            <w:tcW w:w="36" w:type="dxa"/>
            <w:vAlign w:val="center"/>
            <w:hideMark/>
          </w:tcPr>
          <w:p w14:paraId="1DFA39B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60BEF71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241D57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2A6AC6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ЈГ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F31403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Изградба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системи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водоснабдување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F79526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4.230.000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C5C054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1433AE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1B38708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4.230.000 </w:t>
            </w:r>
          </w:p>
        </w:tc>
        <w:tc>
          <w:tcPr>
            <w:tcW w:w="36" w:type="dxa"/>
            <w:vAlign w:val="center"/>
            <w:hideMark/>
          </w:tcPr>
          <w:p w14:paraId="5F421AD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3BF5B93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ED6CE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77FC9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21ED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9EF7E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4.230.000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99D37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852D8B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D51E0A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4.230.000 </w:t>
            </w:r>
          </w:p>
        </w:tc>
        <w:tc>
          <w:tcPr>
            <w:tcW w:w="36" w:type="dxa"/>
            <w:vAlign w:val="center"/>
            <w:hideMark/>
          </w:tcPr>
          <w:p w14:paraId="5924CC5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843988B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F2904E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3AEA89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J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E85FD3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Изградба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системи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отпадни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5513EA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10.350.000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8DDE55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3B4DFF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1D004BD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10.350.000 </w:t>
            </w:r>
          </w:p>
        </w:tc>
        <w:tc>
          <w:tcPr>
            <w:tcW w:w="36" w:type="dxa"/>
            <w:vAlign w:val="center"/>
            <w:hideMark/>
          </w:tcPr>
          <w:p w14:paraId="2F6A336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C59305A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43FCBF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80707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664B0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5963A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10.350.000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50A6C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81BFBF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49DDF0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10.350.000 </w:t>
            </w:r>
          </w:p>
        </w:tc>
        <w:tc>
          <w:tcPr>
            <w:tcW w:w="36" w:type="dxa"/>
            <w:vAlign w:val="center"/>
            <w:hideMark/>
          </w:tcPr>
          <w:p w14:paraId="6781745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4792CCF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4A0EB7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lastRenderedPageBreak/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C7667B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J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Л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5747F8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14D983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5.050.000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8D6447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F0D36B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8F8C7D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5.050.000 </w:t>
            </w:r>
          </w:p>
        </w:tc>
        <w:tc>
          <w:tcPr>
            <w:tcW w:w="36" w:type="dxa"/>
            <w:vAlign w:val="center"/>
            <w:hideMark/>
          </w:tcPr>
          <w:p w14:paraId="0B17A09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A46D463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B8B42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E4036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643C7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70B98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5.050.000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48B875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7D470D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BF8FC0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5.050.000 </w:t>
            </w:r>
          </w:p>
        </w:tc>
        <w:tc>
          <w:tcPr>
            <w:tcW w:w="36" w:type="dxa"/>
            <w:vAlign w:val="center"/>
            <w:hideMark/>
          </w:tcPr>
          <w:p w14:paraId="09EAA84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2BC3C6F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4E819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0CECE2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C7ACD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3FC6C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B952A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CA4976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1510FE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" w:type="dxa"/>
            <w:vAlign w:val="center"/>
            <w:hideMark/>
          </w:tcPr>
          <w:p w14:paraId="7DDAECD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FBA0520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A6749D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787821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ЈМ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49651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Паркови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зеленило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(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Капитални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расходи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)</w:t>
            </w:r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5BF58E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3.500.000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8C1A14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7541B9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10B28B8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3.500.000 </w:t>
            </w:r>
          </w:p>
        </w:tc>
        <w:tc>
          <w:tcPr>
            <w:tcW w:w="36" w:type="dxa"/>
            <w:vAlign w:val="center"/>
            <w:hideMark/>
          </w:tcPr>
          <w:p w14:paraId="2C9F8B9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FEAAF89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63997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02E8A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A455F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B83A68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3.500.000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99285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2ACA07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394C46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3.500.000 </w:t>
            </w:r>
          </w:p>
        </w:tc>
        <w:tc>
          <w:tcPr>
            <w:tcW w:w="36" w:type="dxa"/>
            <w:vAlign w:val="center"/>
            <w:hideMark/>
          </w:tcPr>
          <w:p w14:paraId="2D40899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6075BE7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95CDA2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A2A23F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K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DB3C3F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Култура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4714B1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8.160.000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959CCC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1.809.956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512B77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22,18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A14B4F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6.350.044 </w:t>
            </w:r>
          </w:p>
        </w:tc>
        <w:tc>
          <w:tcPr>
            <w:tcW w:w="36" w:type="dxa"/>
            <w:vAlign w:val="center"/>
            <w:hideMark/>
          </w:tcPr>
          <w:p w14:paraId="176EF05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3C8C2EE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35D710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2C5F7A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FBAA0E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Културни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манифестации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творештво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5BB929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8.160.000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7F3681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1.809.956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FEC63B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22,18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ABB246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6.350.044 </w:t>
            </w:r>
          </w:p>
        </w:tc>
        <w:tc>
          <w:tcPr>
            <w:tcW w:w="36" w:type="dxa"/>
            <w:vAlign w:val="center"/>
            <w:hideMark/>
          </w:tcPr>
          <w:p w14:paraId="587035B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4A8553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EB196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3B32D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19CCC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D0C48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0F7D9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C5256A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DD26EF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30.000 </w:t>
            </w:r>
          </w:p>
        </w:tc>
        <w:tc>
          <w:tcPr>
            <w:tcW w:w="36" w:type="dxa"/>
            <w:vAlign w:val="center"/>
            <w:hideMark/>
          </w:tcPr>
          <w:p w14:paraId="3CF741E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FF0AA68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D938E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69CD5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F6619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0A841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1.740.000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7972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1.179.666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C2832F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67,80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D38065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560.334 </w:t>
            </w:r>
          </w:p>
        </w:tc>
        <w:tc>
          <w:tcPr>
            <w:tcW w:w="36" w:type="dxa"/>
            <w:vAlign w:val="center"/>
            <w:hideMark/>
          </w:tcPr>
          <w:p w14:paraId="69593FC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521E57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C62DF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DD98C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3AA12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44F1A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890.000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F6FB5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413.000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8142AF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46,40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8C2209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477.000 </w:t>
            </w:r>
          </w:p>
        </w:tc>
        <w:tc>
          <w:tcPr>
            <w:tcW w:w="36" w:type="dxa"/>
            <w:vAlign w:val="center"/>
            <w:hideMark/>
          </w:tcPr>
          <w:p w14:paraId="4A687A1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6F01FB0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06D80F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F86E8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B5D84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невладини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организации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364F4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4.500.000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8CB8A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217.290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693BDC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4,83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CE5159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4.282.710 </w:t>
            </w:r>
          </w:p>
        </w:tc>
        <w:tc>
          <w:tcPr>
            <w:tcW w:w="36" w:type="dxa"/>
            <w:vAlign w:val="center"/>
            <w:hideMark/>
          </w:tcPr>
          <w:p w14:paraId="0B7B5EC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295CF53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FC4E2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4FC06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95282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31455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3EF6A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4890D6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8D5079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1.000.000 </w:t>
            </w:r>
          </w:p>
        </w:tc>
        <w:tc>
          <w:tcPr>
            <w:tcW w:w="36" w:type="dxa"/>
            <w:vAlign w:val="center"/>
            <w:hideMark/>
          </w:tcPr>
          <w:p w14:paraId="5F91AC8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5FA9FAD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83F9A2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B091BA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Л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7761DD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Спорт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рекреација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963DB4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9.840.000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6E1387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63.349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9412EF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0,64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4B3708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9.776.651 </w:t>
            </w:r>
          </w:p>
        </w:tc>
        <w:tc>
          <w:tcPr>
            <w:tcW w:w="36" w:type="dxa"/>
            <w:vAlign w:val="center"/>
            <w:hideMark/>
          </w:tcPr>
          <w:p w14:paraId="52EFD63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1410C57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ACC8E9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485CE3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Л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C447AF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Спорт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рекреација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A2DC93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7.480.000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98D36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63.349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96E89B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0,85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0A6AE5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7.416.651 </w:t>
            </w:r>
          </w:p>
        </w:tc>
        <w:tc>
          <w:tcPr>
            <w:tcW w:w="36" w:type="dxa"/>
            <w:vAlign w:val="center"/>
            <w:hideMark/>
          </w:tcPr>
          <w:p w14:paraId="757C010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755278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833D8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DB0D7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9FC63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8463A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700.000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EEF90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63.349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9D5080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9,05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CA1664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636.651 </w:t>
            </w:r>
          </w:p>
        </w:tc>
        <w:tc>
          <w:tcPr>
            <w:tcW w:w="36" w:type="dxa"/>
            <w:vAlign w:val="center"/>
            <w:hideMark/>
          </w:tcPr>
          <w:p w14:paraId="56DEAB0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F22ADB0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D95D8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E5B97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908F79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10967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180.000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68DE8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52E64B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FDBBC9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180.000 </w:t>
            </w:r>
          </w:p>
        </w:tc>
        <w:tc>
          <w:tcPr>
            <w:tcW w:w="36" w:type="dxa"/>
            <w:vAlign w:val="center"/>
            <w:hideMark/>
          </w:tcPr>
          <w:p w14:paraId="5BDED87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3D7264E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6E00B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1E6D2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4D867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2C909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B4F43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B0A7EC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CAEA87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100.000 </w:t>
            </w:r>
          </w:p>
        </w:tc>
        <w:tc>
          <w:tcPr>
            <w:tcW w:w="36" w:type="dxa"/>
            <w:vAlign w:val="center"/>
            <w:hideMark/>
          </w:tcPr>
          <w:p w14:paraId="3381564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A74937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E5294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6D18F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6411A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невладини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организации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05FD8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5.000.000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DCC1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2F6074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38333D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5.000.000 </w:t>
            </w:r>
          </w:p>
        </w:tc>
        <w:tc>
          <w:tcPr>
            <w:tcW w:w="36" w:type="dxa"/>
            <w:vAlign w:val="center"/>
            <w:hideMark/>
          </w:tcPr>
          <w:p w14:paraId="7B67DC1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D3A33FF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4AF08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FB891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C7542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F5493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1.500.000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06C16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A35B6D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9B4928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1.500.000 </w:t>
            </w:r>
          </w:p>
        </w:tc>
        <w:tc>
          <w:tcPr>
            <w:tcW w:w="36" w:type="dxa"/>
            <w:vAlign w:val="center"/>
            <w:hideMark/>
          </w:tcPr>
          <w:p w14:paraId="4F66FE6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36D5D03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CE9862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5CCF2D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ЛА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28E00F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Спорт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рекреација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(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капитални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трошоци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)</w:t>
            </w:r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CC9020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2.360.000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65F22F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ACCB9C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0AFF66D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2.360.000 </w:t>
            </w:r>
          </w:p>
        </w:tc>
        <w:tc>
          <w:tcPr>
            <w:tcW w:w="36" w:type="dxa"/>
            <w:vAlign w:val="center"/>
            <w:hideMark/>
          </w:tcPr>
          <w:p w14:paraId="03197A1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F66372E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595E65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B2E64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37EE7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Купување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опрема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машини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C533A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300.000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5C322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3FCCA1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3E2095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300.000 </w:t>
            </w:r>
          </w:p>
        </w:tc>
        <w:tc>
          <w:tcPr>
            <w:tcW w:w="36" w:type="dxa"/>
            <w:vAlign w:val="center"/>
            <w:hideMark/>
          </w:tcPr>
          <w:p w14:paraId="118BE89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9A04244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5FA92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E8A43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F0BF8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4F066F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2.060.000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AA480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0990C0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A6F554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2.060.000 </w:t>
            </w:r>
          </w:p>
        </w:tc>
        <w:tc>
          <w:tcPr>
            <w:tcW w:w="36" w:type="dxa"/>
            <w:vAlign w:val="center"/>
            <w:hideMark/>
          </w:tcPr>
          <w:p w14:paraId="0C26DAB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BDEE739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41B0A9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C72EFB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М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0623E2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Развој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3F74AB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4.000.000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0FB161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2.276.220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B8A691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56,91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7EF366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1.723.780 </w:t>
            </w:r>
          </w:p>
        </w:tc>
        <w:tc>
          <w:tcPr>
            <w:tcW w:w="36" w:type="dxa"/>
            <w:vAlign w:val="center"/>
            <w:hideMark/>
          </w:tcPr>
          <w:p w14:paraId="6F07088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A03A23A" w14:textId="77777777" w:rsidTr="00B838AE">
        <w:trPr>
          <w:trHeight w:val="540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159814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1C229B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МД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0C7E51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Рурален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развој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FAB99D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2.200.000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53A813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2.187.720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07BCAD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99,44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822366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12.280 </w:t>
            </w:r>
          </w:p>
        </w:tc>
        <w:tc>
          <w:tcPr>
            <w:tcW w:w="36" w:type="dxa"/>
            <w:vAlign w:val="center"/>
            <w:hideMark/>
          </w:tcPr>
          <w:p w14:paraId="538D2CF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7D731D1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736D6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lastRenderedPageBreak/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37E1B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DA8A7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FEA33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2.200.000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C8405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2.187.720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F59D8E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99,44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4E3A4E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12.280 </w:t>
            </w:r>
          </w:p>
        </w:tc>
        <w:tc>
          <w:tcPr>
            <w:tcW w:w="36" w:type="dxa"/>
            <w:vAlign w:val="center"/>
            <w:hideMark/>
          </w:tcPr>
          <w:p w14:paraId="3C3B3E7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2C1518C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59F04A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083544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МВ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946576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Регионален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развој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A9307A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1.800.000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59A066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88.500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0F3C09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4,92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22FEBF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1.711.500 </w:t>
            </w:r>
          </w:p>
        </w:tc>
        <w:tc>
          <w:tcPr>
            <w:tcW w:w="36" w:type="dxa"/>
            <w:vAlign w:val="center"/>
            <w:hideMark/>
          </w:tcPr>
          <w:p w14:paraId="637B784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CD686B9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622BF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3DA73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44552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82814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1.200.000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A6FDD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88.500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06470E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7,38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84D15E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1.111.500 </w:t>
            </w:r>
          </w:p>
        </w:tc>
        <w:tc>
          <w:tcPr>
            <w:tcW w:w="36" w:type="dxa"/>
            <w:vAlign w:val="center"/>
            <w:hideMark/>
          </w:tcPr>
          <w:p w14:paraId="004D342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414AB8E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FB36C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717B2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8DB7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C360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4922F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1CE95B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D52C50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600.000 </w:t>
            </w:r>
          </w:p>
        </w:tc>
        <w:tc>
          <w:tcPr>
            <w:tcW w:w="36" w:type="dxa"/>
            <w:vAlign w:val="center"/>
            <w:hideMark/>
          </w:tcPr>
          <w:p w14:paraId="6B5E84A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1966A53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8061DC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FFFFFF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FFFFFF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DB2630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F8D81F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Образоваие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2BFE80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52.225.000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736163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2.575.212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0FEE72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4,93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DF61B8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49.649.788 </w:t>
            </w:r>
          </w:p>
        </w:tc>
        <w:tc>
          <w:tcPr>
            <w:tcW w:w="36" w:type="dxa"/>
            <w:vAlign w:val="center"/>
            <w:hideMark/>
          </w:tcPr>
          <w:p w14:paraId="658B06F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2D4CBE3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279C80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4FB47C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6FE511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образование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57A0CD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         7.146.000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64A748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1647D1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7208BD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7.146.000 </w:t>
            </w:r>
          </w:p>
        </w:tc>
        <w:tc>
          <w:tcPr>
            <w:tcW w:w="36" w:type="dxa"/>
            <w:vAlign w:val="center"/>
            <w:hideMark/>
          </w:tcPr>
          <w:p w14:paraId="66A27E5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2C3C104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9E6A8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68A2B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364A4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CB4CF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5.000.000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53B5A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26BD9E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E93227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5.000.000 </w:t>
            </w:r>
          </w:p>
        </w:tc>
        <w:tc>
          <w:tcPr>
            <w:tcW w:w="36" w:type="dxa"/>
            <w:vAlign w:val="center"/>
            <w:hideMark/>
          </w:tcPr>
          <w:p w14:paraId="1D9F491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90512D2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D058C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5EA5EC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41CCC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59F71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1.450.000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69E0F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CE7230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A37236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1.450.000 </w:t>
            </w:r>
          </w:p>
        </w:tc>
        <w:tc>
          <w:tcPr>
            <w:tcW w:w="36" w:type="dxa"/>
            <w:vAlign w:val="center"/>
            <w:hideMark/>
          </w:tcPr>
          <w:p w14:paraId="7055DCD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0DC9813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AFD47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777CD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FD8EE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615BA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296.000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055CF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4CB9CD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24D81C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296.000 </w:t>
            </w:r>
          </w:p>
        </w:tc>
        <w:tc>
          <w:tcPr>
            <w:tcW w:w="36" w:type="dxa"/>
            <w:vAlign w:val="center"/>
            <w:hideMark/>
          </w:tcPr>
          <w:p w14:paraId="1279AC8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779F0AB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C2F35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FEDDD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90B37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C4248A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400.000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E9254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C46DD2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59EA69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400.000 </w:t>
            </w:r>
          </w:p>
        </w:tc>
        <w:tc>
          <w:tcPr>
            <w:tcW w:w="36" w:type="dxa"/>
            <w:vAlign w:val="center"/>
            <w:hideMark/>
          </w:tcPr>
          <w:p w14:paraId="5268BF2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C6243F3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C129E1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148E87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50B424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Средно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образование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BFB3D5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       16.000.000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06E1E3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                  2.575.212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B8AAA8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16,10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11BCE8D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13.424.788 </w:t>
            </w:r>
          </w:p>
        </w:tc>
        <w:tc>
          <w:tcPr>
            <w:tcW w:w="36" w:type="dxa"/>
            <w:vAlign w:val="center"/>
            <w:hideMark/>
          </w:tcPr>
          <w:p w14:paraId="173E4ED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25A1D2A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D5989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4AE3F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186D2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200C4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2.000.000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8469A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1.924.254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FD5B4F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96,21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48C08E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75.746 </w:t>
            </w:r>
          </w:p>
        </w:tc>
        <w:tc>
          <w:tcPr>
            <w:tcW w:w="36" w:type="dxa"/>
            <w:vAlign w:val="center"/>
            <w:hideMark/>
          </w:tcPr>
          <w:p w14:paraId="6B3F317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36ADC37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1DBA3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7E71E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E395A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F154D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14.000.000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501A1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650.958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805AC5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4,65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CB234B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13.349.042 </w:t>
            </w:r>
          </w:p>
        </w:tc>
        <w:tc>
          <w:tcPr>
            <w:tcW w:w="36" w:type="dxa"/>
            <w:vAlign w:val="center"/>
            <w:hideMark/>
          </w:tcPr>
          <w:p w14:paraId="0B9C3A0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CE324EC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58EC9E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1E464E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200D94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Образоваие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(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капитални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трошоци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)</w:t>
            </w:r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59C31F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       11.279.000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4359AF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7878F9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369D3A6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11.279.000 </w:t>
            </w:r>
          </w:p>
        </w:tc>
        <w:tc>
          <w:tcPr>
            <w:tcW w:w="36" w:type="dxa"/>
            <w:vAlign w:val="center"/>
            <w:hideMark/>
          </w:tcPr>
          <w:p w14:paraId="48D6360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9693EEF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0C5A0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E6DF1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0A3F3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127049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10.379.000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E884E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340510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571B76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10.379.000 </w:t>
            </w:r>
          </w:p>
        </w:tc>
        <w:tc>
          <w:tcPr>
            <w:tcW w:w="36" w:type="dxa"/>
            <w:vAlign w:val="center"/>
            <w:hideMark/>
          </w:tcPr>
          <w:p w14:paraId="7696272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B17D89B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A05E8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456EC5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5B6494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Купување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мебел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D2724E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900.000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BF9D8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F0AA48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6558A4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900.000 </w:t>
            </w:r>
          </w:p>
        </w:tc>
        <w:tc>
          <w:tcPr>
            <w:tcW w:w="36" w:type="dxa"/>
            <w:vAlign w:val="center"/>
            <w:hideMark/>
          </w:tcPr>
          <w:p w14:paraId="4AA6C67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A609783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CDDA04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D5B9CB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НБ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E96E94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Средно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Образоваие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(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капитални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трошоци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)</w:t>
            </w:r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E80EEE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       17.800.000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35952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4ADC9F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1A29CB4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17.800.000 </w:t>
            </w:r>
          </w:p>
        </w:tc>
        <w:tc>
          <w:tcPr>
            <w:tcW w:w="36" w:type="dxa"/>
            <w:vAlign w:val="center"/>
            <w:hideMark/>
          </w:tcPr>
          <w:p w14:paraId="5067D4E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6CA6D85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A1496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89622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86A64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A5587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16.900.000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3FBE7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37A06D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B6611E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16.900.000 </w:t>
            </w:r>
          </w:p>
        </w:tc>
        <w:tc>
          <w:tcPr>
            <w:tcW w:w="36" w:type="dxa"/>
            <w:vAlign w:val="center"/>
            <w:hideMark/>
          </w:tcPr>
          <w:p w14:paraId="25C94E3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8417250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D8637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6D293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D22FE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Купување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мебел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8417A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900.000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8CCCC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899612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F3049F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900.000 </w:t>
            </w:r>
          </w:p>
        </w:tc>
        <w:tc>
          <w:tcPr>
            <w:tcW w:w="36" w:type="dxa"/>
            <w:vAlign w:val="center"/>
            <w:hideMark/>
          </w:tcPr>
          <w:p w14:paraId="6A916E4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90CDEB3" w14:textId="77777777" w:rsidTr="00B838AE">
        <w:trPr>
          <w:trHeight w:val="540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1CB47F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E93E36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Љ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A88EEF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Заштита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спасување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2446B2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         1.550.000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5D050F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3BF401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2B099D5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1.550.000 </w:t>
            </w:r>
          </w:p>
        </w:tc>
        <w:tc>
          <w:tcPr>
            <w:tcW w:w="36" w:type="dxa"/>
            <w:vAlign w:val="center"/>
            <w:hideMark/>
          </w:tcPr>
          <w:p w14:paraId="2AE5482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57A6F04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C8422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9EDD2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97458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546CB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30.000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DBACA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C7B6C6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5FA1D8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30.000 </w:t>
            </w:r>
          </w:p>
        </w:tc>
        <w:tc>
          <w:tcPr>
            <w:tcW w:w="36" w:type="dxa"/>
            <w:vAlign w:val="center"/>
            <w:hideMark/>
          </w:tcPr>
          <w:p w14:paraId="574CB9A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090A6AF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01CD4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2C50E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28149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AAD5E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1.300.000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DD9C3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CBFEAB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99D240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1.300.000 </w:t>
            </w:r>
          </w:p>
        </w:tc>
        <w:tc>
          <w:tcPr>
            <w:tcW w:w="36" w:type="dxa"/>
            <w:vAlign w:val="center"/>
            <w:hideMark/>
          </w:tcPr>
          <w:p w14:paraId="2C7B484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07FBB02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85747B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66FD8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196A9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1B7D1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90.000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89BECC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0D6372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50F806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90.000 </w:t>
            </w:r>
          </w:p>
        </w:tc>
        <w:tc>
          <w:tcPr>
            <w:tcW w:w="36" w:type="dxa"/>
            <w:vAlign w:val="center"/>
            <w:hideMark/>
          </w:tcPr>
          <w:p w14:paraId="5EBCEA9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6E37EDB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35F8A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909F4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3ADEE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87012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130.000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4484A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9A1866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4AF17A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130.000 </w:t>
            </w:r>
          </w:p>
        </w:tc>
        <w:tc>
          <w:tcPr>
            <w:tcW w:w="36" w:type="dxa"/>
            <w:vAlign w:val="center"/>
            <w:hideMark/>
          </w:tcPr>
          <w:p w14:paraId="0C2B5EE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70D4ADF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0867C5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lastRenderedPageBreak/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5CD4E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6127D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434A1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7E110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F60D82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150D4B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" w:type="dxa"/>
            <w:vAlign w:val="center"/>
            <w:hideMark/>
          </w:tcPr>
          <w:p w14:paraId="04FE339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427F097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3FE16E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5C1066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91FE55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Заштита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животната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средина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природата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7AD92A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21.444.000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8E08B1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2.385.262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94459C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11,12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4E3412A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19.058.738 </w:t>
            </w:r>
          </w:p>
        </w:tc>
        <w:tc>
          <w:tcPr>
            <w:tcW w:w="36" w:type="dxa"/>
            <w:vAlign w:val="center"/>
            <w:hideMark/>
          </w:tcPr>
          <w:p w14:paraId="3EBBC2A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AEC7259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B459BD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87919F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8E5164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Заштита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животната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средина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природата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79498E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10.350.000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ABBB4F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635.218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E19F45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6,14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74BEB50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9.714.782 </w:t>
            </w:r>
          </w:p>
        </w:tc>
        <w:tc>
          <w:tcPr>
            <w:tcW w:w="36" w:type="dxa"/>
            <w:vAlign w:val="center"/>
            <w:hideMark/>
          </w:tcPr>
          <w:p w14:paraId="53345D4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ED5AF92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EB813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C926B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DF57E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3C2AD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6.200.000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4324A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635.218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7E1481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10,25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897BA7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5.564.782 </w:t>
            </w:r>
          </w:p>
        </w:tc>
        <w:tc>
          <w:tcPr>
            <w:tcW w:w="36" w:type="dxa"/>
            <w:vAlign w:val="center"/>
            <w:hideMark/>
          </w:tcPr>
          <w:p w14:paraId="7FD9BA8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F18D0E2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BD6ED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52498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DACF6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454624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4B749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DC5B30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472076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150.000 </w:t>
            </w:r>
          </w:p>
        </w:tc>
        <w:tc>
          <w:tcPr>
            <w:tcW w:w="36" w:type="dxa"/>
            <w:vAlign w:val="center"/>
            <w:hideMark/>
          </w:tcPr>
          <w:p w14:paraId="15920D6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0C1F542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1224E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1D76B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61614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DD4C6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4.000.000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C948C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4F93AE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85596A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4.000.000 </w:t>
            </w:r>
          </w:p>
        </w:tc>
        <w:tc>
          <w:tcPr>
            <w:tcW w:w="36" w:type="dxa"/>
            <w:vAlign w:val="center"/>
            <w:hideMark/>
          </w:tcPr>
          <w:p w14:paraId="268112F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56CDDEA" w14:textId="77777777" w:rsidTr="00B838AE">
        <w:trPr>
          <w:trHeight w:val="540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BEAC92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933D7C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РА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4E8C0E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Капитални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трошоци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заштита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животната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средина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природата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03C79A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11.094.000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B14474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1.750.044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3FE299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15,77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788E0FF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9.343.956 </w:t>
            </w:r>
          </w:p>
        </w:tc>
        <w:tc>
          <w:tcPr>
            <w:tcW w:w="36" w:type="dxa"/>
            <w:vAlign w:val="center"/>
            <w:hideMark/>
          </w:tcPr>
          <w:p w14:paraId="7D078B0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ACBDFCD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8A1C2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67865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9AC1C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Купување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опрема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машини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09C6C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91B194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FA4BA8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D95177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1.000.000 </w:t>
            </w:r>
          </w:p>
        </w:tc>
        <w:tc>
          <w:tcPr>
            <w:tcW w:w="36" w:type="dxa"/>
            <w:vAlign w:val="center"/>
            <w:hideMark/>
          </w:tcPr>
          <w:p w14:paraId="0BB35B8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2A00B18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55A26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44F94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1AFB5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2A2D4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10.094.000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18A90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1.750.044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3196B6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17,34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139290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8.343.956 </w:t>
            </w:r>
          </w:p>
        </w:tc>
        <w:tc>
          <w:tcPr>
            <w:tcW w:w="36" w:type="dxa"/>
            <w:vAlign w:val="center"/>
            <w:hideMark/>
          </w:tcPr>
          <w:p w14:paraId="58E8B62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7E5AB02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0D6824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0504FE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Т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417468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Унапредување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здравствена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заштита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BF8E7D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1.760.000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6E3955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3E55A9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30D2065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1.760.000 </w:t>
            </w:r>
          </w:p>
        </w:tc>
        <w:tc>
          <w:tcPr>
            <w:tcW w:w="36" w:type="dxa"/>
            <w:vAlign w:val="center"/>
            <w:hideMark/>
          </w:tcPr>
          <w:p w14:paraId="044AE2A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7ACA4A7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DE481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8158F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3E490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83866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1.400.000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7C7EB7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BA224F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67078D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1.400.000 </w:t>
            </w:r>
          </w:p>
        </w:tc>
        <w:tc>
          <w:tcPr>
            <w:tcW w:w="36" w:type="dxa"/>
            <w:vAlign w:val="center"/>
            <w:hideMark/>
          </w:tcPr>
          <w:p w14:paraId="13D970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481A622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354CC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CFF57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07C6E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6606C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60.000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1DB92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E542ED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E95875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60.000 </w:t>
            </w:r>
          </w:p>
        </w:tc>
        <w:tc>
          <w:tcPr>
            <w:tcW w:w="36" w:type="dxa"/>
            <w:vAlign w:val="center"/>
            <w:hideMark/>
          </w:tcPr>
          <w:p w14:paraId="0976901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CAD3FD8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CF248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B9B93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027EB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C329B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300.000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24FE8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345EDE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CC4240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300.000 </w:t>
            </w:r>
          </w:p>
        </w:tc>
        <w:tc>
          <w:tcPr>
            <w:tcW w:w="36" w:type="dxa"/>
            <w:vAlign w:val="center"/>
            <w:hideMark/>
          </w:tcPr>
          <w:p w14:paraId="6BA74FC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38989E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77095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AD966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700B4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6E0B3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B14E6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21A280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07D6CA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" w:type="dxa"/>
            <w:vAlign w:val="center"/>
            <w:hideMark/>
          </w:tcPr>
          <w:p w14:paraId="16BD343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1642856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E7B83C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37A8F9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FE3F6F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Социјална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Заштита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7862A6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10.900.000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115DF7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185.891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F2B234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1,71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04F58AC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10.714.109 </w:t>
            </w:r>
          </w:p>
        </w:tc>
        <w:tc>
          <w:tcPr>
            <w:tcW w:w="36" w:type="dxa"/>
            <w:vAlign w:val="center"/>
            <w:hideMark/>
          </w:tcPr>
          <w:p w14:paraId="5ADAA7C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6801F9F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6C1BF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78EF4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81356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E9FDB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300.000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B64A4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C4BD9C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4EFC28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300.000 </w:t>
            </w:r>
          </w:p>
        </w:tc>
        <w:tc>
          <w:tcPr>
            <w:tcW w:w="36" w:type="dxa"/>
            <w:vAlign w:val="center"/>
            <w:hideMark/>
          </w:tcPr>
          <w:p w14:paraId="4D057C5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33A8508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4A06E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F8AF1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616B3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5A9B0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1.000.000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FA666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436ADB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0B2555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1.000.000 </w:t>
            </w:r>
          </w:p>
        </w:tc>
        <w:tc>
          <w:tcPr>
            <w:tcW w:w="36" w:type="dxa"/>
            <w:vAlign w:val="center"/>
            <w:hideMark/>
          </w:tcPr>
          <w:p w14:paraId="147FBB2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2DA34A2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0E458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98EC3D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4FBA72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невладини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организации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488F3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1.200.000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AAD0D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31A102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9E9CE5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1.200.000 </w:t>
            </w:r>
          </w:p>
        </w:tc>
        <w:tc>
          <w:tcPr>
            <w:tcW w:w="36" w:type="dxa"/>
            <w:vAlign w:val="center"/>
            <w:hideMark/>
          </w:tcPr>
          <w:p w14:paraId="199D4E8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A18D6B9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220F6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B5D97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650F3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05680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7.200.000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75A7F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4.000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2B9A87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0,06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781A3B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7.196.000 </w:t>
            </w:r>
          </w:p>
        </w:tc>
        <w:tc>
          <w:tcPr>
            <w:tcW w:w="36" w:type="dxa"/>
            <w:vAlign w:val="center"/>
            <w:hideMark/>
          </w:tcPr>
          <w:p w14:paraId="6371A6C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2FD1EE2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F23F4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972C9A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471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B0033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Социјални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надоместоци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277F0C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1.200.000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5CEB0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181.891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DB1DC4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15,16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B5CCDD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1.018.109 </w:t>
            </w:r>
          </w:p>
        </w:tc>
        <w:tc>
          <w:tcPr>
            <w:tcW w:w="36" w:type="dxa"/>
            <w:vAlign w:val="center"/>
            <w:hideMark/>
          </w:tcPr>
          <w:p w14:paraId="5250709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76D9EF0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96BAD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8B866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AF05D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7FD16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918DD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8FB9C7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7AE6AE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" w:type="dxa"/>
            <w:vAlign w:val="center"/>
            <w:hideMark/>
          </w:tcPr>
          <w:p w14:paraId="594717E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D17A6CF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3772DB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E22694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Њ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92CA1E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Заштита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спасување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04CEDA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19.592.000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2469A8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1.391.386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9A30BF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7,10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4F0F635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18.200.614 </w:t>
            </w:r>
          </w:p>
        </w:tc>
        <w:tc>
          <w:tcPr>
            <w:tcW w:w="36" w:type="dxa"/>
            <w:vAlign w:val="center"/>
            <w:hideMark/>
          </w:tcPr>
          <w:p w14:paraId="1C63D60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BC29C39" w14:textId="77777777" w:rsidTr="00B838AE">
        <w:trPr>
          <w:trHeight w:val="540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F67373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5BE98B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Њ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BF58CD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Заштита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спасување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629885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5.875.000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261840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1.391.386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2138A8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23,68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02B6A33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4.483.614 </w:t>
            </w:r>
          </w:p>
        </w:tc>
        <w:tc>
          <w:tcPr>
            <w:tcW w:w="36" w:type="dxa"/>
            <w:vAlign w:val="center"/>
            <w:hideMark/>
          </w:tcPr>
          <w:p w14:paraId="33A0D2C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E83CCB7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3EFFA3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85F031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005A36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плати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5991E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2.200.000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3F710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149.215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2E0347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6,78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E4AB7E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2.050.785 </w:t>
            </w:r>
          </w:p>
        </w:tc>
        <w:tc>
          <w:tcPr>
            <w:tcW w:w="36" w:type="dxa"/>
            <w:vAlign w:val="center"/>
            <w:hideMark/>
          </w:tcPr>
          <w:p w14:paraId="037D71C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BF94E07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51835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lastRenderedPageBreak/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295C6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CBB30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Придонеси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социјално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осгурување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A060A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875.000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0A7936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41.940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7CD802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4,79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1BA828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833.060 </w:t>
            </w:r>
          </w:p>
        </w:tc>
        <w:tc>
          <w:tcPr>
            <w:tcW w:w="36" w:type="dxa"/>
            <w:vAlign w:val="center"/>
            <w:hideMark/>
          </w:tcPr>
          <w:p w14:paraId="6B2DED6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38CAD6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33499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9A368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2A1C9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Надоместоци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971D4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4AF98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C533D2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05DF93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1.000.000 </w:t>
            </w:r>
          </w:p>
        </w:tc>
        <w:tc>
          <w:tcPr>
            <w:tcW w:w="36" w:type="dxa"/>
            <w:vAlign w:val="center"/>
            <w:hideMark/>
          </w:tcPr>
          <w:p w14:paraId="302E194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B6F54A4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E462B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ACDA4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C3ECC1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28FA6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1.500.000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1A3B8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1.178.873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C6A46D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78,59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42B9E8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321.127 </w:t>
            </w:r>
          </w:p>
        </w:tc>
        <w:tc>
          <w:tcPr>
            <w:tcW w:w="36" w:type="dxa"/>
            <w:vAlign w:val="center"/>
            <w:hideMark/>
          </w:tcPr>
          <w:p w14:paraId="586EBDA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421B2C9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90ED34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CCDB8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0ED0D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6E994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300.000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FA219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21.358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8E7629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7,12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FBD1DE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278.642 </w:t>
            </w:r>
          </w:p>
        </w:tc>
        <w:tc>
          <w:tcPr>
            <w:tcW w:w="36" w:type="dxa"/>
            <w:vAlign w:val="center"/>
            <w:hideMark/>
          </w:tcPr>
          <w:p w14:paraId="15302C5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B272D96" w14:textId="77777777" w:rsidTr="00B838AE">
        <w:trPr>
          <w:trHeight w:val="540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BD4B72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A83A0B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Њ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6B8AFB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Заштита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proofErr w:type="gram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спасување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(</w:t>
            </w:r>
            <w:proofErr w:type="spellStart"/>
            <w:proofErr w:type="gramEnd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Капитални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)</w:t>
            </w:r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63A04A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13.717.000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AD065B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7DACD0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1FF99F6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13.717.000 </w:t>
            </w:r>
          </w:p>
        </w:tc>
        <w:tc>
          <w:tcPr>
            <w:tcW w:w="36" w:type="dxa"/>
            <w:vAlign w:val="center"/>
            <w:hideMark/>
          </w:tcPr>
          <w:p w14:paraId="4664FC1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D190CD3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0C8E5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BC5D1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4C26E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7C525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13.717.000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6EB95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CC8BC6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BF1BDE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13.717.000 </w:t>
            </w:r>
          </w:p>
        </w:tc>
        <w:tc>
          <w:tcPr>
            <w:tcW w:w="36" w:type="dxa"/>
            <w:vAlign w:val="center"/>
            <w:hideMark/>
          </w:tcPr>
          <w:p w14:paraId="740EF6A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07627E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0E08A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6E5D8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062D9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0F491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73549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B80F3E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D19D6F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" w:type="dxa"/>
            <w:vAlign w:val="center"/>
            <w:hideMark/>
          </w:tcPr>
          <w:p w14:paraId="4358606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BE204DE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FE4B6E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448D54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Џ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92A716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Родова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еднаквост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C4CBB1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450.000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6B1DF7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0D75D2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211CA6F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450.000 </w:t>
            </w:r>
          </w:p>
        </w:tc>
        <w:tc>
          <w:tcPr>
            <w:tcW w:w="36" w:type="dxa"/>
            <w:vAlign w:val="center"/>
            <w:hideMark/>
          </w:tcPr>
          <w:p w14:paraId="633DFB6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1D70823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8E194D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116B31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Џ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EE0ACA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Родова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еднаквост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C4B765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450.000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607464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01F58B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5D9A952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450.000 </w:t>
            </w:r>
          </w:p>
        </w:tc>
        <w:tc>
          <w:tcPr>
            <w:tcW w:w="36" w:type="dxa"/>
            <w:vAlign w:val="center"/>
            <w:hideMark/>
          </w:tcPr>
          <w:p w14:paraId="0E58057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F5E0CE3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60195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B98E7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9ABC2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31E17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270.000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A45BC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E61427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440E93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270.000 </w:t>
            </w:r>
          </w:p>
        </w:tc>
        <w:tc>
          <w:tcPr>
            <w:tcW w:w="36" w:type="dxa"/>
            <w:vAlign w:val="center"/>
            <w:hideMark/>
          </w:tcPr>
          <w:p w14:paraId="7940A09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0ACB7EB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212B5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87ADE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262FF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0BA69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180.000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02089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00FF1E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EC0FAF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180.000 </w:t>
            </w:r>
          </w:p>
        </w:tc>
        <w:tc>
          <w:tcPr>
            <w:tcW w:w="36" w:type="dxa"/>
            <w:vAlign w:val="center"/>
            <w:hideMark/>
          </w:tcPr>
          <w:p w14:paraId="6C68EF2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894D7AD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D185DC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AD19579" w14:textId="77777777" w:rsidR="00F7049F" w:rsidRPr="00B838AE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5600D10" w14:textId="77777777" w:rsidR="00F7049F" w:rsidRPr="00B838AE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</w:pP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ВКУПНО</w:t>
            </w: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 xml:space="preserve"> </w:t>
            </w: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РАСХОДИ</w:t>
            </w: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 xml:space="preserve"> </w:t>
            </w: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ОД</w:t>
            </w: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 xml:space="preserve"> </w:t>
            </w:r>
            <w:proofErr w:type="gramStart"/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СА</w:t>
            </w: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>.</w:t>
            </w: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АКТИВНОСТИ</w:t>
            </w:r>
            <w:proofErr w:type="gram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0E1EAF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33.880.000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5FEE80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1.529.293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F17610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4,51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6EF139C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32.350.707 </w:t>
            </w:r>
          </w:p>
        </w:tc>
        <w:tc>
          <w:tcPr>
            <w:tcW w:w="36" w:type="dxa"/>
            <w:vAlign w:val="center"/>
            <w:hideMark/>
          </w:tcPr>
          <w:p w14:paraId="37418B9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D7750C1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122EE0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413394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K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088F00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Култура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06CD57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2.100.000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A472F4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198.059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7ED448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9,43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2469EBE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1.901.941 </w:t>
            </w:r>
          </w:p>
        </w:tc>
        <w:tc>
          <w:tcPr>
            <w:tcW w:w="36" w:type="dxa"/>
            <w:vAlign w:val="center"/>
            <w:hideMark/>
          </w:tcPr>
          <w:p w14:paraId="0E8C752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8106542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561D2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4C44A0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9592B2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Музичка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сценска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-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уметничка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дејност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CD8BED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1.800.000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21D67B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198.059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D20A0C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11,00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67C4250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1.601.941 </w:t>
            </w:r>
          </w:p>
        </w:tc>
        <w:tc>
          <w:tcPr>
            <w:tcW w:w="36" w:type="dxa"/>
            <w:vAlign w:val="center"/>
            <w:hideMark/>
          </w:tcPr>
          <w:p w14:paraId="6ACDE67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92DA66D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098DF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98E3E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420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6ACE5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Патни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дневни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97B6BE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40.000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E8280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4.240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B5498F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10,60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77C2DD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35.760 </w:t>
            </w:r>
          </w:p>
        </w:tc>
        <w:tc>
          <w:tcPr>
            <w:tcW w:w="36" w:type="dxa"/>
            <w:vAlign w:val="center"/>
            <w:hideMark/>
          </w:tcPr>
          <w:p w14:paraId="61F683D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4BD9F28" w14:textId="77777777" w:rsidTr="00F7049F">
        <w:trPr>
          <w:trHeight w:val="540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56881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AF30F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F7764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транспорт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81AB9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440.000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A03D8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56.339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765726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12,80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9E2DE1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383.661 </w:t>
            </w:r>
          </w:p>
        </w:tc>
        <w:tc>
          <w:tcPr>
            <w:tcW w:w="36" w:type="dxa"/>
            <w:vAlign w:val="center"/>
            <w:hideMark/>
          </w:tcPr>
          <w:p w14:paraId="1F6FF2A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452F31C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8F7FE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296CA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39DF9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43820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310.000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E09FD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2.530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C60A54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0,82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2B1EBD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307.470 </w:t>
            </w:r>
          </w:p>
        </w:tc>
        <w:tc>
          <w:tcPr>
            <w:tcW w:w="36" w:type="dxa"/>
            <w:vAlign w:val="center"/>
            <w:hideMark/>
          </w:tcPr>
          <w:p w14:paraId="0EB1569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C024235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454B5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6938F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BAC06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733DF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190.000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01D798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20.607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5CB5A6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10,85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557E3A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169.393 </w:t>
            </w:r>
          </w:p>
        </w:tc>
        <w:tc>
          <w:tcPr>
            <w:tcW w:w="36" w:type="dxa"/>
            <w:vAlign w:val="center"/>
            <w:hideMark/>
          </w:tcPr>
          <w:p w14:paraId="47C56D6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D76016D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B2E3E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2DD666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ADC59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824C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650.000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ACAE3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80.219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FA575B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12,34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9A1A44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569.781 </w:t>
            </w:r>
          </w:p>
        </w:tc>
        <w:tc>
          <w:tcPr>
            <w:tcW w:w="36" w:type="dxa"/>
            <w:vAlign w:val="center"/>
            <w:hideMark/>
          </w:tcPr>
          <w:p w14:paraId="792722F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A958272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21916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D32DE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94AD7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CF911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70.000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FCDCB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18.912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BAB4FE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27,02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6248C4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51.088 </w:t>
            </w:r>
          </w:p>
        </w:tc>
        <w:tc>
          <w:tcPr>
            <w:tcW w:w="36" w:type="dxa"/>
            <w:vAlign w:val="center"/>
            <w:hideMark/>
          </w:tcPr>
          <w:p w14:paraId="532697A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EB6B55E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BA048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4CF3A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2C3F7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8C4E8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3ACE8F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15.212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B71D20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15,21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89313E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84.788 </w:t>
            </w:r>
          </w:p>
        </w:tc>
        <w:tc>
          <w:tcPr>
            <w:tcW w:w="36" w:type="dxa"/>
            <w:vAlign w:val="center"/>
            <w:hideMark/>
          </w:tcPr>
          <w:p w14:paraId="2D6FA26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D9242F3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258B07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F768C7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КА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1F8674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Културни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манифестациј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творештво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19F271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300.000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1ACB4A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99BC6E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58299FD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300.000 </w:t>
            </w:r>
          </w:p>
        </w:tc>
        <w:tc>
          <w:tcPr>
            <w:tcW w:w="36" w:type="dxa"/>
            <w:vAlign w:val="center"/>
            <w:hideMark/>
          </w:tcPr>
          <w:p w14:paraId="4FE70AB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AF85469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1F60E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D49AA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480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3D459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Купување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опрема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машини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A2AA2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250.000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66C29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5449AB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3F103C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250.000 </w:t>
            </w:r>
          </w:p>
        </w:tc>
        <w:tc>
          <w:tcPr>
            <w:tcW w:w="36" w:type="dxa"/>
            <w:vAlign w:val="center"/>
            <w:hideMark/>
          </w:tcPr>
          <w:p w14:paraId="7029B45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C1F44A2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CAFBB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275E7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5FE40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Купување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мебел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BCCB5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50.000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D1DC4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1FCDD4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CC095F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50.000 </w:t>
            </w:r>
          </w:p>
        </w:tc>
        <w:tc>
          <w:tcPr>
            <w:tcW w:w="36" w:type="dxa"/>
            <w:vAlign w:val="center"/>
            <w:hideMark/>
          </w:tcPr>
          <w:p w14:paraId="0346545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BC82F94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698D45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lastRenderedPageBreak/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01613A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9FB9FB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Образоваие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52A167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11.480.000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AAD313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358.316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146F92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3,12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6AD1410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11.121.684 </w:t>
            </w:r>
          </w:p>
        </w:tc>
        <w:tc>
          <w:tcPr>
            <w:tcW w:w="36" w:type="dxa"/>
            <w:vAlign w:val="center"/>
            <w:hideMark/>
          </w:tcPr>
          <w:p w14:paraId="78B7BC8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A224248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9D624F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7542C2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32DF47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образование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50914A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6.420.000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86B5D1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198.604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9DFC55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3,09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38A2E0C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6.221.396 </w:t>
            </w:r>
          </w:p>
        </w:tc>
        <w:tc>
          <w:tcPr>
            <w:tcW w:w="36" w:type="dxa"/>
            <w:vAlign w:val="center"/>
            <w:hideMark/>
          </w:tcPr>
          <w:p w14:paraId="5B96901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519CE9A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55970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8FBD5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5F654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Патни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дневни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BC66B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BDA79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2.340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4D22FC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0,39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E7FD7C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597.660 </w:t>
            </w:r>
          </w:p>
        </w:tc>
        <w:tc>
          <w:tcPr>
            <w:tcW w:w="36" w:type="dxa"/>
            <w:vAlign w:val="center"/>
            <w:hideMark/>
          </w:tcPr>
          <w:p w14:paraId="5986027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32554BD" w14:textId="77777777" w:rsidTr="00F7049F">
        <w:trPr>
          <w:trHeight w:val="540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1799F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7ACFD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84DBB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транспорт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ED456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8B94E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5DBFC5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36D80A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100.000 </w:t>
            </w:r>
          </w:p>
        </w:tc>
        <w:tc>
          <w:tcPr>
            <w:tcW w:w="36" w:type="dxa"/>
            <w:vAlign w:val="center"/>
            <w:hideMark/>
          </w:tcPr>
          <w:p w14:paraId="2AECA29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854E796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30BC1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AD7C2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7FBE6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B93D8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1.507.000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C7A4D6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83.000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AF7DE0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5,51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20C9CB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1.424.000 </w:t>
            </w:r>
          </w:p>
        </w:tc>
        <w:tc>
          <w:tcPr>
            <w:tcW w:w="36" w:type="dxa"/>
            <w:vAlign w:val="center"/>
            <w:hideMark/>
          </w:tcPr>
          <w:p w14:paraId="78E3DAF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838292C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45510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41D30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49A5C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6AD01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1.150.000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BEC12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305B09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C556BF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1.150.000 </w:t>
            </w:r>
          </w:p>
        </w:tc>
        <w:tc>
          <w:tcPr>
            <w:tcW w:w="36" w:type="dxa"/>
            <w:vAlign w:val="center"/>
            <w:hideMark/>
          </w:tcPr>
          <w:p w14:paraId="741D043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D2E8660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90397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F8E10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DD5A6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E1F63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2.336.000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B04D5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46.134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592D70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1,97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D4FB64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2.289.866 </w:t>
            </w:r>
          </w:p>
        </w:tc>
        <w:tc>
          <w:tcPr>
            <w:tcW w:w="36" w:type="dxa"/>
            <w:vAlign w:val="center"/>
            <w:hideMark/>
          </w:tcPr>
          <w:p w14:paraId="36119FD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2F8649C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E5E75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E8E5F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CB547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74B00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727.000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92B37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67.130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BFCE1A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9,23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F68DD2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659.870 </w:t>
            </w:r>
          </w:p>
        </w:tc>
        <w:tc>
          <w:tcPr>
            <w:tcW w:w="36" w:type="dxa"/>
            <w:vAlign w:val="center"/>
            <w:hideMark/>
          </w:tcPr>
          <w:p w14:paraId="64F981E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DA53A9D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E38A6A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E5D9F9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8C1598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Средно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образование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C943D8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5.060.000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E09215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159.712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F50AA0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3,16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549864F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4.900.288 </w:t>
            </w:r>
          </w:p>
        </w:tc>
        <w:tc>
          <w:tcPr>
            <w:tcW w:w="36" w:type="dxa"/>
            <w:vAlign w:val="center"/>
            <w:hideMark/>
          </w:tcPr>
          <w:p w14:paraId="7566A3C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AC28B9A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C6A40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8F784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0656E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Патни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дневни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24068E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120.000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0469D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05D186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E7CE85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120.000 </w:t>
            </w:r>
          </w:p>
        </w:tc>
        <w:tc>
          <w:tcPr>
            <w:tcW w:w="36" w:type="dxa"/>
            <w:vAlign w:val="center"/>
            <w:hideMark/>
          </w:tcPr>
          <w:p w14:paraId="08EA977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84A25BF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47249B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82E93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39C6D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8EC4A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1.140.000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1A451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6.000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1D9F6E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0,53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1E0AF9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1.134.000 </w:t>
            </w:r>
          </w:p>
        </w:tc>
        <w:tc>
          <w:tcPr>
            <w:tcW w:w="36" w:type="dxa"/>
            <w:vAlign w:val="center"/>
            <w:hideMark/>
          </w:tcPr>
          <w:p w14:paraId="63BD17E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43A7106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96F8C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D22BA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E1853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BFE61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260.000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EA13A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B00188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DBAB15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260.000 </w:t>
            </w:r>
          </w:p>
        </w:tc>
        <w:tc>
          <w:tcPr>
            <w:tcW w:w="36" w:type="dxa"/>
            <w:vAlign w:val="center"/>
            <w:hideMark/>
          </w:tcPr>
          <w:p w14:paraId="2E32217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8A3A2D8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0EE61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9EFF2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AFC82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9F18A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2.990.000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80876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132.076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2D6FC4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4,42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C99917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2.857.924 </w:t>
            </w:r>
          </w:p>
        </w:tc>
        <w:tc>
          <w:tcPr>
            <w:tcW w:w="36" w:type="dxa"/>
            <w:vAlign w:val="center"/>
            <w:hideMark/>
          </w:tcPr>
          <w:p w14:paraId="6A6ED30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88041F8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AAFB6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27A99F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70AD5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B7711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250.000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57A9B4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21.636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BA3F2C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8,65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BA552B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228.364 </w:t>
            </w:r>
          </w:p>
        </w:tc>
        <w:tc>
          <w:tcPr>
            <w:tcW w:w="36" w:type="dxa"/>
            <w:vAlign w:val="center"/>
            <w:hideMark/>
          </w:tcPr>
          <w:p w14:paraId="20625C6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23E1B14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6FC3C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B6665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81B2C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B3A66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300.000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04774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4614E0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3FBAEA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300.000 </w:t>
            </w:r>
          </w:p>
        </w:tc>
        <w:tc>
          <w:tcPr>
            <w:tcW w:w="36" w:type="dxa"/>
            <w:vAlign w:val="center"/>
            <w:hideMark/>
          </w:tcPr>
          <w:p w14:paraId="6967E80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0865C59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3A1BEB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F1EFE6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313640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Детски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Градинка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9F2395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20.300.000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C8F7B2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972.918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77557B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4,79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1BB4118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19.327.082 </w:t>
            </w:r>
          </w:p>
        </w:tc>
        <w:tc>
          <w:tcPr>
            <w:tcW w:w="36" w:type="dxa"/>
            <w:vAlign w:val="center"/>
            <w:hideMark/>
          </w:tcPr>
          <w:p w14:paraId="66114B6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5019E57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D91A96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81DDEC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CF7DE2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Детски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Градинки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C11FC3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19.302.000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905D4D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972.918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FC26C6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5,04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10C4BB4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18.329.082 </w:t>
            </w:r>
          </w:p>
        </w:tc>
        <w:tc>
          <w:tcPr>
            <w:tcW w:w="36" w:type="dxa"/>
            <w:vAlign w:val="center"/>
            <w:hideMark/>
          </w:tcPr>
          <w:p w14:paraId="6650636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2B21886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242D2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E3DCF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420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A106B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Патни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дневни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8B4E4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50.000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46012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BA74AC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BED6A3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50.000 </w:t>
            </w:r>
          </w:p>
        </w:tc>
        <w:tc>
          <w:tcPr>
            <w:tcW w:w="36" w:type="dxa"/>
            <w:vAlign w:val="center"/>
            <w:hideMark/>
          </w:tcPr>
          <w:p w14:paraId="5E0FE43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072BA7B" w14:textId="77777777" w:rsidTr="00F7049F">
        <w:trPr>
          <w:trHeight w:val="540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6395A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714B1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5A6AE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транспорт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C3E69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5.810.000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717A4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392.809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A6BFC2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6,76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BB6841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5.417.191 </w:t>
            </w:r>
          </w:p>
        </w:tc>
        <w:tc>
          <w:tcPr>
            <w:tcW w:w="36" w:type="dxa"/>
            <w:vAlign w:val="center"/>
            <w:hideMark/>
          </w:tcPr>
          <w:p w14:paraId="43F671A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7A48D65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C68DDF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18526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1E15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1A998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9.100.000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81531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341.468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A5CB0C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3,75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0F5C67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8.758.532 </w:t>
            </w:r>
          </w:p>
        </w:tc>
        <w:tc>
          <w:tcPr>
            <w:tcW w:w="36" w:type="dxa"/>
            <w:vAlign w:val="center"/>
            <w:hideMark/>
          </w:tcPr>
          <w:p w14:paraId="0FCA86D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C77474F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D155F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DC1C1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2E175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412F0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759.000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B7018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7C18E6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780C57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759.000 </w:t>
            </w:r>
          </w:p>
        </w:tc>
        <w:tc>
          <w:tcPr>
            <w:tcW w:w="36" w:type="dxa"/>
            <w:vAlign w:val="center"/>
            <w:hideMark/>
          </w:tcPr>
          <w:p w14:paraId="4224E52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D4EF5EF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F7622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7CBAA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11354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3640B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2.783.000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5D3E1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102.210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E23C62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3,67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D74CEA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2.680.790 </w:t>
            </w:r>
          </w:p>
        </w:tc>
        <w:tc>
          <w:tcPr>
            <w:tcW w:w="36" w:type="dxa"/>
            <w:vAlign w:val="center"/>
            <w:hideMark/>
          </w:tcPr>
          <w:p w14:paraId="7528E7B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FA0ED23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3D953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91113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4EC02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2E691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8277C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120.404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53A517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20,07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953BD8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479.596 </w:t>
            </w:r>
          </w:p>
        </w:tc>
        <w:tc>
          <w:tcPr>
            <w:tcW w:w="36" w:type="dxa"/>
            <w:vAlign w:val="center"/>
            <w:hideMark/>
          </w:tcPr>
          <w:p w14:paraId="0C9A1EE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2C74F3E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B605A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04E1F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35E1C6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73B4A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200.000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E65E9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16.027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9C753E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8,01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EEA42E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183.973 </w:t>
            </w:r>
          </w:p>
        </w:tc>
        <w:tc>
          <w:tcPr>
            <w:tcW w:w="36" w:type="dxa"/>
            <w:vAlign w:val="center"/>
            <w:hideMark/>
          </w:tcPr>
          <w:p w14:paraId="7C1528B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1670DAF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337CCD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lastRenderedPageBreak/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EBB6E9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ВА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78D653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Капитални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Детска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Градинка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6703C0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998.000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ABBC4F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0800B3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4B3A8AB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998.000 </w:t>
            </w:r>
          </w:p>
        </w:tc>
        <w:tc>
          <w:tcPr>
            <w:tcW w:w="36" w:type="dxa"/>
            <w:vAlign w:val="center"/>
            <w:hideMark/>
          </w:tcPr>
          <w:p w14:paraId="1FE7F9C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E2F4B26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84AEB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30836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480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2D816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Купување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опрема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машини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C9F96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800.000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70B11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F478C3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6D9E16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800.000 </w:t>
            </w:r>
          </w:p>
        </w:tc>
        <w:tc>
          <w:tcPr>
            <w:tcW w:w="36" w:type="dxa"/>
            <w:vAlign w:val="center"/>
            <w:hideMark/>
          </w:tcPr>
          <w:p w14:paraId="2FAA2A8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88ACEF1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62C82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A611E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08D30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Купување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мебел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94C22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198.000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BE85F3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C9A1BD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F2B1D4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198.000 </w:t>
            </w:r>
          </w:p>
        </w:tc>
        <w:tc>
          <w:tcPr>
            <w:tcW w:w="36" w:type="dxa"/>
            <w:vAlign w:val="center"/>
            <w:hideMark/>
          </w:tcPr>
          <w:p w14:paraId="640E6D7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E29ED35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031C36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22F83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98A0E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62B39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90554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F23C80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777" w:type="dxa"/>
            <w:tcBorders>
              <w:top w:val="nil"/>
              <w:left w:val="nil"/>
              <w:bottom w:val="nil"/>
              <w:right w:val="nil"/>
            </w:tcBorders>
            <w:shd w:val="clear" w:color="000000" w:fill="8DB3E2"/>
            <w:vAlign w:val="center"/>
            <w:hideMark/>
          </w:tcPr>
          <w:p w14:paraId="3ABD827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" w:type="dxa"/>
            <w:vAlign w:val="center"/>
            <w:hideMark/>
          </w:tcPr>
          <w:p w14:paraId="13430BD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4124C12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97DC34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8B9370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4812F9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FFFFFF"/>
                <w:sz w:val="16"/>
                <w:szCs w:val="16"/>
              </w:rPr>
            </w:pP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ВКУПНО</w:t>
            </w: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 xml:space="preserve"> </w:t>
            </w: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РАСХОДИ</w:t>
            </w: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 xml:space="preserve"> </w:t>
            </w: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ОД</w:t>
            </w: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 xml:space="preserve"> </w:t>
            </w: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ДОНАЦИ</w:t>
            </w:r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B0C374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10.174.000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EB0B2A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900.561 </w:t>
            </w:r>
          </w:p>
        </w:tc>
        <w:tc>
          <w:tcPr>
            <w:tcW w:w="12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BC3463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8,85 </w:t>
            </w:r>
          </w:p>
        </w:tc>
        <w:tc>
          <w:tcPr>
            <w:tcW w:w="1777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5D690AF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9.273.439 </w:t>
            </w:r>
          </w:p>
        </w:tc>
        <w:tc>
          <w:tcPr>
            <w:tcW w:w="36" w:type="dxa"/>
            <w:vAlign w:val="center"/>
            <w:hideMark/>
          </w:tcPr>
          <w:p w14:paraId="21D56F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8E5B063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CFD1C2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52E57F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DF271D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Локален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економски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развој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906BC7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2.320.000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2782BB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157.749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732F90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6,80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1989708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2.162.251 </w:t>
            </w:r>
          </w:p>
        </w:tc>
        <w:tc>
          <w:tcPr>
            <w:tcW w:w="36" w:type="dxa"/>
            <w:vAlign w:val="center"/>
            <w:hideMark/>
          </w:tcPr>
          <w:p w14:paraId="48AF51E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E56B79B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EAC728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8B3419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FE945C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Поддршка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на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локалниот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економски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развој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327CFE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2.320.000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95F58C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157.749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9DDF3B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6,80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12DB34A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2.162.251 </w:t>
            </w:r>
          </w:p>
        </w:tc>
        <w:tc>
          <w:tcPr>
            <w:tcW w:w="36" w:type="dxa"/>
            <w:vAlign w:val="center"/>
            <w:hideMark/>
          </w:tcPr>
          <w:p w14:paraId="7E80CD7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B05CBAC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CE6E7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712ED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1FA76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651EE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920.000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60A9D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157.749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460700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17,15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2B77F7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762.251 </w:t>
            </w:r>
          </w:p>
        </w:tc>
        <w:tc>
          <w:tcPr>
            <w:tcW w:w="36" w:type="dxa"/>
            <w:vAlign w:val="center"/>
            <w:hideMark/>
          </w:tcPr>
          <w:p w14:paraId="64A28CF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C56A78A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63625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BFBFA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2837A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BEC785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1.400.000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D12D3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8C09D1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057CD8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1.400.000 </w:t>
            </w:r>
          </w:p>
        </w:tc>
        <w:tc>
          <w:tcPr>
            <w:tcW w:w="36" w:type="dxa"/>
            <w:vAlign w:val="center"/>
            <w:hideMark/>
          </w:tcPr>
          <w:p w14:paraId="5374A12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0DB5D1C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3661B3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F2F152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ФА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C4A480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Градежно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земјиште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8BA723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1.300.000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3BB6B0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805282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68E3619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1.300.000 </w:t>
            </w:r>
          </w:p>
        </w:tc>
        <w:tc>
          <w:tcPr>
            <w:tcW w:w="36" w:type="dxa"/>
            <w:vAlign w:val="center"/>
            <w:hideMark/>
          </w:tcPr>
          <w:p w14:paraId="7624123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35D63D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8FDDB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3916C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482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52AFE8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градежни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објекти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74142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1.300.000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93701F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E52ADE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0,00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4E7577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1.300.000 </w:t>
            </w:r>
          </w:p>
        </w:tc>
        <w:tc>
          <w:tcPr>
            <w:tcW w:w="36" w:type="dxa"/>
            <w:vAlign w:val="center"/>
            <w:hideMark/>
          </w:tcPr>
          <w:p w14:paraId="2A12EEB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D0AEFBC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0CCC64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DFD6C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3F7E9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E828B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36EE7B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0BC659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6934E3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" w:type="dxa"/>
            <w:vAlign w:val="center"/>
            <w:hideMark/>
          </w:tcPr>
          <w:p w14:paraId="2C2B87F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83A7FA6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79BC83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E5C429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474651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Образоваие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056037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6.554.000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ECF880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742.812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AA25D4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11,33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31E1DDB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5.811.188 </w:t>
            </w:r>
          </w:p>
        </w:tc>
        <w:tc>
          <w:tcPr>
            <w:tcW w:w="36" w:type="dxa"/>
            <w:vAlign w:val="center"/>
            <w:hideMark/>
          </w:tcPr>
          <w:p w14:paraId="410281C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25A4E61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73FC58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48A2ED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434345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образование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1C9C57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6.554.000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4A8BBA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742.812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83488B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11,33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426E403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5.811.188 </w:t>
            </w:r>
          </w:p>
        </w:tc>
        <w:tc>
          <w:tcPr>
            <w:tcW w:w="36" w:type="dxa"/>
            <w:vAlign w:val="center"/>
            <w:hideMark/>
          </w:tcPr>
          <w:p w14:paraId="1AA1F5A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2ADB03D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7DADF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88991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6569E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Патни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дневни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9CDAB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3.030.000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7FC53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731.600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9BCEEC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24,15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020F31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2.298.400 </w:t>
            </w:r>
          </w:p>
        </w:tc>
        <w:tc>
          <w:tcPr>
            <w:tcW w:w="36" w:type="dxa"/>
            <w:vAlign w:val="center"/>
            <w:hideMark/>
          </w:tcPr>
          <w:p w14:paraId="0B1A153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BAC70EA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4EC54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F411E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601A0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D30DC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611.000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C37A1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82F50B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A387B8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611.000 </w:t>
            </w:r>
          </w:p>
        </w:tc>
        <w:tc>
          <w:tcPr>
            <w:tcW w:w="36" w:type="dxa"/>
            <w:vAlign w:val="center"/>
            <w:hideMark/>
          </w:tcPr>
          <w:p w14:paraId="13E8F93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72378B3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74AFF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48FE41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2EDB4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9F8CE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2.642.000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ED971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7CB36E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A0565F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2.642.000 </w:t>
            </w:r>
          </w:p>
        </w:tc>
        <w:tc>
          <w:tcPr>
            <w:tcW w:w="36" w:type="dxa"/>
            <w:vAlign w:val="center"/>
            <w:hideMark/>
          </w:tcPr>
          <w:p w14:paraId="5C25F48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E39373B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DA3CB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57786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B36F1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B9DDD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271.000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8026C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11.212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95D219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4,14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4DEBB2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259.788 </w:t>
            </w:r>
          </w:p>
        </w:tc>
        <w:tc>
          <w:tcPr>
            <w:tcW w:w="36" w:type="dxa"/>
            <w:vAlign w:val="center"/>
            <w:hideMark/>
          </w:tcPr>
          <w:p w14:paraId="2FBDC4F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FC0179F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08989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D1CD1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B6B49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3AE3A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53BDBC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46C1D6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2B1527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" w:type="dxa"/>
            <w:vAlign w:val="center"/>
            <w:hideMark/>
          </w:tcPr>
          <w:p w14:paraId="67B5425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A60C435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75708D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0FA6D3A" w14:textId="77777777" w:rsidR="00F7049F" w:rsidRPr="00B838AE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</w:pP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23D3D8A" w14:textId="77777777" w:rsidR="00F7049F" w:rsidRPr="00B838AE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</w:pP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ВКУПНО</w:t>
            </w: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 xml:space="preserve"> </w:t>
            </w: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РАСХОДИ</w:t>
            </w: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 xml:space="preserve"> </w:t>
            </w: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ОД</w:t>
            </w: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 xml:space="preserve"> </w:t>
            </w: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БЛОК</w:t>
            </w:r>
            <w:r w:rsidRPr="00B838AE">
              <w:rPr>
                <w:rFonts w:ascii="Gill Sans MT" w:eastAsia="Times New Roman" w:hAnsi="Gill Sans MT" w:cs="Times New Roman"/>
                <w:b/>
                <w:bCs/>
                <w:sz w:val="16"/>
                <w:szCs w:val="16"/>
              </w:rPr>
              <w:t xml:space="preserve"> </w:t>
            </w:r>
            <w:r w:rsidRPr="00B838AE">
              <w:rPr>
                <w:rFonts w:ascii="Calibri" w:eastAsia="Times New Roman" w:hAnsi="Calibri" w:cs="Calibri"/>
                <w:b/>
                <w:bCs/>
                <w:sz w:val="16"/>
                <w:szCs w:val="16"/>
              </w:rPr>
              <w:t>ДОТАЦИИ</w:t>
            </w:r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26E871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699.736.000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5413A6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169.318.743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26B338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24,20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35A3616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530.417.257 </w:t>
            </w:r>
          </w:p>
        </w:tc>
        <w:tc>
          <w:tcPr>
            <w:tcW w:w="36" w:type="dxa"/>
            <w:vAlign w:val="center"/>
            <w:hideMark/>
          </w:tcPr>
          <w:p w14:paraId="57DCBD8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6E718C0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D53F40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8C4A08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K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A4F570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Култура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0CB58C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3.162.000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41A8A7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717.696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93EB07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22,70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3505097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2.444.304 </w:t>
            </w:r>
          </w:p>
        </w:tc>
        <w:tc>
          <w:tcPr>
            <w:tcW w:w="36" w:type="dxa"/>
            <w:vAlign w:val="center"/>
            <w:hideMark/>
          </w:tcPr>
          <w:p w14:paraId="1D490F9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A89157A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AAD46E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4850A5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К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EEB8FD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Музичка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сценска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-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уметничка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дејност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DF90C5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3.162.000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65AF6B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717.696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AB6A7A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22,70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5C4AE38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2.444.304 </w:t>
            </w:r>
          </w:p>
        </w:tc>
        <w:tc>
          <w:tcPr>
            <w:tcW w:w="36" w:type="dxa"/>
            <w:vAlign w:val="center"/>
            <w:hideMark/>
          </w:tcPr>
          <w:p w14:paraId="400853F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F405ECD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809A36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CE046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401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8BAB6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плати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3C3D6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1.958.000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0D6DB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473.502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F36EDA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24,18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94725C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1.484.498 </w:t>
            </w:r>
          </w:p>
        </w:tc>
        <w:tc>
          <w:tcPr>
            <w:tcW w:w="36" w:type="dxa"/>
            <w:vAlign w:val="center"/>
            <w:hideMark/>
          </w:tcPr>
          <w:p w14:paraId="29806F7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BD1A77E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81B80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7D274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57AC1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Придонеси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социјално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осгурување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73145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762.000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5E09A8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184.143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4954B8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24,17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E7EE75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577.857 </w:t>
            </w:r>
          </w:p>
        </w:tc>
        <w:tc>
          <w:tcPr>
            <w:tcW w:w="36" w:type="dxa"/>
            <w:vAlign w:val="center"/>
            <w:hideMark/>
          </w:tcPr>
          <w:p w14:paraId="057CB25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14CC64D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134CF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7D52E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E3908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Надоместоци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2CBF5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40.000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B487A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2C5DE5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BEFE8C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40.000 </w:t>
            </w:r>
          </w:p>
        </w:tc>
        <w:tc>
          <w:tcPr>
            <w:tcW w:w="36" w:type="dxa"/>
            <w:vAlign w:val="center"/>
            <w:hideMark/>
          </w:tcPr>
          <w:p w14:paraId="7DC1079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550A530" w14:textId="77777777" w:rsidTr="00F7049F">
        <w:trPr>
          <w:trHeight w:val="540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607CD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lastRenderedPageBreak/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A1601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EFA64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транспорт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CB92F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90.000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D0FF8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23.453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EE74E3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26,06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AB1211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66.547 </w:t>
            </w:r>
          </w:p>
        </w:tc>
        <w:tc>
          <w:tcPr>
            <w:tcW w:w="36" w:type="dxa"/>
            <w:vAlign w:val="center"/>
            <w:hideMark/>
          </w:tcPr>
          <w:p w14:paraId="78508D7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C103DD8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DE05D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93F0E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8DFDA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47BB0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155.000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DE64C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28.888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DCC84A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18,64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A09BF2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126.112 </w:t>
            </w:r>
          </w:p>
        </w:tc>
        <w:tc>
          <w:tcPr>
            <w:tcW w:w="36" w:type="dxa"/>
            <w:vAlign w:val="center"/>
            <w:hideMark/>
          </w:tcPr>
          <w:p w14:paraId="52F715E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593A7A7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217C2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DA3F72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4D3BA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BF56CA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43.000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55077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7.710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60D770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17,93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D9BB32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35.290 </w:t>
            </w:r>
          </w:p>
        </w:tc>
        <w:tc>
          <w:tcPr>
            <w:tcW w:w="36" w:type="dxa"/>
            <w:vAlign w:val="center"/>
            <w:hideMark/>
          </w:tcPr>
          <w:p w14:paraId="29351C8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2161824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93983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4475F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6F413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26317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114.000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45D6C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B4CD9F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E52E4D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114.000 </w:t>
            </w:r>
          </w:p>
        </w:tc>
        <w:tc>
          <w:tcPr>
            <w:tcW w:w="36" w:type="dxa"/>
            <w:vAlign w:val="center"/>
            <w:hideMark/>
          </w:tcPr>
          <w:p w14:paraId="1D2225F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95CF66F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4A9008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285567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053DC6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ОБРАЗОВАНИЕ</w:t>
            </w:r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C3AC02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622.244.000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4EA20C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153.244.962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4F894A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24,63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5F6C08E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468.999.038 </w:t>
            </w:r>
          </w:p>
        </w:tc>
        <w:tc>
          <w:tcPr>
            <w:tcW w:w="36" w:type="dxa"/>
            <w:vAlign w:val="center"/>
            <w:hideMark/>
          </w:tcPr>
          <w:p w14:paraId="4E9EB39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31FC547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E66D1D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98D3D4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A74EFF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Основно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образование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32787E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451.916.000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E95EF0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113.275.895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8FFC34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25,07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46F3253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338.640.105 </w:t>
            </w:r>
          </w:p>
        </w:tc>
        <w:tc>
          <w:tcPr>
            <w:tcW w:w="36" w:type="dxa"/>
            <w:vAlign w:val="center"/>
            <w:hideMark/>
          </w:tcPr>
          <w:p w14:paraId="78E70E6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BF876B7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4E0226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950C6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08D73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плати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834CA4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310.979.000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41885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80.930.200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919784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26,02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1283EF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230.048.800 </w:t>
            </w:r>
          </w:p>
        </w:tc>
        <w:tc>
          <w:tcPr>
            <w:tcW w:w="36" w:type="dxa"/>
            <w:vAlign w:val="center"/>
            <w:hideMark/>
          </w:tcPr>
          <w:p w14:paraId="1005722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65E2AD4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EF27B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D289A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F7385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Придонеси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социјално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осгурување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4391A5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120.937.000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B3E63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31.461.668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995080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26,01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560F7C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89.475.332 </w:t>
            </w:r>
          </w:p>
        </w:tc>
        <w:tc>
          <w:tcPr>
            <w:tcW w:w="36" w:type="dxa"/>
            <w:vAlign w:val="center"/>
            <w:hideMark/>
          </w:tcPr>
          <w:p w14:paraId="540EC9B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09669DE" w14:textId="77777777" w:rsidTr="00F7049F">
        <w:trPr>
          <w:trHeight w:val="540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9DF8A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5A1A1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A8510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транспорт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3A585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11.000.000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5C85D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377.625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087100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3,43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87D9EC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10.622.375 </w:t>
            </w:r>
          </w:p>
        </w:tc>
        <w:tc>
          <w:tcPr>
            <w:tcW w:w="36" w:type="dxa"/>
            <w:vAlign w:val="center"/>
            <w:hideMark/>
          </w:tcPr>
          <w:p w14:paraId="764001E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C64C743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6826D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A7D57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B5D0C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17879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2.298.000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B953C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158.307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3D0657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6,89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CD1747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2.139.693 </w:t>
            </w:r>
          </w:p>
        </w:tc>
        <w:tc>
          <w:tcPr>
            <w:tcW w:w="36" w:type="dxa"/>
            <w:vAlign w:val="center"/>
            <w:hideMark/>
          </w:tcPr>
          <w:p w14:paraId="6A6D410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298D81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3D631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0FCFC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A2343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BA342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1.384.000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7017B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104.620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A4A5C8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7,56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1CCCF2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1.279.380 </w:t>
            </w:r>
          </w:p>
        </w:tc>
        <w:tc>
          <w:tcPr>
            <w:tcW w:w="36" w:type="dxa"/>
            <w:vAlign w:val="center"/>
            <w:hideMark/>
          </w:tcPr>
          <w:p w14:paraId="493508A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5224A9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A5B3E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F399C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605B7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A19FB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2.818.000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795E9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50.844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C2E8D4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1,80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0EF1FD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2.767.156 </w:t>
            </w:r>
          </w:p>
        </w:tc>
        <w:tc>
          <w:tcPr>
            <w:tcW w:w="36" w:type="dxa"/>
            <w:vAlign w:val="center"/>
            <w:hideMark/>
          </w:tcPr>
          <w:p w14:paraId="70A500F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62E1AD3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93451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CD4CF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0F0EA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B2E65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83BECE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192.631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DFD1EF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19,26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299753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807.369 </w:t>
            </w:r>
          </w:p>
        </w:tc>
        <w:tc>
          <w:tcPr>
            <w:tcW w:w="36" w:type="dxa"/>
            <w:vAlign w:val="center"/>
            <w:hideMark/>
          </w:tcPr>
          <w:p w14:paraId="0431D11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C889AF6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C7B31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2F750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8A9029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D5BA3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1.500.000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55BBE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4156FC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56E9C7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1.500.000 </w:t>
            </w:r>
          </w:p>
        </w:tc>
        <w:tc>
          <w:tcPr>
            <w:tcW w:w="36" w:type="dxa"/>
            <w:vAlign w:val="center"/>
            <w:hideMark/>
          </w:tcPr>
          <w:p w14:paraId="5F75FD7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42EFF0C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FADB11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56EFA5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Н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D86F70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Средно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образование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DBED6E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170.328.000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D481BC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39.969.067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25ED81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23,47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7B95D88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130.358.933 </w:t>
            </w:r>
          </w:p>
        </w:tc>
        <w:tc>
          <w:tcPr>
            <w:tcW w:w="36" w:type="dxa"/>
            <w:vAlign w:val="center"/>
            <w:hideMark/>
          </w:tcPr>
          <w:p w14:paraId="3EA0A6E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EFF4180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FB4C2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8A4162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F2CEA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плати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EEB98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114.080.000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4F65B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28.526.394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FFE5E9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25,01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C7EE45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85.553.606 </w:t>
            </w:r>
          </w:p>
        </w:tc>
        <w:tc>
          <w:tcPr>
            <w:tcW w:w="36" w:type="dxa"/>
            <w:vAlign w:val="center"/>
            <w:hideMark/>
          </w:tcPr>
          <w:p w14:paraId="6B0A237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6C37D8E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80D16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5EE004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8EB0C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Придонеси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социјално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осгурување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200F6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44.370.000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FC48F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11.093.640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4884EC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25,00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C42E55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33.276.360 </w:t>
            </w:r>
          </w:p>
        </w:tc>
        <w:tc>
          <w:tcPr>
            <w:tcW w:w="36" w:type="dxa"/>
            <w:vAlign w:val="center"/>
            <w:hideMark/>
          </w:tcPr>
          <w:p w14:paraId="4D65D5A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97A8E70" w14:textId="77777777" w:rsidTr="00F7049F">
        <w:trPr>
          <w:trHeight w:val="540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B4886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E1ACC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AD8A6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транспорт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4A3A24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4.382.000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9475B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285.045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E75197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6,50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D5DD8B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4.096.955 </w:t>
            </w:r>
          </w:p>
        </w:tc>
        <w:tc>
          <w:tcPr>
            <w:tcW w:w="36" w:type="dxa"/>
            <w:vAlign w:val="center"/>
            <w:hideMark/>
          </w:tcPr>
          <w:p w14:paraId="544FEE6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075666A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DB7131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63256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9DC88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2328D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610.000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E3216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11.482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885C0C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1,88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E40F03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598.518 </w:t>
            </w:r>
          </w:p>
        </w:tc>
        <w:tc>
          <w:tcPr>
            <w:tcW w:w="36" w:type="dxa"/>
            <w:vAlign w:val="center"/>
            <w:hideMark/>
          </w:tcPr>
          <w:p w14:paraId="4C4BBBE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1F133EE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E6B8E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4FC82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BDC13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Поправки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одржување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AACF1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300.000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D7C3A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47ABCA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3A3653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300.000 </w:t>
            </w:r>
          </w:p>
        </w:tc>
        <w:tc>
          <w:tcPr>
            <w:tcW w:w="36" w:type="dxa"/>
            <w:vAlign w:val="center"/>
            <w:hideMark/>
          </w:tcPr>
          <w:p w14:paraId="5E6E20E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13D4887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620E8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5D3F51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6E0EA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3414D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4.860.000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0FB08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5.000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5F3142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0,10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958634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4.855.000 </w:t>
            </w:r>
          </w:p>
        </w:tc>
        <w:tc>
          <w:tcPr>
            <w:tcW w:w="36" w:type="dxa"/>
            <w:vAlign w:val="center"/>
            <w:hideMark/>
          </w:tcPr>
          <w:p w14:paraId="5EE6399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6F6F46E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142C9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00B7D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426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99720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Други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тековни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расходи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B9000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789.000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B42622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47.506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CBB9389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6,02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317B8C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741.494 </w:t>
            </w:r>
          </w:p>
        </w:tc>
        <w:tc>
          <w:tcPr>
            <w:tcW w:w="36" w:type="dxa"/>
            <w:vAlign w:val="center"/>
            <w:hideMark/>
          </w:tcPr>
          <w:p w14:paraId="101955A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66A3029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B0BEBD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64573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72182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15FEE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937.000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E03F6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EEE274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165406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937.000 </w:t>
            </w:r>
          </w:p>
        </w:tc>
        <w:tc>
          <w:tcPr>
            <w:tcW w:w="36" w:type="dxa"/>
            <w:vAlign w:val="center"/>
            <w:hideMark/>
          </w:tcPr>
          <w:p w14:paraId="0464B46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8E18071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2C64CB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79EEA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C6802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2E093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2468A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2CFE18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C0BD27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36" w:type="dxa"/>
            <w:vAlign w:val="center"/>
            <w:hideMark/>
          </w:tcPr>
          <w:p w14:paraId="3C969BB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E5918A6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E0966A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lastRenderedPageBreak/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9B3512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F3D528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Детски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Градинка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E95086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41.330.000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670F45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8.874.668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65BB1F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21,47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56C6EED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32.455.332 </w:t>
            </w:r>
          </w:p>
        </w:tc>
        <w:tc>
          <w:tcPr>
            <w:tcW w:w="36" w:type="dxa"/>
            <w:vAlign w:val="center"/>
            <w:hideMark/>
          </w:tcPr>
          <w:p w14:paraId="28C5FBC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77A4698" w14:textId="77777777" w:rsidTr="00B838AE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B136ED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3904CC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В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1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1DF49BD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Детски</w:t>
            </w:r>
            <w:proofErr w:type="spellEnd"/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Градинки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E1C956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41.330.000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99C5DA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8.874.668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2EC24D6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21,47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6F1F370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32.455.332 </w:t>
            </w:r>
          </w:p>
        </w:tc>
        <w:tc>
          <w:tcPr>
            <w:tcW w:w="36" w:type="dxa"/>
            <w:vAlign w:val="center"/>
            <w:hideMark/>
          </w:tcPr>
          <w:p w14:paraId="1B903CD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0F128773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F2E3D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1AEEB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401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45C7D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плати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0F59C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25.373.000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F3A0E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5.529.381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5716D1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21,79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B726F1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19.843.619 </w:t>
            </w:r>
          </w:p>
        </w:tc>
        <w:tc>
          <w:tcPr>
            <w:tcW w:w="36" w:type="dxa"/>
            <w:vAlign w:val="center"/>
            <w:hideMark/>
          </w:tcPr>
          <w:p w14:paraId="501D4CA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482ED90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E3060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6AACF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7AF7B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Придонеси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социјално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осгурување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7F16B5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9.995.000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96D9B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2.150.308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32A677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21,51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CD120D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7.844.692 </w:t>
            </w:r>
          </w:p>
        </w:tc>
        <w:tc>
          <w:tcPr>
            <w:tcW w:w="36" w:type="dxa"/>
            <w:vAlign w:val="center"/>
            <w:hideMark/>
          </w:tcPr>
          <w:p w14:paraId="6DE5D0AA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23B5D65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E0850E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5D387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4BE08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Надоместоци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F291B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840.000 </w:t>
            </w:r>
          </w:p>
        </w:tc>
        <w:tc>
          <w:tcPr>
            <w:tcW w:w="164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1CBC83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-  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1CC66B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-  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98DE6E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840.000 </w:t>
            </w:r>
          </w:p>
        </w:tc>
        <w:tc>
          <w:tcPr>
            <w:tcW w:w="36" w:type="dxa"/>
            <w:vAlign w:val="center"/>
            <w:hideMark/>
          </w:tcPr>
          <w:p w14:paraId="23DF228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12B774F2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7ABDC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D0B16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421</w:t>
            </w:r>
          </w:p>
        </w:tc>
        <w:tc>
          <w:tcPr>
            <w:tcW w:w="367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3271F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Комунални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греење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,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комуникација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4BF23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3.800.000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990D9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658.535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6AC18C1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17,33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33E685F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3.141.465 </w:t>
            </w:r>
          </w:p>
        </w:tc>
        <w:tc>
          <w:tcPr>
            <w:tcW w:w="36" w:type="dxa"/>
            <w:vAlign w:val="center"/>
            <w:hideMark/>
          </w:tcPr>
          <w:p w14:paraId="6C36F08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62490F2" w14:textId="77777777" w:rsidTr="00F7049F">
        <w:trPr>
          <w:trHeight w:val="435"/>
        </w:trPr>
        <w:tc>
          <w:tcPr>
            <w:tcW w:w="331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0E170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96E48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423</w:t>
            </w:r>
          </w:p>
        </w:tc>
        <w:tc>
          <w:tcPr>
            <w:tcW w:w="367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C8E4B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Материјали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ситен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инвентар</w:t>
            </w:r>
            <w:proofErr w:type="spellEnd"/>
          </w:p>
        </w:tc>
        <w:tc>
          <w:tcPr>
            <w:tcW w:w="12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FBB8D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400.000 </w:t>
            </w:r>
          </w:p>
        </w:tc>
        <w:tc>
          <w:tcPr>
            <w:tcW w:w="164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9EFFBC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133.158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69C01E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33,29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A01BC4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266.842 </w:t>
            </w:r>
          </w:p>
        </w:tc>
        <w:tc>
          <w:tcPr>
            <w:tcW w:w="36" w:type="dxa"/>
            <w:vAlign w:val="center"/>
            <w:hideMark/>
          </w:tcPr>
          <w:p w14:paraId="4F9FF27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631C3AA4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D98117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39F56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425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C88EE3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Договорни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услуги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26FCB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900.000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B89D7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381.286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B7DBA8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42,37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16A37F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518.714 </w:t>
            </w:r>
          </w:p>
        </w:tc>
        <w:tc>
          <w:tcPr>
            <w:tcW w:w="36" w:type="dxa"/>
            <w:vAlign w:val="center"/>
            <w:hideMark/>
          </w:tcPr>
          <w:p w14:paraId="32F1036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3240140F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029692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57359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464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AF671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Разни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трансфери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131F7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22.000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AC16D1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22.000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3F414F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100,00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5D3F9D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            -   </w:t>
            </w:r>
          </w:p>
        </w:tc>
        <w:tc>
          <w:tcPr>
            <w:tcW w:w="36" w:type="dxa"/>
            <w:vAlign w:val="center"/>
            <w:hideMark/>
          </w:tcPr>
          <w:p w14:paraId="70240E2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7ECE8FA8" w14:textId="77777777" w:rsidTr="00B838AE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F4E6348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D43A73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Њ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0772853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Заштита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спасување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F6DEE44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33.000.000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475A8BA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6.481.417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7AB9306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19,64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0C3450D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26.518.583 </w:t>
            </w:r>
          </w:p>
        </w:tc>
        <w:tc>
          <w:tcPr>
            <w:tcW w:w="36" w:type="dxa"/>
            <w:vAlign w:val="center"/>
            <w:hideMark/>
          </w:tcPr>
          <w:p w14:paraId="4E0DB466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5C294B09" w14:textId="77777777" w:rsidTr="00B838AE">
        <w:trPr>
          <w:trHeight w:val="540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56A21B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639CECF5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Calibri" w:eastAsia="Times New Roman" w:hAnsi="Calibri" w:cs="Calibri"/>
                <w:b/>
                <w:bCs/>
                <w:color w:val="000000"/>
                <w:sz w:val="16"/>
                <w:szCs w:val="16"/>
              </w:rPr>
              <w:t>Њ</w:t>
            </w: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0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163B4DAC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Заштита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и</w:t>
            </w:r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спасување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7C1F6AB7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33.000.000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5C4DE743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6.481.417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  <w:hideMark/>
          </w:tcPr>
          <w:p w14:paraId="33ADEE0D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19,64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00"/>
            <w:vAlign w:val="center"/>
            <w:hideMark/>
          </w:tcPr>
          <w:p w14:paraId="3292341A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26.518.583 </w:t>
            </w:r>
          </w:p>
        </w:tc>
        <w:tc>
          <w:tcPr>
            <w:tcW w:w="36" w:type="dxa"/>
            <w:vAlign w:val="center"/>
            <w:hideMark/>
          </w:tcPr>
          <w:p w14:paraId="2DE598F2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2DC7E422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30914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42380B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401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6CE36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Основни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плати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5BAA7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22.692.000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A8B50F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4.436.847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A36E214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19,55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68C0D1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18.255.153 </w:t>
            </w:r>
          </w:p>
        </w:tc>
        <w:tc>
          <w:tcPr>
            <w:tcW w:w="36" w:type="dxa"/>
            <w:vAlign w:val="center"/>
            <w:hideMark/>
          </w:tcPr>
          <w:p w14:paraId="45DF979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F7049F" w:rsidRPr="00F7049F" w14:paraId="40AB2037" w14:textId="77777777" w:rsidTr="00F7049F">
        <w:trPr>
          <w:trHeight w:val="435"/>
        </w:trPr>
        <w:tc>
          <w:tcPr>
            <w:tcW w:w="331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87C97C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 </w:t>
            </w:r>
          </w:p>
        </w:tc>
        <w:tc>
          <w:tcPr>
            <w:tcW w:w="44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4991C8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>402</w:t>
            </w:r>
          </w:p>
        </w:tc>
        <w:tc>
          <w:tcPr>
            <w:tcW w:w="367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6A8989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</w:pP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Придонеси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за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социјално</w:t>
            </w:r>
            <w:proofErr w:type="spellEnd"/>
            <w:r w:rsidRPr="00F7049F">
              <w:rPr>
                <w:rFonts w:ascii="Gill Sans MT" w:eastAsia="Times New Roman" w:hAnsi="Gill Sans MT" w:cs="Times New Roman"/>
                <w:color w:val="000000"/>
                <w:sz w:val="16"/>
                <w:szCs w:val="16"/>
              </w:rPr>
              <w:t xml:space="preserve"> </w:t>
            </w:r>
            <w:proofErr w:type="spellStart"/>
            <w:r w:rsidRPr="00F7049F">
              <w:rPr>
                <w:rFonts w:ascii="Calibri" w:eastAsia="Times New Roman" w:hAnsi="Calibri" w:cs="Calibri"/>
                <w:color w:val="000000"/>
                <w:sz w:val="16"/>
                <w:szCs w:val="16"/>
              </w:rPr>
              <w:t>осгурување</w:t>
            </w:r>
            <w:proofErr w:type="spellEnd"/>
          </w:p>
        </w:tc>
        <w:tc>
          <w:tcPr>
            <w:tcW w:w="12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2B2B7B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10.308.000 </w:t>
            </w:r>
          </w:p>
        </w:tc>
        <w:tc>
          <w:tcPr>
            <w:tcW w:w="164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2FD7F0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2.044.570 </w:t>
            </w:r>
          </w:p>
        </w:tc>
        <w:tc>
          <w:tcPr>
            <w:tcW w:w="12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07BEC40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19,83 </w:t>
            </w:r>
          </w:p>
        </w:tc>
        <w:tc>
          <w:tcPr>
            <w:tcW w:w="1777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D2339D3" w14:textId="77777777" w:rsidR="00F7049F" w:rsidRPr="00F7049F" w:rsidRDefault="00F7049F" w:rsidP="00F7049F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  <w:r w:rsidRPr="00F7049F"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  <w:t xml:space="preserve">                     8.263.430 </w:t>
            </w:r>
          </w:p>
        </w:tc>
        <w:tc>
          <w:tcPr>
            <w:tcW w:w="36" w:type="dxa"/>
            <w:vAlign w:val="center"/>
            <w:hideMark/>
          </w:tcPr>
          <w:p w14:paraId="2B6E471E" w14:textId="77777777" w:rsidR="00F7049F" w:rsidRPr="00F7049F" w:rsidRDefault="00F7049F" w:rsidP="00F7049F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</w:tbl>
    <w:p w14:paraId="2F7B312A" w14:textId="77777777" w:rsidR="00F7049F" w:rsidRDefault="00F7049F">
      <w:pPr>
        <w:pStyle w:val="BodyText"/>
        <w:rPr>
          <w:rFonts w:asciiTheme="majorHAnsi" w:hAnsiTheme="majorHAnsi" w:cstheme="minorHAnsi"/>
          <w:sz w:val="20"/>
        </w:rPr>
      </w:pPr>
    </w:p>
    <w:p w14:paraId="2528CD6E" w14:textId="6C5349B7" w:rsidR="00DA015D" w:rsidRDefault="00DA015D">
      <w:pPr>
        <w:pStyle w:val="BodyText"/>
        <w:rPr>
          <w:rFonts w:asciiTheme="majorHAnsi" w:hAnsiTheme="majorHAnsi" w:cstheme="minorHAnsi"/>
          <w:sz w:val="20"/>
        </w:rPr>
      </w:pPr>
    </w:p>
    <w:tbl>
      <w:tblPr>
        <w:tblW w:w="236" w:type="dxa"/>
        <w:tblInd w:w="118" w:type="dxa"/>
        <w:tblLayout w:type="fixed"/>
        <w:tblLook w:val="04A0" w:firstRow="1" w:lastRow="0" w:firstColumn="1" w:lastColumn="0" w:noHBand="0" w:noVBand="1"/>
      </w:tblPr>
      <w:tblGrid>
        <w:gridCol w:w="236"/>
      </w:tblGrid>
      <w:tr w:rsidR="00F7049F" w:rsidRPr="00DA015D" w14:paraId="7E52A68A" w14:textId="77777777" w:rsidTr="00F7049F">
        <w:trPr>
          <w:trHeight w:val="435"/>
        </w:trPr>
        <w:tc>
          <w:tcPr>
            <w:tcW w:w="23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637AEFE9" w14:textId="77777777" w:rsidR="00F7049F" w:rsidRPr="00DA015D" w:rsidRDefault="00F7049F" w:rsidP="00DA015D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16"/>
                <w:szCs w:val="16"/>
              </w:rPr>
            </w:pPr>
          </w:p>
        </w:tc>
      </w:tr>
    </w:tbl>
    <w:p w14:paraId="3496C855" w14:textId="77777777" w:rsidR="00DA015D" w:rsidRPr="00DA015D" w:rsidRDefault="00DA015D" w:rsidP="006072BB">
      <w:pPr>
        <w:sectPr w:rsidR="00DA015D" w:rsidRPr="00DA015D" w:rsidSect="00895B8E">
          <w:type w:val="continuous"/>
          <w:pgSz w:w="15840" w:h="12240" w:orient="landscape"/>
          <w:pgMar w:top="820" w:right="440" w:bottom="280" w:left="420" w:header="0" w:footer="0" w:gutter="0"/>
          <w:cols w:space="8888"/>
        </w:sectPr>
      </w:pPr>
    </w:p>
    <w:p w14:paraId="320801E9" w14:textId="41096570" w:rsidR="0048738F" w:rsidRDefault="0048738F" w:rsidP="006072BB">
      <w:pPr>
        <w:ind w:right="-4505"/>
        <w:rPr>
          <w:rFonts w:asciiTheme="majorHAnsi" w:hAnsiTheme="majorHAnsi" w:cstheme="minorHAnsi"/>
          <w:b/>
          <w:sz w:val="58"/>
          <w:szCs w:val="58"/>
        </w:rPr>
      </w:pPr>
    </w:p>
    <w:sectPr w:rsidR="0048738F" w:rsidSect="00642B5E">
      <w:pgSz w:w="15840" w:h="12240" w:orient="landscape"/>
      <w:pgMar w:top="720" w:right="720" w:bottom="720" w:left="720" w:header="0" w:footer="0" w:gutter="0"/>
      <w:cols w:num="2" w:space="720" w:equalWidth="0">
        <w:col w:w="3292" w:space="8888"/>
        <w:col w:w="2220"/>
      </w:cols>
      <w:docGrid w:linePitch="299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5F00AB7" w14:textId="77777777" w:rsidR="00177C97" w:rsidRDefault="00177C97">
      <w:r>
        <w:separator/>
      </w:r>
    </w:p>
  </w:endnote>
  <w:endnote w:type="continuationSeparator" w:id="0">
    <w:p w14:paraId="1BE10D7A" w14:textId="77777777" w:rsidR="00177C97" w:rsidRDefault="00177C97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ambria">
    <w:panose1 w:val="02040503050406030204"/>
    <w:charset w:val="CC"/>
    <w:family w:val="roman"/>
    <w:pitch w:val="variable"/>
    <w:sig w:usb0="E00006FF" w:usb1="420024FF" w:usb2="02000000" w:usb3="00000000" w:csb0="0000019F" w:csb1="00000000"/>
  </w:font>
  <w:font w:name="Arial">
    <w:panose1 w:val="020B0604020202020204"/>
    <w:charset w:val="CC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CC"/>
    <w:family w:val="modern"/>
    <w:pitch w:val="fixed"/>
    <w:sig w:usb0="E0002EFF" w:usb1="C0007843" w:usb2="00000009" w:usb3="00000000" w:csb0="000001FF" w:csb1="00000000"/>
  </w:font>
  <w:font w:name="Times New Roman">
    <w:panose1 w:val="02020603050405020304"/>
    <w:charset w:val="CC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CC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CC"/>
    <w:family w:val="swiss"/>
    <w:pitch w:val="variable"/>
    <w:sig w:usb0="E1002EFF" w:usb1="C000605B" w:usb2="00000029" w:usb3="00000000" w:csb0="000101FF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FA3724" w14:textId="0A48C394" w:rsidR="0020489D" w:rsidRDefault="001124A3">
    <w:pPr>
      <w:pStyle w:val="BodyText"/>
      <w:spacing w:line="14" w:lineRule="auto"/>
      <w:rPr>
        <w:sz w:val="20"/>
      </w:rPr>
    </w:pPr>
    <w:r>
      <w:rPr>
        <w:noProof/>
      </w:rPr>
      <mc:AlternateContent>
        <mc:Choice Requires="wps">
          <w:drawing>
            <wp:anchor distT="0" distB="0" distL="114300" distR="114300" simplePos="0" relativeHeight="251657728" behindDoc="1" locked="0" layoutInCell="1" allowOverlap="1" wp14:anchorId="2E8A9C1C" wp14:editId="2B8E39B6">
              <wp:simplePos x="0" y="0"/>
              <wp:positionH relativeFrom="page">
                <wp:posOffset>3275330</wp:posOffset>
              </wp:positionH>
              <wp:positionV relativeFrom="page">
                <wp:posOffset>10057765</wp:posOffset>
              </wp:positionV>
              <wp:extent cx="241300" cy="194310"/>
              <wp:effectExtent l="0" t="0" r="0" b="0"/>
              <wp:wrapNone/>
              <wp:docPr id="1882897967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41300" cy="19431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49C8D01F" w14:textId="77777777" w:rsidR="0020489D" w:rsidRDefault="00282125">
                          <w:pPr>
                            <w:pStyle w:val="BodyText"/>
                            <w:spacing w:before="10"/>
                            <w:ind w:left="60"/>
                            <w:rPr>
                              <w:rFonts w:ascii="Times New Roman"/>
                            </w:rPr>
                          </w:pPr>
                          <w:r>
                            <w:rPr>
                              <w:rFonts w:ascii="Times New Roman"/>
                              <w:spacing w:val="-5"/>
                            </w:rPr>
                            <w:fldChar w:fldCharType="begin"/>
                          </w:r>
                          <w:r w:rsidR="0020489D">
                            <w:rPr>
                              <w:rFonts w:ascii="Times New Roman"/>
                              <w:spacing w:val="-5"/>
                            </w:rPr>
                            <w:instrText xml:space="preserve"> PAGE </w:instrText>
                          </w:r>
                          <w:r>
                            <w:rPr>
                              <w:rFonts w:ascii="Times New Roman"/>
                              <w:spacing w:val="-5"/>
                            </w:rPr>
                            <w:fldChar w:fldCharType="separate"/>
                          </w:r>
                          <w:r w:rsidR="006472C2">
                            <w:rPr>
                              <w:rFonts w:ascii="Times New Roman"/>
                              <w:noProof/>
                              <w:spacing w:val="-5"/>
                            </w:rPr>
                            <w:t>7</w:t>
                          </w:r>
                          <w:r>
                            <w:rPr>
                              <w:rFonts w:ascii="Times New Roman"/>
                              <w:spacing w:val="-5"/>
                            </w:rPr>
                            <w:fldChar w:fldCharType="end"/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2E8A9C1C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35" type="#_x0000_t202" style="position:absolute;margin-left:257.9pt;margin-top:791.95pt;width:19pt;height:15.3pt;z-index:-25165875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cOMW1wEAAJcDAAAOAAAAZHJzL2Uyb0RvYy54bWysU8Fu1DAQvSPxD5bvbJJthSDabFVaFSEV&#10;qFT6AY5jJxaJx4y9myxfz9hJthRuiIs1nrGf33sz3l1NQ8+OCr0BW/Fik3OmrITG2LbiT9/u3rzj&#10;zAdhG9GDVRU/Kc+v9q9f7UZXqi100DcKGYFYX46u4l0IrswyLzs1CL8BpywVNeAgAm2xzRoUI6EP&#10;fbbN87fZCNg4BKm8p+ztXOT7hK+1kuGr1l4F1lecuIW0YlrruGb7nShbFK4zcqEh/oHFIIylR89Q&#10;tyIIdkDzF9RgJIIHHTYShgy0NlIlDaSmyP9Q89gJp5IWMse7s03+/8HKL8dH94AsTB9gogYmEd7d&#10;g/zumYWbTthWXSPC2CnR0MNFtCwbnS+Xq9FqX/oIUo+foaEmi0OABDRpHKIrpJMROjXgdDZdTYFJ&#10;Sm4vi4ucKpJKxfvLiyI1JRPletmhDx8VDCwGFUfqaQIXx3sfIhlRrkfiWxbuTN+nvvb2RYIOxkwi&#10;H/nOzMNUT8w0i7KopYbmRGoQ5mmh6aagA/zJ2UiTUnH/4yBQcdZ/suRIHKs1wDWo10BYSVcrHjib&#10;w5swj9/BoWk7Qp49t3BNrmmTFD2zWOhS95PQZVLjeP2+T6ee/9P+FwAAAP//AwBQSwMEFAAGAAgA&#10;AAAhAELJQjDhAAAADQEAAA8AAABkcnMvZG93bnJldi54bWxMj8FOwzAQRO9I/IO1SNyoE4qjNsSp&#10;KgQnpIo0HDg6sZtYjdchdtvw911OcNyZ0eybYjO7gZ3NFKxHCekiAWaw9dpiJ+GzfntYAQtRoVaD&#10;RyPhxwTYlLc3hcq1v2BlzvvYMSrBkCsJfYxjznloe+NUWPjRIHkHPzkV6Zw6rid1oXI38MckybhT&#10;FulDr0bz0pv2uD85CdsvrF7t9675qA6Vret1gu/ZUcr7u3n7DCyaOf6F4Ref0KEkpsafUAc2SBCp&#10;IPRIhlgt18AoIsSSpIakLH0SwMuC/19RXgEAAP//AwBQSwECLQAUAAYACAAAACEAtoM4kv4AAADh&#10;AQAAEwAAAAAAAAAAAAAAAAAAAAAAW0NvbnRlbnRfVHlwZXNdLnhtbFBLAQItABQABgAIAAAAIQA4&#10;/SH/1gAAAJQBAAALAAAAAAAAAAAAAAAAAC8BAABfcmVscy8ucmVsc1BLAQItABQABgAIAAAAIQAY&#10;cOMW1wEAAJcDAAAOAAAAAAAAAAAAAAAAAC4CAABkcnMvZTJvRG9jLnhtbFBLAQItABQABgAIAAAA&#10;IQBCyUIw4QAAAA0BAAAPAAAAAAAAAAAAAAAAADEEAABkcnMvZG93bnJldi54bWxQSwUGAAAAAAQA&#10;BADzAAAAPwUAAAAA&#10;" filled="f" stroked="f">
              <v:textbox inset="0,0,0,0">
                <w:txbxContent>
                  <w:p w14:paraId="49C8D01F" w14:textId="77777777" w:rsidR="0020489D" w:rsidRDefault="00282125">
                    <w:pPr>
                      <w:pStyle w:val="BodyText"/>
                      <w:spacing w:before="10"/>
                      <w:ind w:left="60"/>
                      <w:rPr>
                        <w:rFonts w:ascii="Times New Roman"/>
                      </w:rPr>
                    </w:pPr>
                    <w:r>
                      <w:rPr>
                        <w:rFonts w:ascii="Times New Roman"/>
                        <w:spacing w:val="-5"/>
                      </w:rPr>
                      <w:fldChar w:fldCharType="begin"/>
                    </w:r>
                    <w:r w:rsidR="0020489D">
                      <w:rPr>
                        <w:rFonts w:ascii="Times New Roman"/>
                        <w:spacing w:val="-5"/>
                      </w:rPr>
                      <w:instrText xml:space="preserve"> PAGE </w:instrText>
                    </w:r>
                    <w:r>
                      <w:rPr>
                        <w:rFonts w:ascii="Times New Roman"/>
                        <w:spacing w:val="-5"/>
                      </w:rPr>
                      <w:fldChar w:fldCharType="separate"/>
                    </w:r>
                    <w:r w:rsidR="006472C2">
                      <w:rPr>
                        <w:rFonts w:ascii="Times New Roman"/>
                        <w:noProof/>
                        <w:spacing w:val="-5"/>
                      </w:rPr>
                      <w:t>7</w:t>
                    </w:r>
                    <w:r>
                      <w:rPr>
                        <w:rFonts w:ascii="Times New Roman"/>
                        <w:spacing w:val="-5"/>
                      </w:rPr>
                      <w:fldChar w:fldCharType="end"/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72D97F8" w14:textId="77777777" w:rsidR="0020489D" w:rsidRDefault="0020489D">
    <w:pPr>
      <w:pStyle w:val="BodyText"/>
      <w:spacing w:line="14" w:lineRule="auto"/>
      <w:rPr>
        <w:sz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D33E713" w14:textId="77777777" w:rsidR="0020489D" w:rsidRDefault="0020489D">
    <w:pPr>
      <w:pStyle w:val="BodyText"/>
      <w:spacing w:line="14" w:lineRule="auto"/>
      <w:rPr>
        <w:sz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BFE8F29" w14:textId="77777777" w:rsidR="00177C97" w:rsidRDefault="00177C97">
      <w:r>
        <w:separator/>
      </w:r>
    </w:p>
  </w:footnote>
  <w:footnote w:type="continuationSeparator" w:id="0">
    <w:p w14:paraId="443945BA" w14:textId="77777777" w:rsidR="00177C97" w:rsidRDefault="00177C97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71BDE84" w14:textId="3606659A" w:rsidR="0020489D" w:rsidRPr="00DA015D" w:rsidRDefault="001124A3">
    <w:pPr>
      <w:pStyle w:val="Header"/>
    </w:pPr>
    <w:r>
      <w:rPr>
        <w:caps/>
        <w:noProof/>
        <w:color w:val="808080" w:themeColor="background1" w:themeShade="80"/>
        <w:sz w:val="20"/>
        <w:szCs w:val="20"/>
      </w:rPr>
      <mc:AlternateContent>
        <mc:Choice Requires="wpg">
          <w:drawing>
            <wp:anchor distT="0" distB="0" distL="114300" distR="114300" simplePos="0" relativeHeight="251659776" behindDoc="0" locked="0" layoutInCell="1" allowOverlap="1" wp14:anchorId="1C20B9F5" wp14:editId="62D5901C">
              <wp:simplePos x="0" y="0"/>
              <wp:positionH relativeFrom="page">
                <wp:align>right</wp:align>
              </wp:positionH>
              <mc:AlternateContent>
                <mc:Choice Requires="wp14">
                  <wp:positionV relativeFrom="page">
                    <wp14:pctPosVOffset>2300</wp14:pctPosVOffset>
                  </wp:positionV>
                </mc:Choice>
                <mc:Fallback>
                  <wp:positionV relativeFrom="page">
                    <wp:posOffset>245745</wp:posOffset>
                  </wp:positionV>
                </mc:Fallback>
              </mc:AlternateContent>
              <wp:extent cx="1700530" cy="1024255"/>
              <wp:effectExtent l="13970" t="17145" r="0" b="15875"/>
              <wp:wrapNone/>
              <wp:docPr id="876456781" name="Group 16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Group">
                  <wpg:wgp>
                    <wpg:cNvGrpSpPr>
                      <a:grpSpLocks/>
                    </wpg:cNvGrpSpPr>
                    <wpg:grpSpPr bwMode="auto">
                      <a:xfrm>
                        <a:off x="0" y="0"/>
                        <a:ext cx="1700530" cy="1024255"/>
                        <a:chOff x="0" y="0"/>
                        <a:chExt cx="17007" cy="10241"/>
                      </a:xfrm>
                    </wpg:grpSpPr>
                    <wpg:grpSp>
                      <wpg:cNvPr id="2067707558" name="Group 168"/>
                      <wpg:cNvGrpSpPr>
                        <a:grpSpLocks/>
                      </wpg:cNvGrpSpPr>
                      <wpg:grpSpPr bwMode="auto">
                        <a:xfrm>
                          <a:off x="0" y="0"/>
                          <a:ext cx="17007" cy="10241"/>
                          <a:chOff x="0" y="0"/>
                          <a:chExt cx="17007" cy="10241"/>
                        </a:xfrm>
                      </wpg:grpSpPr>
                      <wps:wsp>
                        <wps:cNvPr id="946589069" name="Rectangle 169"/>
                        <wps:cNvSpPr>
                          <a:spLocks noChangeArrowheads="1"/>
                        </wps:cNvSpPr>
                        <wps:spPr bwMode="auto">
                          <a:xfrm>
                            <a:off x="0" y="0"/>
                            <a:ext cx="17007" cy="10241"/>
                          </a:xfrm>
                          <a:prstGeom prst="rect">
                            <a:avLst/>
                          </a:prstGeom>
                          <a:solidFill>
                            <a:schemeClr val="bg1">
                              <a:lumMod val="100000"/>
                              <a:lumOff val="0"/>
                              <a:alpha val="0"/>
                            </a:schemeClr>
                          </a:solidFill>
                          <a:ln>
                            <a:noFill/>
                          </a:ln>
                          <a:extLst>
                            <a:ext uri="{91240B29-F687-4F45-9708-019B960494DF}">
                              <a14:hiddenLine xmlns:a14="http://schemas.microsoft.com/office/drawing/2010/main" w="25400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</a:extLst>
                        </wps:spPr>
                        <wps:bodyPr rot="0" vert="horz" wrap="square" lIns="91440" tIns="45720" rIns="91440" bIns="45720" anchor="ctr" anchorCtr="0" upright="1">
                          <a:noAutofit/>
                        </wps:bodyPr>
                      </wps:wsp>
                      <wps:wsp>
                        <wps:cNvPr id="700600964" name="Rectangle 12"/>
                        <wps:cNvSpPr>
                          <a:spLocks/>
                        </wps:cNvSpPr>
                        <wps:spPr bwMode="auto">
                          <a:xfrm>
                            <a:off x="0" y="0"/>
                            <a:ext cx="14630" cy="10149"/>
                          </a:xfrm>
                          <a:custGeom>
                            <a:avLst/>
                            <a:gdLst>
                              <a:gd name="T0" fmla="*/ 0 w 1462822"/>
                              <a:gd name="T1" fmla="*/ 0 h 1014481"/>
                              <a:gd name="T2" fmla="*/ 1463040 w 1462822"/>
                              <a:gd name="T3" fmla="*/ 0 h 1014481"/>
                              <a:gd name="T4" fmla="*/ 1463040 w 1462822"/>
                              <a:gd name="T5" fmla="*/ 1014984 h 1014481"/>
                              <a:gd name="T6" fmla="*/ 638364 w 1462822"/>
                              <a:gd name="T7" fmla="*/ 408101 h 1014481"/>
                              <a:gd name="T8" fmla="*/ 0 w 1462822"/>
                              <a:gd name="T9" fmla="*/ 0 h 1014481"/>
                              <a:gd name="T10" fmla="*/ 0 60000 65536"/>
                              <a:gd name="T11" fmla="*/ 0 60000 65536"/>
                              <a:gd name="T12" fmla="*/ 0 60000 65536"/>
                              <a:gd name="T13" fmla="*/ 0 60000 65536"/>
                              <a:gd name="T14" fmla="*/ 0 60000 65536"/>
                            </a:gdLst>
                            <a:ahLst/>
                            <a:cxnLst>
                              <a:cxn ang="T10">
                                <a:pos x="T0" y="T1"/>
                              </a:cxn>
                              <a:cxn ang="T11">
                                <a:pos x="T2" y="T3"/>
                              </a:cxn>
                              <a:cxn ang="T12">
                                <a:pos x="T4" y="T5"/>
                              </a:cxn>
                              <a:cxn ang="T13">
                                <a:pos x="T6" y="T7"/>
                              </a:cxn>
                              <a:cxn ang="T14">
                                <a:pos x="T8" y="T9"/>
                              </a:cxn>
                            </a:cxnLst>
                            <a:rect l="0" t="0" r="r" b="b"/>
                            <a:pathLst>
                              <a:path w="1462822" h="1014481">
                                <a:moveTo>
                                  <a:pt x="0" y="0"/>
                                </a:moveTo>
                                <a:lnTo>
                                  <a:pt x="1462822" y="0"/>
                                </a:lnTo>
                                <a:lnTo>
                                  <a:pt x="1462822" y="1014481"/>
                                </a:lnTo>
                                <a:lnTo>
                                  <a:pt x="638269" y="407899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chemeClr val="accent1">
                              <a:lumMod val="100000"/>
                              <a:lumOff val="0"/>
                            </a:schemeClr>
                          </a:solidFill>
                          <a:ln>
                            <a:noFill/>
                          </a:ln>
                          <a:extLst>
                            <a:ext uri="{91240B29-F687-4F45-9708-019B960494DF}">
                              <a14:hiddenLine xmlns:a14="http://schemas.microsoft.com/office/drawing/2010/main" w="25400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14:hiddenLine>
                            </a:ext>
                          </a:extLst>
                        </wps:spPr>
                        <wps:bodyPr rot="0" vert="horz" wrap="square" lIns="91440" tIns="45720" rIns="91440" bIns="45720" anchor="ctr" anchorCtr="0" upright="1">
                          <a:noAutofit/>
                        </wps:bodyPr>
                      </wps:wsp>
                      <wps:wsp>
                        <wps:cNvPr id="1349300974" name="Rectangle 171"/>
                        <wps:cNvSpPr>
                          <a:spLocks noChangeArrowheads="1"/>
                        </wps:cNvSpPr>
                        <wps:spPr bwMode="auto">
                          <a:xfrm>
                            <a:off x="0" y="0"/>
                            <a:ext cx="14721" cy="10241"/>
                          </a:xfrm>
                          <a:prstGeom prst="rect">
                            <a:avLst/>
                          </a:prstGeom>
                          <a:blipFill dpi="0" rotWithShape="1">
                            <a:blip r:embed="rId1"/>
                            <a:srcRect/>
                            <a:stretch>
                              <a:fillRect/>
                            </a:stretch>
                          </a:blipFill>
                          <a:ln w="25400">
                            <a:solidFill>
                              <a:schemeClr val="bg1">
                                <a:lumMod val="100000"/>
                                <a:lumOff val="0"/>
                              </a:schemeClr>
                            </a:solidFill>
                            <a:miter lim="800000"/>
                            <a:headEnd/>
                            <a:tailEnd/>
                          </a:ln>
                        </wps:spPr>
                        <wps:bodyPr rot="0" vert="horz" wrap="square" lIns="91440" tIns="45720" rIns="91440" bIns="45720" anchor="ctr" anchorCtr="0" upright="1">
                          <a:noAutofit/>
                        </wps:bodyPr>
                      </wps:wsp>
                    </wpg:grpSp>
                    <wps:wsp>
                      <wps:cNvPr id="731794399" name="Text Box 172"/>
                      <wps:cNvSpPr txBox="1">
                        <a:spLocks noChangeArrowheads="1"/>
                      </wps:cNvSpPr>
                      <wps:spPr bwMode="auto">
                        <a:xfrm>
                          <a:off x="10326" y="95"/>
                          <a:ext cx="4381" cy="375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6350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wps:spPr>
                      <wps:txbx>
                        <w:txbxContent>
                          <w:p w14:paraId="4982A761" w14:textId="77777777" w:rsidR="0020489D" w:rsidRDefault="00282125">
                            <w:pPr>
                              <w:pStyle w:val="Header"/>
                              <w:tabs>
                                <w:tab w:val="clear" w:pos="4680"/>
                                <w:tab w:val="clear" w:pos="9360"/>
                              </w:tabs>
                              <w:rPr>
                                <w:color w:val="FFFFFF" w:themeColor="background1"/>
                                <w:sz w:val="24"/>
                                <w:szCs w:val="24"/>
                              </w:rPr>
                            </w:pPr>
                            <w:r>
                              <w:rPr>
                                <w:color w:val="FFFFFF" w:themeColor="background1"/>
                                <w:sz w:val="24"/>
                                <w:szCs w:val="24"/>
                              </w:rPr>
                              <w:fldChar w:fldCharType="begin"/>
                            </w:r>
                            <w:r w:rsidR="0020489D">
                              <w:rPr>
                                <w:color w:val="FFFFFF" w:themeColor="background1"/>
                                <w:sz w:val="24"/>
                                <w:szCs w:val="24"/>
                              </w:rPr>
                              <w:instrText xml:space="preserve"> PAGE   \* MERGEFORMAT </w:instrText>
                            </w:r>
                            <w:r>
                              <w:rPr>
                                <w:color w:val="FFFFFF" w:themeColor="background1"/>
                                <w:sz w:val="24"/>
                                <w:szCs w:val="24"/>
                              </w:rPr>
                              <w:fldChar w:fldCharType="separate"/>
                            </w:r>
                            <w:r w:rsidR="006472C2">
                              <w:rPr>
                                <w:noProof/>
                                <w:color w:val="FFFFFF" w:themeColor="background1"/>
                                <w:sz w:val="24"/>
                                <w:szCs w:val="24"/>
                              </w:rPr>
                              <w:t>1</w:t>
                            </w:r>
                            <w:r>
                              <w:rPr>
                                <w:noProof/>
                                <w:color w:val="FFFFFF" w:themeColor="background1"/>
                                <w:sz w:val="24"/>
                                <w:szCs w:val="24"/>
                              </w:rPr>
                              <w:fldChar w:fldCharType="end"/>
                            </w:r>
                          </w:p>
                        </w:txbxContent>
                      </wps:txbx>
                      <wps:bodyPr rot="0" vert="horz" wrap="square" lIns="91440" tIns="91440" rIns="91440" bIns="91440" anchor="ctr" anchorCtr="0" upright="1">
                        <a:noAutofit/>
                      </wps:bodyPr>
                    </wps:wsp>
                  </wpg:wg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group w14:anchorId="1C20B9F5" id="Group 167" o:spid="_x0000_s1029" style="position:absolute;margin-left:82.7pt;margin-top:0;width:133.9pt;height:80.65pt;z-index:251659776;mso-top-percent:23;mso-position-horizontal:right;mso-position-horizontal-relative:page;mso-position-vertical-relative:page;mso-top-percent:23;mso-width-relative:margin;mso-height-relative:margin" coordsize="17007,10241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DR3eI/XwUAAHkTAAAOAAAAZHJzL2Uyb0RvYy54bWzsWF1v2zYUfR+w/0Do&#10;ccBifVmyjTpFl7RBgW4r1gx7piXaEiaJGknH7n79ziUlWXZid8vaAgOWB4cijy4v7z28H3rxcl9X&#10;7EEoXcpm6QVXvsdEk8m8bDZL79f7N9/PPKYNb3JeyUYsvY9Cey+vv/3mxa5diFAWssqFYhDS6MWu&#10;XXqFMe1iMtFZIWqur2QrGiyupaq5waPaTHLFd5BeV5PQ95PJTqq8VTITWmP21i1611b+ei0y8/N6&#10;rYVh1dKDbsb+Kvu7ot/J9Qu+2CjeFmXWqcGfoUXNywabDqJuueFsq8pHouoyU1LLtbnKZD2R63WZ&#10;CXsGnCbwT05zp+S2tWfZLHabdjATTHtip2eLzX56uFPth/a9ctpj+E5mv2vYZbJrN4vxOj1vHJit&#10;dj/KHP7kWyPtwfdrVZMIHIntrX0/DvYVe8MyTAap708juCHDWuCHcTidOg9kBdz06L2seD16Mz28&#10;F9BbE75wm1pFO8XI8Z2WbogDvFeszJde6Cdp6qfTKSjZ8BrKW/uyIJmRuNPTki+/uDVOz8QXn9US&#10;uFP6QBv972jzoeCtsGzURIvOqvM4mc7mfjLvjfoL7hxvNpWAYefOsBbfc0w7grFG3hTAiVdKyV0h&#10;eA71nF937egFetCg5/MZd2rjgTd80Spt7oSsGQ2WnoLqlsz84Z02jmI9hLitZVXmb8qqsg8UosRN&#10;pdgDR3BZbQL7arWtcTPcXODTn2M45oniFttN8aot+GgGitm4R0ItvY/2qxratZG0v1ONZsB9Zx8i&#10;sF6sZP4RtlLSBToEZgwKqf702A5BbunpP7ZcCY9VbxvYex7EMUVF+xBP0xAParyyGq/wJoOopZcZ&#10;5TH3cGNcLN22qtwU2MsZoZGvEBfWpbXhQa9OXXDSafvFyYl4k/j+PImfIGd4nptkXtIaLHes7Y38&#10;TBLGySHoBbG9FCMSZltHQnJvTzwEnxwUpKlN3kWrezhnXVdIT99NmM92LIiTcBbac4xhwRGsYIEP&#10;L8/s1RrDwhEMkiI/viAzGoF9dlYm7Dxo+EmZ0zEYOs5n8XnJyQicRLMoic8bABd+0CL2Zzj/ebnI&#10;BQP2wvkR3Uaws+cPjl0E7vk+S6bTKHFB4ODL4NhLl5BjR0HaBZnHXrqEHDvqkUxwc2AfL1wkRGLa&#10;Nx0jMcL1RxFyj/MSRVupKXcTQZHY7/vsDBytjuAuOvRwHIzgEdkGez6Gh0fSoTPBbcXwJDw6goMx&#10;BE/PSo+P4CACwfvLaZVxu3SnpuRwWkUiDqKKXDnnttyQsaxBMGQ7RMPuhrKC6h13DWm9lg/iXlqk&#10;Oal6sOdhtWrGqEEaFLUpBNge0f9vrbwxst+3zxlO4jEeNyqkDA7BsZ/O5r0VelT/30l3bj7VIKuk&#10;Fm4TsoR16WASsuQozB0ltiHnuVTIs0w05h8mU8gfxNidj3b4P3Ve6jKeruuCKJ5HyJ3pU7kztVf8&#10;KEXCAV+1sIvTECG0byT6kNN3IX3V9jcLu1VVtlRXsbwtbe+CAuq30hTWNH1RQ6CuBUPRc9KAPdGo&#10;uubuVmbbGoR23aoSFTdolXVRthq11kLUK5Gj8nybdwlaq4wqaFwkWNQoYTJcJb5YQ7tunrjeL2Dc&#10;606oqqGoE05jVJ1WwOcsWC/fsbo0aOSrsl56M0pRXY1Lhf3rJrfHMbys3Bii/tPF66Hj/FqFbBSk&#10;8zhCYO6LQeqpf5B7FqSnhSwzeyz0rP1StzLwo9Cl2HnXw/ddfhyh2LQ3M0qnVjm4+5kXc2h3HGE+&#10;2f+Y/WoPrh1ajue1Ql1f9EQr1K181lbIsgnfd2zi6r5F0Qek8TPG4y9m138BAAD//wMAUEsDBAoA&#10;AAAAAAAAIQCiPdYt8BoAAPAaAAAUAAAAZHJzL21lZGlhL2ltYWdlMS5wbmeJUE5HDQoaCgAAAA1J&#10;SERSAAAB5AAAAVAIBgAAAG71DZoAAAAJcEhZcwAALiMAAC4jAXilP3YAAAAZdEVYdFNvZnR3YXJl&#10;AEFkb2JlIEltYWdlUmVhZHlxyWU8AAAafUlEQVR42uzd/bNdVX0H4BWSqLzaEbQFsVAFStsxVkFK&#10;faG8iCKiTBWojIyMTn/tX6P+oKWlo2VUZqxTX8aqQ3WgBQZFbWITmiGYEEnIldSESBpvCHR9OfuY&#10;G7g597zsfc7eaz/PzDIzCvdl72s+d639WWtvePHFF/8upbQ5j7PS4j2bx9HUDgfzeL6Bj7sxj/+d&#10;8/dyRuqW9Xmclrpn57p16/YngCmsy4H8YvxFksc/53FfHme6LI06JY9T8/hFQ4HPYm3PoXzIZQCm&#10;DeSV7s3ja3ns7+gspSsilPfl8RuXoijH8tiaQ3nZpQBmDeShn+XxL9Ws+WyXqhHxC8/TQrk4h6uZ&#10;8jGXAqgjkIcO5HF3HvdXv/1T/0w5np3/yqUoyoEcyDtcBqDOQF7p22mwnP1kspxdp1fnEUucT7kU&#10;RVnKobzbZQCaCOShnXl8Pg3a2etdxlpE2WtDdW0ph+Y10GggD8Vy9vfy+HIeR9JgSw+zhbIGdnm2&#10;5VA+7DIATQbySv+Zx1fz2JosZ89KA7ss0b3YouQFzCuQh3bm8a08vpHHa1ziqWlgl0XzGph7IK90&#10;bxXM8QzNcvZ0M2UN7HLsz4G802UAFhHIQ8M9zbF16iyXfSIa2GXZm0N5j8sALCqQh6IENjyi09Ld&#10;+DSwy6J5DSw8kFeKdnbsaY7DE5TAxgtlDewyxC+j2zWvgbYE8u9mC3n8Yx6PJnuax6GBXYZ4DLFV&#10;yQtoUyAPxXL2D/L4YrKcvZZYUXimumZ01+EcyNtcBqBtgbxS7GmO58z3J8vZJ/Pqapasgd1tmtdA&#10;qwN5KP6i+m4abJ2ynL16KB/N45cuRaftzqG85DKAQH6xI19r7Gl+KI/Hkj3NKw0b2BHKyl7dtSOH&#10;skcQIJA75b/T4IjOB5Pl7JVOTxrYXaZ5DQK5c4E8FLOJ4RGdR9zKlzhus9scrwkCufO+VwVz7Gnu&#10;+3K2Bna3HcqBvN1lAIHcdTvT4LCRB/J4ocf3VQO72zSvQSAXI2aH/5HHP6T+7mnWwO74L5eO1wSB&#10;XJpH0mBPc4y+lcA0sLstnicfchlAIBc346hCOd461bc9zRrY3RSrO3G85rJLAQK5VF9Pg1PAdvTo&#10;e9bA7ibNaxDIvRB7mr+W+nNEpwZ2Nx3IgbzDZQCB3Iu/8NLxIzpLf2angd1NSzmUd7sMIJD7JPY0&#10;xxGdD6dy9zRrYHeT5jUI5F56Ko+vVOFcYqkmGtivyuPJpOzVJdscrwkCua+Ge5pjOfvpAr8/Dexu&#10;iXLXFiUvEMh9F3uaowAW26dKWs4+I489SQO7KzSvQSBT2VmFcoTzrwv5nqKBvb+g76d0jtcEgczL&#10;fKsK5xK2pWhgd8veHMp7XAYQyJwo3tATe5ofTd0ugcVS/LpqFYD207wGgcxJHEjHj+js6p5mDezu&#10;iOfI2zWvQSAz2g/S4Dnzox39+jWwuyFWZLYqeYFAZm2xp3l4RGfXlrM1sLvhcA7kbS4DCGTGE8vZ&#10;cQLYN/Po0jGIGtjdoHkNApkpxJ7mOAXs31I39jRrYHfD7hzKSy4DCGQm91QVyhHObf+LVAO7G3bk&#10;UPZGLxDIzCD2NMdz5sda/DVqYLef5jUIZGoSe5rj7OxoZz/X0q9RA7vdHK8JApkaDfc0Rzi3sVCl&#10;gd1uh3Igb3cZQCBTr5+n4yeBtYmyV7tpXoNApiFLVTDHzLkte5ojlI/ksdftaSXHa4JApmHDIzrb&#10;sKc5yl4bkgZ2W8Xz5EMuAwhkmvXTdPw9zYsO5Zgt70rKXm0T5a44XnPZpQCBTPOikT08onORe5pP&#10;r2btR9ySVtG8BoHMAsRhIw/ksWVBnz+O23w6aWC3zYEcyDtcBhDIzF/MlL+cBmdoz3tPswZ2S38m&#10;cijvdhlAILMYz1Wz5u+k+S5na2C3k+Y1CGRaIPY0f6OaNc+DBnY7bXO8Jghk2mGpCub7UvPL2RrY&#10;7RPlri1KXiCQaZfhEZ2/aPjzaGC3i+Y1CGRa6udVODe5p1kDu10crwkCmRZ7Lh1fzm6iBKaB3S57&#10;cyjvcRlAINNuUf76Zqp/T7MGdrtoXoNApiOa2NOsgd0e8Rx5u+Y1CGS647kqlL+c6lnOjlCOslec&#10;IKWBvVhx1vVWJS8QyHRPnXuaT81jX1L2WrTDOZC3uQwgkOmmmCkPt07Nspytgd0OmtcgkCnArHua&#10;Y6b8bNLAXrTdOZSXXAYQyHTfL9LxrVOTigZ2PM98ymVcqB05lA+4DCCQKcO0e5o1sBdP8xoEMoWa&#10;dE9zhPKp1WxbA3sxHK8JApmCTbqnWQN7sQ7lQN7uMoBAplyT7GnWwF4szWsQyPTEOHuaNbAXy/Ga&#10;IJDpkbX2NGtgL1Y8Tz7kMoBApl8imP89vbIEpoG9OFHuiuM1l10KEMj0z2p7mjWwF0fzGgQyPfdc&#10;Or6cPSyBaWAvxoEcyDtcBhDIsHJPczSwn4mQcFnmaimH8m6XAQQypGqmHDPmB/PYmzSw503zGgQy&#10;nCCWs3+ax915/JfLMVfbHK8JAhlW82gVzA+7FHMR5a4tSl4gkGE1R9PgGfP30+A58xGXpFGa1yCQ&#10;YWQob87jfyIs8nggj4MuS2McrwlT2uASULiNeVxW/fmaPDbl8WQej1QBTb3Ozr/jL+dQ3uNSgBky&#10;nMyuNHi2PHSwCmbL2fXTvAaBDCPFXuWH0mApe+hIspxdt3iOvF3zGgQyjHKwCuXVwsJydn3irOut&#10;Sl4gkGGUmCHfP2JGbDm7HodzIG9zGUAgw1qhHA3sXSP+GcvZs9O8BoEMY4lQfnyMf85y9vR251Be&#10;chlAIMNaXt7AHuVgNWPenixnT2JHDmUv/wCBDGtarYE9SoTxlmrWbDl7bZrXIJBhbBGs908QykMx&#10;W/5RGv08GsdrgkCGCazVwF4r0C1nj3YoB7Ln8CCQYexQjmfK0x4BaTl7NM1rEMgwkQjlWZehLWev&#10;zvGaIJBhIpM0sEexnL3KLys5lA+5DCCQYVx7qlA+WsPHspx9XJS74njNZT9iCGSBDJPMcKdpYI+c&#10;ISbL2ZrXIJBhYrM0sNcK+1jO3tzT63ogB/IOP14IZGDSUJ6lgT3KkWrGvDn1bzl7KYfybj9eCGRg&#10;UnU0sEeJUN6S+rWcrXmNQAamUlcDe5R9K2bNfbDN8ZoIZGAadTawR+nLcnaUu7YoeSGQgWk00cAe&#10;pfTlbM1rBDIwtaYa2KOUvJzteE0EMjBTKDfVwB6l1OXsvTmU9/ixQiAD02q6gT1KacvZmtcIZGAm&#10;j6fFLiWXspwdz5G3a14jkIFZ7KoC8egCv4aD1dcQ4dzVl1rEWddblbwQyMCsgTjPBvYow2De18Hr&#10;eDgH8jY/TghkYKYwyeOh1J7C1ZNVOHdtOVvzGoEMzCxmyA/n8auWzd67tpy9O4fykh8nBDIwq0U2&#10;sEfp0nL2jhzKB/woIZCBWS26gT1KF5azNa8RyEBt2tDAHqXty9mO10QgA7WGXlsa2KO0dTn7UA7k&#10;7X6MEMhAXTO9NjWwR2njcrbmNQIZqE0bG9hrzewfSYMjOtuwnO14TQQyUKu2NrBPJsI4lowfaMEM&#10;P54nH/IjhEAG6tLmBvYoT1az5kU9041yVxyvuexHCIEM1KXtDexRFrmcrXmNQAYaCbYuNLBPZlHL&#10;2QdyIO/w44NABuoO5R+nbjSwR5n3cvZSDuXdfnwQyECdjlYz5YMFfC/zXM7WvEYgA43oWgN7lHkt&#10;Z29zvCYCGWgkYKpRkiaXs6PctUXJC4EMNGFXNVsuzcFqxrw91bucrXmNQAYaDa8uN7BHiTDeUs2a&#10;61rOdrwmAhloNJRLaGCPErPlH6V6np3vzaG8x48NAhloQkkN7LV++ahjOVvzGoEMNKqkBvYosy5n&#10;x3Pk7ZrXCGSgSSU2sEeZdjlb8xqBDDSu1Ab2KNMsZx/OgbzNjwsCGWg6oEptYI8y6XK25jUCGZhL&#10;KJfewB5l3OXs3TmUl/y4IJCBJvWlgb3WLyaxnD3q/dI7cigf8OOCQAaa1pcG9ihHqhnz5lV+QdG8&#10;RiADcxNB9LjL8LtrseVlv6Qs57FV8xqBDMxDHxvYo+xbMWsOh3Igb3dZEMjAPDyTx0Opfw3sUVYu&#10;Zz+heY1ABublYBXKnpm+UoTy13Mob3YpEMjAPGhgj/aZNHjOfMBzZQQyMI9QjpngLpfiFZ7L4+48&#10;fp1HvIxiXw7mZZcFgQw0SQN7dfGqxi+lwbaoEHuV99uzjEAGmqSBvcrfj3n8LI9vv+y/j5nyviqc&#10;LWcjkIHaaWC/0vo87svjwZP877GcveRQEQQyUDcN7FeKvyO/mscTI/6Zw1Uw73e5EMhAXTSwV/m7&#10;Mg2a18+u8c/FEna8rOIZJTAEMlBXKGtgnyia13dVf47jQDVrPuTSIZCBWWlgnzhL3pnHV9Lx5vU4&#10;lMAQyEAtNLBPDOWH06DoNaljK2bNntEjkIGpaGAfF83r2Ar1kxk+xqFqxqwEhkAGJqaBfaJYun5i&#10;xo8Ry9kRykpgCGRgIhrYx/02j79Pazevx7W/mjUrgQlkgLFDOZ4p73EpXlotiO1QdZa1lqtr68UW&#10;AhlgLBHKfd8WNWxe39PAxx6WwPZYzhbIAGvRwE7plDR4tn5fg58jlrGXvNiibBtcAmAGF+SxsQrl&#10;vjawX8jjXXnszWNrQ5/jzBh5/jQsge2znG2GDLCaKHndn2yLuifNbxlfCUwgA6xKAzul3+TxT6m+&#10;5vU4vNhCIAOsGsp9b2D/Oo8vpHqb1+M4lo4vZyuBCWSAl/S5gR3N6x1pcHDIokT5a78SmEAGSKnf&#10;Dew4XvOHeTyw4K/Diy0EMsBL9qT+NrBjF8u9eTzWkq8nlrO92EIgAz3W9wZ2vEN5qUVfjxdbCGSg&#10;x/rcwH4uj7vTfJvX4zhW/aLgxRYCGehhKPe1gR2Hhnwxzb95Pa7he5rtaRbIQI/0sYEdzes4xevr&#10;Lf86lcAEMtAzfWxgR/M6zrt+sANfqxdbLICzrIFFuKD6c3PqT9krQu76PJ7O44kO/PJwdow8Z1MC&#10;M0MGeqCPDexYvo53KD/bsa97+GILJTCBDBQq9sU+lPrVwI7m9V3Vn13kxRYCGShUzJAfzuNXPZol&#10;70yD4zW7XJ6KmXK05g8ogQlkoCx9amBHKP8kj+8U8L14sYVABgr0eBqUvfogylPfr1YHShHL2Ete&#10;bDE5LWugbS7KY2PqRwM7ZpbXpsGJWU8U8j2dGSPP9ZZXzJotZ5shAx3WpwZ2/D38udS95vW4lMAE&#10;MtBxfWpgx/f6mdTtktc43+OSPc0CGeimvjSwh83re3pwT5XABDLQYX1oYJ9SrQjc16P7GuWv/Upg&#10;Ahnolj40sKN5/c08ftaze9v7F1sIZKBrdqV+NLDvSf17K1YYvtginjUfFsgA7daHBnbMGL+Qym1e&#10;j6NXL7YQyEBX9aGBHWddfzaV3bwed9Yce7WLfrHFKf4/DXTUaXlclcdrC/4ez8jjVrf6pefq5+bx&#10;1jyHfEseZ5ohA7RTyQ3sCKMf5vGA23yC4l5sIZCBUmyrRonimON783jMbX6FYQlsT9eXswUyUJJd&#10;1Wy5VF/M45du80l1ugQmkIHSlNzAjpLX3anfzetxDF9s0akSmEAGSg3lH6cyG9gRNHclzetJrlcn&#10;XmwhkIFSHa1myqWFcpx5HSeWfdUtnshLL7ZILS6BCWSgdCU2sKN5HeddP+j2Tqy1L7YQyEAflNjA&#10;3pjHl/J4wu2dWixjL7XlxRYCGeiLEhvYsXz9+TyecXtnsrxi1ryw5WyBDPRJiQ3saF7fVf3J7Pan&#10;Bb3YQiADfQzlkhrYMUuOE6tij7LmdX0OV8E8tz3NAhnoo9Ia2BHKP8/jX93a2s2tBCaQgT4rqYEd&#10;zevv5/Gw29qY4XuaG9nTLJCBviutgf2VpHndtJgp70uDA0dqe0wgkAHKamDH3+mfS47XnIdjK2bN&#10;M5fABDLAQGwdeiiV0cCOcIjtUP/nts7NzC+2EMgAxx2sQvlwx7+PKHntzOMet3Qhs+Y4onPiF1sI&#10;ZIATldLAPiUNluG/45YuzEQvthDIAKuH8ubU/QZ2NK+/m8cjbulCxUw59oqPfLGFQAY4uQjlxwv4&#10;Pu5J5b1go4uGJbA9qy1nC2SA0UpoYMdf/l9Imtdt8ooSmEAGWFsJDew46/qzyfGabfxl6aWTwE5x&#10;LQDWdE4eV+VxWoe/hzPyuNWtbJ1X5XFuHm8RyADjeW0e11V/dlGshl5cfQ+0kEAGGN/GaqZ8QUe/&#10;/liufncem9xKgQxQQihflsdFHf36n8/jpjzOdysFMkAJNlXB3FW353GW2yiQAUoQS9dXVbPmLs70&#10;I5TXu40CGaAEXW5gx9d+i1sokAFK0dUGdjSvL8njXW6hQAYoRVcb2NG8vj6PS91CgQxQUihf1sFQ&#10;jhPIPpbHeW6hQAYoyWWpew3sWL6Ok7xOd/sEMkBJYpZ8ZepWAzuO17wtaV4LZIDCxBJwl7ZFvVh9&#10;zTe5dQIZoDTRvL4hdaeBHaG8qZrdI5ABijJsYHelNHWs+iXizW6dQAYoMZRj1tmVBna8p/dv0uDw&#10;EAQyQHG61MBel8cdeZzqtglkgBJ1qYEd26A+7pYJZIBSdaWBHSWvN+bxQbdMIAOUqisN7BfyuDyP&#10;K9wygQxQqq40sKN5/b7UvWNBBTIAE4VyVxrYn8jjLLdMIAOUrCsN7E8lzWuBDFC4LjSw48zrm90q&#10;gQxQurY3sKN5fXHSvBbIAD0QzetrU3sb2FHyemcanHuNQAYo2unVTPnsln59z6fBm6HOd6sEMkDp&#10;Ytn6r1K7G9i3J81rgQzQE9G+fmuLf2m4M4/1bpNABuiDKFK9I7Wz7BUz5FvcIoEM0BcXpnY2sKN5&#10;fUke17hFAhmgL9rawD5W/bJwqVskkAH6oq0N7KN5fCy1/2xugQxAbdrawI7l61urXxoQyAC90cYG&#10;dhyveUfSvBbIAD3TtgZ2zJLPyeOjbo1ABuibC9PgufKGFoVyFLyudGsEMkDfRPP6utSeBnY0r29I&#10;mtcCGaCHhg3s17Xk61nO46/TYAkbgQzQK/Es+eo8/rAlX8+6NCh5nerWCGSAPro8jz9u0cz9426J&#10;QAboqz/L4+1pULJapPj8b8zjZrdEIAP01R/l8b60+Ab2C3lsyuMKt0QgA/RVNK/fkxbfwI7m9Y2p&#10;3e94FsgANCqa19HAPmPBX0c0rz+RNK8FMkCPRQP7/akdDewIZc1rgQzQa21oYMdMXclLIAP03qIb&#10;2PF54xzuDwpkAPpu0Q3sKHm9s5qxC2QAem3RDezn8/hAHucLZAD6btEN7Fi+vjOPswQyAH03bGAv&#10;aqY6DOX1AhkABidpLaqBHTPkWwQyAAxEA/vP0/wb2PH5LsnjGoEMAANvToMG9ryXkKN5Hc+zNwlk&#10;ABiI5vV70/xP1Dqax0fyOE8gA8BANLCvS/NvYMfboeJ4zdMFMgAMvCqPq9P8G9jxeT+dCm9eC2QA&#10;Jg3HaGBfOMfPGSWvaF5/VCADwInekebbwI7Pc2keVwpkADhRNLCj7DWvpeRoXt9QBbNABoAV3pDm&#10;28BeToOl6+Ka1wIZgFktooF9W5r/NiyBDEDrzbuBHdugPimQAWD1UJ5XAztKXq/P41aBDACrm1cD&#10;Ow4NubT6JUAgA8Aq5tXAjub1jXlcIJABYHXDBvZrGv480by+I49zBDIArC4a2PG2qKYb2LE8Hmde&#10;d7Z5LZABaNqwgf3Ghj9PhH5nS14CGYB5hfJfpEEDu6myV3zceJZ8s0AGgNGigf32BkM5Sl5vy+Ny&#10;gQwAo0UDO7YqNdXAfj6PD6T5vyZSIAPQOW9Kgwb2uoY+fszA70yD1zYKZAAYIRrYH0rNNbCHodyJ&#10;5rVABmCRhg3s1zf08WOG/BGBDADjhXIsX5+X6i97xce7JA2eKQtkABjDlamZBvax6mO3unktkAFo&#10;k6Ya2EfzuKGahQtkABhDUw3seDtUHK95ukAGgPE01cCO59WfTs2/hUogA1CMJhrY8Xw6mtcfFcgA&#10;MFkox/L1uam+sld8nEvzuEogA8Bk/jLV28CO5vW1eWwSyAAwmWhgx9alup7/LudxU2pJ81ogA9Al&#10;8XrF99b8Me9ILTheUyAD0DWvq2a2dTWwN+bxSYEMAJMbNrDPrOFjxXPpaHLfKpABYLpQvj7V08CO&#10;Q0OieX2FQAaA6UQD+09rCOVoXt+Yx8UCGQCm8ydpsIVp1gZ2NK9vSwtoXgtkAEoRM9s6Gtgx047n&#10;yXNtXgtkAEoSDex4rjxrA/uMNOeSl0AGoDTRvL46zdbAjlly7Hm+WSADwPTqaGBHyettaXA6mEAG&#10;gBnM2sB+Po8P53G+QAaA2czawP5tHnfmcY5ABoDZDBvY086U49+7PTXYvBbIAPRFNLDfn8dpU/77&#10;Z+Vxi0AGgNlF8/raNF0DO2bJF+bxAYEMALMbNrB/P02+hB3N6ytTA81rgQxAX707DRrYL0z47x3N&#10;44ZU8/GaAhmAPosGduw1fn7Cfy9C/FN5nC6QAaAe0cB+X5qugf3pVFPzWiADwKCBfXWarIEdAR7N&#10;65sEMgDU5+w0aGC/esJQvrSaYQtkAKhJNLA/lCZrYEfz+j1pcBqYQAaAGkUD+6I0fgN7OQ2Wrqdu&#10;XgtkAFjd29LkDew70pQlL4EMACc3aQN7Yx5/K5ABoH6TNLAjuF+bx60CGQDqN0kDO547R/P6PQIZ&#10;AOo3bGC/Ia29hB3N61jqvlggA0AzYuYbDey1yl7RvL4tjdm8FsgAMLloX799jFCOmXQ8T16zeS2Q&#10;AWA6sRx9XVp7+fqMNNgOJZABoCFR9rp6jRlwBPYfpDWa1wIZAGYP5Zgpj2pgR8krXvV4uUAGgOZE&#10;A/v6NLqBHc+bP5zHWwQyADQbytHAflM6ednrt3l8PI9zBDIANOuKNLqBHTPo29PLnjsLZACoXzSw&#10;35tOvnx9Vh63CGQAaN65adDAXn+SWfKFafBMWSADQMOigf3BtHoDO5rX70hV81ogA0CzRjWwj+bx&#10;kTzOE8gAMJ9QPlkD+0geNwhkAJifYQP76Mv++2WBDADzFQ3sq9LLlq8FMgDM37CBfYpABoDFigb2&#10;jWnQwH5xQ/6Pa1wTAFiY38vjov8XYADlZMm4NvDW6wAAAABJRU5ErkJgglBLAwQUAAYACAAAACEA&#10;3tCZVN0AAAAFAQAADwAAAGRycy9kb3ducmV2LnhtbEyPQUvDQBCF70L/wzIFb3bTilHSbEoRquih&#10;Ylvwus1Ok7TZ2bC7aaO/3tGLXgYe7/Hme/lisK04ow+NIwXTSQICqXSmoUrBbru6eQARoiajW0eo&#10;4BMDLIrRVa4z4y70judNrASXUMi0gjrGLpMylDVaHSauQ2Lv4LzVkaWvpPH6wuW2lbMkSaXVDfGH&#10;Wnf4WGN52vRWwcfz8vVpvT2+fO1Su+rfzPou8b1S1+NhOQcRcYh/YfjBZ3QomGnvejJBtAp4SPy9&#10;7M3Se56x51A6vQVZ5PI/ffENAAD//wMAUEsDBBQABgAIAAAAIQCqJg6+vAAAACEBAAAZAAAAZHJz&#10;L19yZWxzL2Uyb0RvYy54bWwucmVsc4SPQWrDMBBF94XcQcw+lp1FKMWyN6HgbUgOMEhjWcQaCUkt&#10;9e0jyCaBQJfzP/89ph///Cp+KWUXWEHXtCCIdTCOrYLr5Xv/CSIXZINrYFKwUYZx2H30Z1qx1FFe&#10;XMyiUjgrWEqJX1JmvZDH3IRIXJs5JI+lnsnKiPqGluShbY8yPTNgeGGKyShIk+lAXLZYzf+zwzw7&#10;TaegfzxxeaOQzld3BWKyVBR4Mg4fYddEtiCHXr48NtwBAAD//wMAUEsBAi0AFAAGAAgAAAAhALGC&#10;Z7YKAQAAEwIAABMAAAAAAAAAAAAAAAAAAAAAAFtDb250ZW50X1R5cGVzXS54bWxQSwECLQAUAAYA&#10;CAAAACEAOP0h/9YAAACUAQAACwAAAAAAAAAAAAAAAAA7AQAAX3JlbHMvLnJlbHNQSwECLQAUAAYA&#10;CAAAACEA0d3iP18FAAB5EwAADgAAAAAAAAAAAAAAAAA6AgAAZHJzL2Uyb0RvYy54bWxQSwECLQAK&#10;AAAAAAAAACEAoj3WLfAaAADwGgAAFAAAAAAAAAAAAAAAAADFBwAAZHJzL21lZGlhL2ltYWdlMS5w&#10;bmdQSwECLQAUAAYACAAAACEA3tCZVN0AAAAFAQAADwAAAAAAAAAAAAAAAADnIgAAZHJzL2Rvd25y&#10;ZXYueG1sUEsBAi0AFAAGAAgAAAAhAKomDr68AAAAIQEAABkAAAAAAAAAAAAAAAAA8SMAAGRycy9f&#10;cmVscy9lMm9Eb2MueG1sLnJlbHNQSwUGAAAAAAYABgB8AQAA5CQAAAAA&#10;">
              <v:group id="Group 168" o:spid="_x0000_s1030" style="position:absolute;width:17007;height:10241" coordsize="17007,10241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i1umuyQAAAOMAAAAPAAAAZHJzL2Rvd25yZXYueG1sRE/LasJA&#10;FN0L/sNwC93pTCwxkjqKiC1dSMEHlO4umWsSzNwJmWkS/76zKHR5OO/1drSN6KnztWMNyVyBIC6c&#10;qbnUcL28zVYgfEA22DgmDQ/ysN1MJ2vMjRv4RP05lCKGsM9RQxVCm0vpi4os+rlriSN3c53FEGFX&#10;StPhEMNtIxdKLaXFmmNDhS3tKyru5x+r4X3AYfeSHPrj/bZ/fF/Sz69jQlo/P427VxCBxvAv/nN/&#10;GA0LtcwylaVpHB0/xT8gN78AAAD//wMAUEsBAi0AFAAGAAgAAAAhANvh9svuAAAAhQEAABMAAAAA&#10;AAAAAAAAAAAAAAAAAFtDb250ZW50X1R5cGVzXS54bWxQSwECLQAUAAYACAAAACEAWvQsW78AAAAV&#10;AQAACwAAAAAAAAAAAAAAAAAfAQAAX3JlbHMvLnJlbHNQSwECLQAUAAYACAAAACEAYtbprskAAADj&#10;AAAADwAAAAAAAAAAAAAAAAAHAgAAZHJzL2Rvd25yZXYueG1sUEsFBgAAAAADAAMAtwAAAP0CAAAA&#10;AA==&#10;">
                <v:rect id="Rectangle 169" o:spid="_x0000_s1031" style="position:absolute;width:17007;height:10241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nJxZSyAAAAOIAAAAPAAAAZHJzL2Rvd25yZXYueG1sRI9Ba8JA&#10;FITvhf6H5RW81U1Fo0ldpRRFPWpLwdsj+0yC2bdhd2viv3cFweMw880w82VvGnEh52vLCj6GCQji&#10;wuqaSwW/P+v3GQgfkDU2lknBlTwsF68vc8y17XhPl0MoRSxhn6OCKoQ2l9IXFRn0Q9sSR+9kncEQ&#10;pSuldtjFctPIUZKk0mDNcaHClr4rKs6Hf6MgS0c7t//bHLvTtTueyylusxUqNXjrvz5BBOrDM/yg&#10;tzpy43Qyy5I0g/uleAfk4gYAAP//AwBQSwECLQAUAAYACAAAACEA2+H2y+4AAACFAQAAEwAAAAAA&#10;AAAAAAAAAAAAAAAAW0NvbnRlbnRfVHlwZXNdLnhtbFBLAQItABQABgAIAAAAIQBa9CxbvwAAABUB&#10;AAALAAAAAAAAAAAAAAAAAB8BAABfcmVscy8ucmVsc1BLAQItABQABgAIAAAAIQCnJxZSyAAAAOIA&#10;AAAPAAAAAAAAAAAAAAAAAAcCAABkcnMvZG93bnJldi54bWxQSwUGAAAAAAMAAwC3AAAA/AIAAAAA&#10;" fillcolor="white [3212]" stroked="f" strokeweight="2pt">
                  <v:fill opacity="0"/>
                </v:rect>
                <v:shape id="Rectangle 12" o:spid="_x0000_s1032" style="position:absolute;width:14630;height:10149;visibility:visible;mso-wrap-style:square;v-text-anchor:middle" coordsize="1462822,1014481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OCumfxwAAAOIAAAAPAAAAZHJzL2Rvd25yZXYueG1sRI/NasMw&#10;EITvhb6D2EJujdRiktqJEkpDSk6B/DzAYm1tp9bKSKrtvH0VCOQ4zMw3zHI92lb05EPjWMPbVIEg&#10;Lp1puNJwPm1fP0CEiGywdUwarhRgvXp+WmJh3MAH6o+xEgnCoUANdYxdIWUoa7IYpq4jTt6P8xZj&#10;kr6SxuOQ4LaV70rNpMWG00KNHX3VVP4e/6wGmef9sHVtdt4P128/ut1lYzKtJy/j5wJEpDE+wvf2&#10;zmiYJ6JS+SyD26V0B+TqHwAA//8DAFBLAQItABQABgAIAAAAIQDb4fbL7gAAAIUBAAATAAAAAAAA&#10;AAAAAAAAAAAAAABbQ29udGVudF9UeXBlc10ueG1sUEsBAi0AFAAGAAgAAAAhAFr0LFu/AAAAFQEA&#10;AAsAAAAAAAAAAAAAAAAAHwEAAF9yZWxzLy5yZWxzUEsBAi0AFAAGAAgAAAAhAM4K6Z/HAAAA4gAA&#10;AA8AAAAAAAAAAAAAAAAABwIAAGRycy9kb3ducmV2LnhtbFBLBQYAAAAAAwADALcAAAD7AgAAAAA=&#10;" path="m,l1462822,r,1014481l638269,407899,,xe" fillcolor="#4f81bd [3204]" stroked="f" strokeweight="2pt">
                  <v:path arrowok="t" o:connecttype="custom" o:connectlocs="0,0;14632,0;14632,10154;6384,4083;0,0" o:connectangles="0,0,0,0,0"/>
                </v:shape>
                <v:rect id="Rectangle 171" o:spid="_x0000_s1033" style="position:absolute;width:14721;height:10241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AAV42yQAAAOMAAAAPAAAAZHJzL2Rvd25yZXYueG1sRE9LTwIx&#10;EL6b+B+aMeEmrXQVWCnEGCTeeEiI3ibbYXfDdrrZVlj/vTUx4Tjfe2aL3jXiTF2oPRt4GCoQxIW3&#10;NZcG9h9v9xMQISJbbDyTgR8KsJjf3swwt/7CWzrvYilSCIccDVQxtrmUoajIYRj6ljhxR985jOns&#10;Smk7vKRw18iRUk/SYc2pocKWXisqTrtvZ0CPy+1os3o8rD7V1+G0Xupj1mtjBnf9yzOISH28iv/d&#10;7zbN19lUKzUdZ/D3UwJAzn8BAAD//wMAUEsBAi0AFAAGAAgAAAAhANvh9svuAAAAhQEAABMAAAAA&#10;AAAAAAAAAAAAAAAAAFtDb250ZW50X1R5cGVzXS54bWxQSwECLQAUAAYACAAAACEAWvQsW78AAAAV&#10;AQAACwAAAAAAAAAAAAAAAAAfAQAAX3JlbHMvLnJlbHNQSwECLQAUAAYACAAAACEAgAFeNskAAADj&#10;AAAADwAAAAAAAAAAAAAAAAAHAgAAZHJzL2Rvd25yZXYueG1sUEsFBgAAAAADAAMAtwAAAP0CAAAA&#10;AA==&#10;" strokecolor="white [3212]" strokeweight="2pt">
                  <v:fill r:id="rId2" o:title="" recolor="t" rotate="t" type="frame"/>
                </v:rect>
              </v:group>
              <v:shapetype id="_x0000_t202" coordsize="21600,21600" o:spt="202" path="m,l,21600r21600,l21600,xe">
                <v:stroke joinstyle="miter"/>
                <v:path gradientshapeok="t" o:connecttype="rect"/>
              </v:shapetype>
              <v:shape id="Text Box 172" o:spid="_x0000_s1034" type="#_x0000_t202" style="position:absolute;left:10326;top:95;width:4381;height:375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shnWQywAAAOIAAAAPAAAAZHJzL2Rvd25yZXYueG1sRI9Ba8JA&#10;FITvBf/D8oTe6kYjTRNdJYTa9lJBW+j1kX0mwezbmF1N+u+7hUKPw8x8w6y3o2nFjXrXWFYwn0Ug&#10;iEurG64UfH7sHp5AOI+ssbVMCr7JwXYzuVtjpu3AB7odfSUChF2GCmrvu0xKV9Zk0M1sRxy8k+0N&#10;+iD7SuoehwA3rVxE0aM02HBYqLGjoqbyfLwaBcXy+bJ7fXnPr8kw2FgW0f4rPyt1Px3zFQhPo/8P&#10;/7XftIIknifpMk5T+L0U7oDc/AAAAP//AwBQSwECLQAUAAYACAAAACEA2+H2y+4AAACFAQAAEwAA&#10;AAAAAAAAAAAAAAAAAAAAW0NvbnRlbnRfVHlwZXNdLnhtbFBLAQItABQABgAIAAAAIQBa9CxbvwAA&#10;ABUBAAALAAAAAAAAAAAAAAAAAB8BAABfcmVscy8ucmVsc1BLAQItABQABgAIAAAAIQBshnWQywAA&#10;AOIAAAAPAAAAAAAAAAAAAAAAAAcCAABkcnMvZG93bnJldi54bWxQSwUGAAAAAAMAAwC3AAAA/wIA&#10;AAAA&#10;" filled="f" stroked="f" strokeweight=".5pt">
                <v:textbox inset=",7.2pt,,7.2pt">
                  <w:txbxContent>
                    <w:p w14:paraId="4982A761" w14:textId="77777777" w:rsidR="0020489D" w:rsidRDefault="00282125">
                      <w:pPr>
                        <w:pStyle w:val="Header"/>
                        <w:tabs>
                          <w:tab w:val="clear" w:pos="4680"/>
                          <w:tab w:val="clear" w:pos="9360"/>
                        </w:tabs>
                        <w:rPr>
                          <w:color w:val="FFFFFF" w:themeColor="background1"/>
                          <w:sz w:val="24"/>
                          <w:szCs w:val="24"/>
                        </w:rPr>
                      </w:pPr>
                      <w:r>
                        <w:rPr>
                          <w:color w:val="FFFFFF" w:themeColor="background1"/>
                          <w:sz w:val="24"/>
                          <w:szCs w:val="24"/>
                        </w:rPr>
                        <w:fldChar w:fldCharType="begin"/>
                      </w:r>
                      <w:r w:rsidR="0020489D">
                        <w:rPr>
                          <w:color w:val="FFFFFF" w:themeColor="background1"/>
                          <w:sz w:val="24"/>
                          <w:szCs w:val="24"/>
                        </w:rPr>
                        <w:instrText xml:space="preserve"> PAGE   \* MERGEFORMAT </w:instrText>
                      </w:r>
                      <w:r>
                        <w:rPr>
                          <w:color w:val="FFFFFF" w:themeColor="background1"/>
                          <w:sz w:val="24"/>
                          <w:szCs w:val="24"/>
                        </w:rPr>
                        <w:fldChar w:fldCharType="separate"/>
                      </w:r>
                      <w:r w:rsidR="006472C2">
                        <w:rPr>
                          <w:noProof/>
                          <w:color w:val="FFFFFF" w:themeColor="background1"/>
                          <w:sz w:val="24"/>
                          <w:szCs w:val="24"/>
                        </w:rPr>
                        <w:t>1</w:t>
                      </w:r>
                      <w:r>
                        <w:rPr>
                          <w:noProof/>
                          <w:color w:val="FFFFFF" w:themeColor="background1"/>
                          <w:sz w:val="24"/>
                          <w:szCs w:val="24"/>
                        </w:rPr>
                        <w:fldChar w:fldCharType="end"/>
                      </w:r>
                    </w:p>
                  </w:txbxContent>
                </v:textbox>
              </v:shape>
              <w10:wrap anchorx="page" anchory="page"/>
            </v:group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8E5371"/>
    <w:multiLevelType w:val="hybridMultilevel"/>
    <w:tmpl w:val="23EC7318"/>
    <w:lvl w:ilvl="0" w:tplc="65BC6B20">
      <w:numFmt w:val="bullet"/>
      <w:lvlText w:val="-"/>
      <w:lvlJc w:val="left"/>
      <w:pPr>
        <w:ind w:left="720" w:hanging="360"/>
      </w:pPr>
      <w:rPr>
        <w:rFonts w:ascii="Cambria" w:eastAsia="Arial" w:hAnsi="Cambria" w:cs="Aria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23A1E18"/>
    <w:multiLevelType w:val="hybridMultilevel"/>
    <w:tmpl w:val="8F4605BC"/>
    <w:lvl w:ilvl="0" w:tplc="40C07BCC">
      <w:numFmt w:val="bullet"/>
      <w:lvlText w:val=""/>
      <w:lvlJc w:val="left"/>
      <w:pPr>
        <w:ind w:left="1644" w:hanging="36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A3322052">
      <w:numFmt w:val="bullet"/>
      <w:lvlText w:val="•"/>
      <w:lvlJc w:val="left"/>
      <w:pPr>
        <w:ind w:left="2596" w:hanging="360"/>
      </w:pPr>
      <w:rPr>
        <w:rFonts w:hint="default"/>
        <w:lang w:eastAsia="en-US" w:bidi="ar-SA"/>
      </w:rPr>
    </w:lvl>
    <w:lvl w:ilvl="2" w:tplc="4B4AB470">
      <w:numFmt w:val="bullet"/>
      <w:lvlText w:val="•"/>
      <w:lvlJc w:val="left"/>
      <w:pPr>
        <w:ind w:left="3553" w:hanging="360"/>
      </w:pPr>
      <w:rPr>
        <w:rFonts w:hint="default"/>
        <w:lang w:eastAsia="en-US" w:bidi="ar-SA"/>
      </w:rPr>
    </w:lvl>
    <w:lvl w:ilvl="3" w:tplc="B33EF8B6">
      <w:numFmt w:val="bullet"/>
      <w:lvlText w:val="•"/>
      <w:lvlJc w:val="left"/>
      <w:pPr>
        <w:ind w:left="4509" w:hanging="360"/>
      </w:pPr>
      <w:rPr>
        <w:rFonts w:hint="default"/>
        <w:lang w:eastAsia="en-US" w:bidi="ar-SA"/>
      </w:rPr>
    </w:lvl>
    <w:lvl w:ilvl="4" w:tplc="1BF01B2C">
      <w:numFmt w:val="bullet"/>
      <w:lvlText w:val="•"/>
      <w:lvlJc w:val="left"/>
      <w:pPr>
        <w:ind w:left="5466" w:hanging="360"/>
      </w:pPr>
      <w:rPr>
        <w:rFonts w:hint="default"/>
        <w:lang w:eastAsia="en-US" w:bidi="ar-SA"/>
      </w:rPr>
    </w:lvl>
    <w:lvl w:ilvl="5" w:tplc="D1146254">
      <w:numFmt w:val="bullet"/>
      <w:lvlText w:val="•"/>
      <w:lvlJc w:val="left"/>
      <w:pPr>
        <w:ind w:left="6423" w:hanging="360"/>
      </w:pPr>
      <w:rPr>
        <w:rFonts w:hint="default"/>
        <w:lang w:eastAsia="en-US" w:bidi="ar-SA"/>
      </w:rPr>
    </w:lvl>
    <w:lvl w:ilvl="6" w:tplc="90D2467C">
      <w:numFmt w:val="bullet"/>
      <w:lvlText w:val="•"/>
      <w:lvlJc w:val="left"/>
      <w:pPr>
        <w:ind w:left="7379" w:hanging="360"/>
      </w:pPr>
      <w:rPr>
        <w:rFonts w:hint="default"/>
        <w:lang w:eastAsia="en-US" w:bidi="ar-SA"/>
      </w:rPr>
    </w:lvl>
    <w:lvl w:ilvl="7" w:tplc="75B4D810">
      <w:numFmt w:val="bullet"/>
      <w:lvlText w:val="•"/>
      <w:lvlJc w:val="left"/>
      <w:pPr>
        <w:ind w:left="8336" w:hanging="360"/>
      </w:pPr>
      <w:rPr>
        <w:rFonts w:hint="default"/>
        <w:lang w:eastAsia="en-US" w:bidi="ar-SA"/>
      </w:rPr>
    </w:lvl>
    <w:lvl w:ilvl="8" w:tplc="59928942">
      <w:numFmt w:val="bullet"/>
      <w:lvlText w:val="•"/>
      <w:lvlJc w:val="left"/>
      <w:pPr>
        <w:ind w:left="9293" w:hanging="360"/>
      </w:pPr>
      <w:rPr>
        <w:rFonts w:hint="default"/>
        <w:lang w:eastAsia="en-US" w:bidi="ar-SA"/>
      </w:rPr>
    </w:lvl>
  </w:abstractNum>
  <w:abstractNum w:abstractNumId="2" w15:restartNumberingAfterBreak="0">
    <w:nsid w:val="050A00BA"/>
    <w:multiLevelType w:val="hybridMultilevel"/>
    <w:tmpl w:val="3072FC46"/>
    <w:lvl w:ilvl="0" w:tplc="C1101668">
      <w:numFmt w:val="bullet"/>
      <w:lvlText w:val=""/>
      <w:lvlJc w:val="left"/>
      <w:pPr>
        <w:ind w:left="384" w:hanging="272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FF309E6C">
      <w:numFmt w:val="bullet"/>
      <w:lvlText w:val="•"/>
      <w:lvlJc w:val="left"/>
      <w:pPr>
        <w:ind w:left="1462" w:hanging="272"/>
      </w:pPr>
      <w:rPr>
        <w:rFonts w:hint="default"/>
        <w:lang w:eastAsia="en-US" w:bidi="ar-SA"/>
      </w:rPr>
    </w:lvl>
    <w:lvl w:ilvl="2" w:tplc="13D67158">
      <w:numFmt w:val="bullet"/>
      <w:lvlText w:val="•"/>
      <w:lvlJc w:val="left"/>
      <w:pPr>
        <w:ind w:left="2545" w:hanging="272"/>
      </w:pPr>
      <w:rPr>
        <w:rFonts w:hint="default"/>
        <w:lang w:eastAsia="en-US" w:bidi="ar-SA"/>
      </w:rPr>
    </w:lvl>
    <w:lvl w:ilvl="3" w:tplc="A36CFA88">
      <w:numFmt w:val="bullet"/>
      <w:lvlText w:val="•"/>
      <w:lvlJc w:val="left"/>
      <w:pPr>
        <w:ind w:left="3627" w:hanging="272"/>
      </w:pPr>
      <w:rPr>
        <w:rFonts w:hint="default"/>
        <w:lang w:eastAsia="en-US" w:bidi="ar-SA"/>
      </w:rPr>
    </w:lvl>
    <w:lvl w:ilvl="4" w:tplc="F4446DD4">
      <w:numFmt w:val="bullet"/>
      <w:lvlText w:val="•"/>
      <w:lvlJc w:val="left"/>
      <w:pPr>
        <w:ind w:left="4710" w:hanging="272"/>
      </w:pPr>
      <w:rPr>
        <w:rFonts w:hint="default"/>
        <w:lang w:eastAsia="en-US" w:bidi="ar-SA"/>
      </w:rPr>
    </w:lvl>
    <w:lvl w:ilvl="5" w:tplc="F2AE92D6">
      <w:numFmt w:val="bullet"/>
      <w:lvlText w:val="•"/>
      <w:lvlJc w:val="left"/>
      <w:pPr>
        <w:ind w:left="5793" w:hanging="272"/>
      </w:pPr>
      <w:rPr>
        <w:rFonts w:hint="default"/>
        <w:lang w:eastAsia="en-US" w:bidi="ar-SA"/>
      </w:rPr>
    </w:lvl>
    <w:lvl w:ilvl="6" w:tplc="B302014C">
      <w:numFmt w:val="bullet"/>
      <w:lvlText w:val="•"/>
      <w:lvlJc w:val="left"/>
      <w:pPr>
        <w:ind w:left="6875" w:hanging="272"/>
      </w:pPr>
      <w:rPr>
        <w:rFonts w:hint="default"/>
        <w:lang w:eastAsia="en-US" w:bidi="ar-SA"/>
      </w:rPr>
    </w:lvl>
    <w:lvl w:ilvl="7" w:tplc="2E10A42C">
      <w:numFmt w:val="bullet"/>
      <w:lvlText w:val="•"/>
      <w:lvlJc w:val="left"/>
      <w:pPr>
        <w:ind w:left="7958" w:hanging="272"/>
      </w:pPr>
      <w:rPr>
        <w:rFonts w:hint="default"/>
        <w:lang w:eastAsia="en-US" w:bidi="ar-SA"/>
      </w:rPr>
    </w:lvl>
    <w:lvl w:ilvl="8" w:tplc="A22E6E80">
      <w:numFmt w:val="bullet"/>
      <w:lvlText w:val="•"/>
      <w:lvlJc w:val="left"/>
      <w:pPr>
        <w:ind w:left="9041" w:hanging="272"/>
      </w:pPr>
      <w:rPr>
        <w:rFonts w:hint="default"/>
        <w:lang w:eastAsia="en-US" w:bidi="ar-SA"/>
      </w:rPr>
    </w:lvl>
  </w:abstractNum>
  <w:abstractNum w:abstractNumId="3" w15:restartNumberingAfterBreak="0">
    <w:nsid w:val="126844A8"/>
    <w:multiLevelType w:val="hybridMultilevel"/>
    <w:tmpl w:val="51D278CE"/>
    <w:lvl w:ilvl="0" w:tplc="0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4" w15:restartNumberingAfterBreak="0">
    <w:nsid w:val="13374924"/>
    <w:multiLevelType w:val="multilevel"/>
    <w:tmpl w:val="6DA48796"/>
    <w:lvl w:ilvl="0">
      <w:start w:val="1"/>
      <w:numFmt w:val="decimal"/>
      <w:lvlText w:val="%1."/>
      <w:lvlJc w:val="left"/>
      <w:pPr>
        <w:ind w:left="1238" w:hanging="315"/>
      </w:pPr>
      <w:rPr>
        <w:rFonts w:ascii="Arial" w:eastAsia="Arial" w:hAnsi="Arial" w:cs="Arial" w:hint="default"/>
        <w:b/>
        <w:bCs/>
        <w:i w:val="0"/>
        <w:iCs w:val="0"/>
        <w:spacing w:val="-1"/>
        <w:w w:val="100"/>
        <w:sz w:val="28"/>
        <w:szCs w:val="28"/>
        <w:lang w:eastAsia="en-US" w:bidi="ar-SA"/>
      </w:rPr>
    </w:lvl>
    <w:lvl w:ilvl="1">
      <w:start w:val="1"/>
      <w:numFmt w:val="decimal"/>
      <w:lvlText w:val="%1.%2"/>
      <w:lvlJc w:val="left"/>
      <w:pPr>
        <w:ind w:left="1327" w:hanging="404"/>
      </w:pPr>
      <w:rPr>
        <w:rFonts w:ascii="Arial" w:eastAsia="Arial" w:hAnsi="Arial" w:cs="Arial" w:hint="default"/>
        <w:b/>
        <w:bCs/>
        <w:i w:val="0"/>
        <w:iCs w:val="0"/>
        <w:w w:val="100"/>
        <w:sz w:val="24"/>
        <w:szCs w:val="24"/>
        <w:lang w:eastAsia="en-US" w:bidi="ar-SA"/>
      </w:rPr>
    </w:lvl>
    <w:lvl w:ilvl="2">
      <w:numFmt w:val="bullet"/>
      <w:lvlText w:val="•"/>
      <w:lvlJc w:val="left"/>
      <w:pPr>
        <w:ind w:left="2418" w:hanging="404"/>
      </w:pPr>
      <w:rPr>
        <w:rFonts w:hint="default"/>
        <w:lang w:eastAsia="en-US" w:bidi="ar-SA"/>
      </w:rPr>
    </w:lvl>
    <w:lvl w:ilvl="3">
      <w:numFmt w:val="bullet"/>
      <w:lvlText w:val="•"/>
      <w:lvlJc w:val="left"/>
      <w:pPr>
        <w:ind w:left="3516" w:hanging="404"/>
      </w:pPr>
      <w:rPr>
        <w:rFonts w:hint="default"/>
        <w:lang w:eastAsia="en-US" w:bidi="ar-SA"/>
      </w:rPr>
    </w:lvl>
    <w:lvl w:ilvl="4">
      <w:numFmt w:val="bullet"/>
      <w:lvlText w:val="•"/>
      <w:lvlJc w:val="left"/>
      <w:pPr>
        <w:ind w:left="4615" w:hanging="404"/>
      </w:pPr>
      <w:rPr>
        <w:rFonts w:hint="default"/>
        <w:lang w:eastAsia="en-US" w:bidi="ar-SA"/>
      </w:rPr>
    </w:lvl>
    <w:lvl w:ilvl="5">
      <w:numFmt w:val="bullet"/>
      <w:lvlText w:val="•"/>
      <w:lvlJc w:val="left"/>
      <w:pPr>
        <w:ind w:left="5713" w:hanging="404"/>
      </w:pPr>
      <w:rPr>
        <w:rFonts w:hint="default"/>
        <w:lang w:eastAsia="en-US" w:bidi="ar-SA"/>
      </w:rPr>
    </w:lvl>
    <w:lvl w:ilvl="6">
      <w:numFmt w:val="bullet"/>
      <w:lvlText w:val="•"/>
      <w:lvlJc w:val="left"/>
      <w:pPr>
        <w:ind w:left="6812" w:hanging="404"/>
      </w:pPr>
      <w:rPr>
        <w:rFonts w:hint="default"/>
        <w:lang w:eastAsia="en-US" w:bidi="ar-SA"/>
      </w:rPr>
    </w:lvl>
    <w:lvl w:ilvl="7">
      <w:numFmt w:val="bullet"/>
      <w:lvlText w:val="•"/>
      <w:lvlJc w:val="left"/>
      <w:pPr>
        <w:ind w:left="7910" w:hanging="404"/>
      </w:pPr>
      <w:rPr>
        <w:rFonts w:hint="default"/>
        <w:lang w:eastAsia="en-US" w:bidi="ar-SA"/>
      </w:rPr>
    </w:lvl>
    <w:lvl w:ilvl="8">
      <w:numFmt w:val="bullet"/>
      <w:lvlText w:val="•"/>
      <w:lvlJc w:val="left"/>
      <w:pPr>
        <w:ind w:left="9009" w:hanging="404"/>
      </w:pPr>
      <w:rPr>
        <w:rFonts w:hint="default"/>
        <w:lang w:eastAsia="en-US" w:bidi="ar-SA"/>
      </w:rPr>
    </w:lvl>
  </w:abstractNum>
  <w:abstractNum w:abstractNumId="5" w15:restartNumberingAfterBreak="0">
    <w:nsid w:val="13876289"/>
    <w:multiLevelType w:val="hybridMultilevel"/>
    <w:tmpl w:val="C638D33E"/>
    <w:lvl w:ilvl="0" w:tplc="7BF25232">
      <w:numFmt w:val="bullet"/>
      <w:lvlText w:val=""/>
      <w:lvlJc w:val="left"/>
      <w:pPr>
        <w:ind w:left="1015" w:hanging="36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D60633D6">
      <w:numFmt w:val="bullet"/>
      <w:lvlText w:val="•"/>
      <w:lvlJc w:val="left"/>
      <w:pPr>
        <w:ind w:left="2038" w:hanging="360"/>
      </w:pPr>
      <w:rPr>
        <w:rFonts w:hint="default"/>
        <w:lang w:eastAsia="en-US" w:bidi="ar-SA"/>
      </w:rPr>
    </w:lvl>
    <w:lvl w:ilvl="2" w:tplc="EB0E3F80">
      <w:numFmt w:val="bullet"/>
      <w:lvlText w:val="•"/>
      <w:lvlJc w:val="left"/>
      <w:pPr>
        <w:ind w:left="3057" w:hanging="360"/>
      </w:pPr>
      <w:rPr>
        <w:rFonts w:hint="default"/>
        <w:lang w:eastAsia="en-US" w:bidi="ar-SA"/>
      </w:rPr>
    </w:lvl>
    <w:lvl w:ilvl="3" w:tplc="5CB03BAA">
      <w:numFmt w:val="bullet"/>
      <w:lvlText w:val="•"/>
      <w:lvlJc w:val="left"/>
      <w:pPr>
        <w:ind w:left="4075" w:hanging="360"/>
      </w:pPr>
      <w:rPr>
        <w:rFonts w:hint="default"/>
        <w:lang w:eastAsia="en-US" w:bidi="ar-SA"/>
      </w:rPr>
    </w:lvl>
    <w:lvl w:ilvl="4" w:tplc="607603EC">
      <w:numFmt w:val="bullet"/>
      <w:lvlText w:val="•"/>
      <w:lvlJc w:val="left"/>
      <w:pPr>
        <w:ind w:left="5094" w:hanging="360"/>
      </w:pPr>
      <w:rPr>
        <w:rFonts w:hint="default"/>
        <w:lang w:eastAsia="en-US" w:bidi="ar-SA"/>
      </w:rPr>
    </w:lvl>
    <w:lvl w:ilvl="5" w:tplc="E570AA78">
      <w:numFmt w:val="bullet"/>
      <w:lvlText w:val="•"/>
      <w:lvlJc w:val="left"/>
      <w:pPr>
        <w:ind w:left="6113" w:hanging="360"/>
      </w:pPr>
      <w:rPr>
        <w:rFonts w:hint="default"/>
        <w:lang w:eastAsia="en-US" w:bidi="ar-SA"/>
      </w:rPr>
    </w:lvl>
    <w:lvl w:ilvl="6" w:tplc="733646F8">
      <w:numFmt w:val="bullet"/>
      <w:lvlText w:val="•"/>
      <w:lvlJc w:val="left"/>
      <w:pPr>
        <w:ind w:left="7131" w:hanging="360"/>
      </w:pPr>
      <w:rPr>
        <w:rFonts w:hint="default"/>
        <w:lang w:eastAsia="en-US" w:bidi="ar-SA"/>
      </w:rPr>
    </w:lvl>
    <w:lvl w:ilvl="7" w:tplc="F760C3F2">
      <w:numFmt w:val="bullet"/>
      <w:lvlText w:val="•"/>
      <w:lvlJc w:val="left"/>
      <w:pPr>
        <w:ind w:left="8150" w:hanging="360"/>
      </w:pPr>
      <w:rPr>
        <w:rFonts w:hint="default"/>
        <w:lang w:eastAsia="en-US" w:bidi="ar-SA"/>
      </w:rPr>
    </w:lvl>
    <w:lvl w:ilvl="8" w:tplc="93F6DBB4">
      <w:numFmt w:val="bullet"/>
      <w:lvlText w:val="•"/>
      <w:lvlJc w:val="left"/>
      <w:pPr>
        <w:ind w:left="9169" w:hanging="360"/>
      </w:pPr>
      <w:rPr>
        <w:rFonts w:hint="default"/>
        <w:lang w:eastAsia="en-US" w:bidi="ar-SA"/>
      </w:rPr>
    </w:lvl>
  </w:abstractNum>
  <w:abstractNum w:abstractNumId="6" w15:restartNumberingAfterBreak="0">
    <w:nsid w:val="1BC04469"/>
    <w:multiLevelType w:val="hybridMultilevel"/>
    <w:tmpl w:val="4194171E"/>
    <w:lvl w:ilvl="0" w:tplc="3162FDAA">
      <w:numFmt w:val="bullet"/>
      <w:lvlText w:val="-"/>
      <w:lvlJc w:val="left"/>
      <w:pPr>
        <w:ind w:left="744" w:hanging="428"/>
      </w:pPr>
      <w:rPr>
        <w:rFonts w:ascii="Arial" w:eastAsia="Arial" w:hAnsi="Arial" w:cs="Arial" w:hint="default"/>
        <w:b w:val="0"/>
        <w:bCs w:val="0"/>
        <w:i w:val="0"/>
        <w:iCs w:val="0"/>
        <w:w w:val="99"/>
        <w:sz w:val="24"/>
        <w:szCs w:val="24"/>
        <w:lang w:eastAsia="en-US" w:bidi="ar-SA"/>
      </w:rPr>
    </w:lvl>
    <w:lvl w:ilvl="1" w:tplc="EF0C3546">
      <w:numFmt w:val="bullet"/>
      <w:lvlText w:val="•"/>
      <w:lvlJc w:val="left"/>
      <w:pPr>
        <w:ind w:left="1786" w:hanging="428"/>
      </w:pPr>
      <w:rPr>
        <w:rFonts w:hint="default"/>
        <w:lang w:eastAsia="en-US" w:bidi="ar-SA"/>
      </w:rPr>
    </w:lvl>
    <w:lvl w:ilvl="2" w:tplc="136EB0F4">
      <w:numFmt w:val="bullet"/>
      <w:lvlText w:val="•"/>
      <w:lvlJc w:val="left"/>
      <w:pPr>
        <w:ind w:left="2833" w:hanging="428"/>
      </w:pPr>
      <w:rPr>
        <w:rFonts w:hint="default"/>
        <w:lang w:eastAsia="en-US" w:bidi="ar-SA"/>
      </w:rPr>
    </w:lvl>
    <w:lvl w:ilvl="3" w:tplc="17B4AE02">
      <w:numFmt w:val="bullet"/>
      <w:lvlText w:val="•"/>
      <w:lvlJc w:val="left"/>
      <w:pPr>
        <w:ind w:left="3879" w:hanging="428"/>
      </w:pPr>
      <w:rPr>
        <w:rFonts w:hint="default"/>
        <w:lang w:eastAsia="en-US" w:bidi="ar-SA"/>
      </w:rPr>
    </w:lvl>
    <w:lvl w:ilvl="4" w:tplc="F1481AA8">
      <w:numFmt w:val="bullet"/>
      <w:lvlText w:val="•"/>
      <w:lvlJc w:val="left"/>
      <w:pPr>
        <w:ind w:left="4926" w:hanging="428"/>
      </w:pPr>
      <w:rPr>
        <w:rFonts w:hint="default"/>
        <w:lang w:eastAsia="en-US" w:bidi="ar-SA"/>
      </w:rPr>
    </w:lvl>
    <w:lvl w:ilvl="5" w:tplc="F308384C">
      <w:numFmt w:val="bullet"/>
      <w:lvlText w:val="•"/>
      <w:lvlJc w:val="left"/>
      <w:pPr>
        <w:ind w:left="5973" w:hanging="428"/>
      </w:pPr>
      <w:rPr>
        <w:rFonts w:hint="default"/>
        <w:lang w:eastAsia="en-US" w:bidi="ar-SA"/>
      </w:rPr>
    </w:lvl>
    <w:lvl w:ilvl="6" w:tplc="24900CEC">
      <w:numFmt w:val="bullet"/>
      <w:lvlText w:val="•"/>
      <w:lvlJc w:val="left"/>
      <w:pPr>
        <w:ind w:left="7019" w:hanging="428"/>
      </w:pPr>
      <w:rPr>
        <w:rFonts w:hint="default"/>
        <w:lang w:eastAsia="en-US" w:bidi="ar-SA"/>
      </w:rPr>
    </w:lvl>
    <w:lvl w:ilvl="7" w:tplc="F4AC02B2">
      <w:numFmt w:val="bullet"/>
      <w:lvlText w:val="•"/>
      <w:lvlJc w:val="left"/>
      <w:pPr>
        <w:ind w:left="8066" w:hanging="428"/>
      </w:pPr>
      <w:rPr>
        <w:rFonts w:hint="default"/>
        <w:lang w:eastAsia="en-US" w:bidi="ar-SA"/>
      </w:rPr>
    </w:lvl>
    <w:lvl w:ilvl="8" w:tplc="D76CFC8A">
      <w:numFmt w:val="bullet"/>
      <w:lvlText w:val="•"/>
      <w:lvlJc w:val="left"/>
      <w:pPr>
        <w:ind w:left="9113" w:hanging="428"/>
      </w:pPr>
      <w:rPr>
        <w:rFonts w:hint="default"/>
        <w:lang w:eastAsia="en-US" w:bidi="ar-SA"/>
      </w:rPr>
    </w:lvl>
  </w:abstractNum>
  <w:abstractNum w:abstractNumId="7" w15:restartNumberingAfterBreak="0">
    <w:nsid w:val="1C0C3E3A"/>
    <w:multiLevelType w:val="hybridMultilevel"/>
    <w:tmpl w:val="42147780"/>
    <w:lvl w:ilvl="0" w:tplc="0409000D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3ED0053"/>
    <w:multiLevelType w:val="hybridMultilevel"/>
    <w:tmpl w:val="28F804E0"/>
    <w:lvl w:ilvl="0" w:tplc="0409000D">
      <w:start w:val="1"/>
      <w:numFmt w:val="bullet"/>
      <w:lvlText w:val=""/>
      <w:lvlJc w:val="left"/>
      <w:pPr>
        <w:ind w:left="1644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2364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084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804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524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244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964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684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404" w:hanging="360"/>
      </w:pPr>
      <w:rPr>
        <w:rFonts w:ascii="Wingdings" w:hAnsi="Wingdings" w:hint="default"/>
      </w:rPr>
    </w:lvl>
  </w:abstractNum>
  <w:abstractNum w:abstractNumId="9" w15:restartNumberingAfterBreak="0">
    <w:nsid w:val="313B71FE"/>
    <w:multiLevelType w:val="hybridMultilevel"/>
    <w:tmpl w:val="F95604C2"/>
    <w:lvl w:ilvl="0" w:tplc="CACA345C">
      <w:numFmt w:val="bullet"/>
      <w:lvlText w:val="o"/>
      <w:lvlJc w:val="left"/>
      <w:pPr>
        <w:ind w:left="1300" w:hanging="231"/>
      </w:pPr>
      <w:rPr>
        <w:rFonts w:ascii="Courier New" w:eastAsia="Courier New" w:hAnsi="Courier New" w:cs="Courier New" w:hint="default"/>
        <w:b w:val="0"/>
        <w:bCs w:val="0"/>
        <w:i w:val="0"/>
        <w:iCs w:val="0"/>
        <w:w w:val="99"/>
        <w:sz w:val="24"/>
        <w:szCs w:val="24"/>
        <w:lang w:eastAsia="en-US" w:bidi="ar-SA"/>
      </w:rPr>
    </w:lvl>
    <w:lvl w:ilvl="1" w:tplc="FC4CBB7E">
      <w:numFmt w:val="bullet"/>
      <w:lvlText w:val="•"/>
      <w:lvlJc w:val="left"/>
      <w:pPr>
        <w:ind w:left="2290" w:hanging="231"/>
      </w:pPr>
      <w:rPr>
        <w:rFonts w:hint="default"/>
        <w:lang w:eastAsia="en-US" w:bidi="ar-SA"/>
      </w:rPr>
    </w:lvl>
    <w:lvl w:ilvl="2" w:tplc="3F70F974">
      <w:numFmt w:val="bullet"/>
      <w:lvlText w:val="•"/>
      <w:lvlJc w:val="left"/>
      <w:pPr>
        <w:ind w:left="3281" w:hanging="231"/>
      </w:pPr>
      <w:rPr>
        <w:rFonts w:hint="default"/>
        <w:lang w:eastAsia="en-US" w:bidi="ar-SA"/>
      </w:rPr>
    </w:lvl>
    <w:lvl w:ilvl="3" w:tplc="6380828A">
      <w:numFmt w:val="bullet"/>
      <w:lvlText w:val="•"/>
      <w:lvlJc w:val="left"/>
      <w:pPr>
        <w:ind w:left="4271" w:hanging="231"/>
      </w:pPr>
      <w:rPr>
        <w:rFonts w:hint="default"/>
        <w:lang w:eastAsia="en-US" w:bidi="ar-SA"/>
      </w:rPr>
    </w:lvl>
    <w:lvl w:ilvl="4" w:tplc="6CB4B734">
      <w:numFmt w:val="bullet"/>
      <w:lvlText w:val="•"/>
      <w:lvlJc w:val="left"/>
      <w:pPr>
        <w:ind w:left="5262" w:hanging="231"/>
      </w:pPr>
      <w:rPr>
        <w:rFonts w:hint="default"/>
        <w:lang w:eastAsia="en-US" w:bidi="ar-SA"/>
      </w:rPr>
    </w:lvl>
    <w:lvl w:ilvl="5" w:tplc="D3446FEA">
      <w:numFmt w:val="bullet"/>
      <w:lvlText w:val="•"/>
      <w:lvlJc w:val="left"/>
      <w:pPr>
        <w:ind w:left="6253" w:hanging="231"/>
      </w:pPr>
      <w:rPr>
        <w:rFonts w:hint="default"/>
        <w:lang w:eastAsia="en-US" w:bidi="ar-SA"/>
      </w:rPr>
    </w:lvl>
    <w:lvl w:ilvl="6" w:tplc="F52C4352">
      <w:numFmt w:val="bullet"/>
      <w:lvlText w:val="•"/>
      <w:lvlJc w:val="left"/>
      <w:pPr>
        <w:ind w:left="7243" w:hanging="231"/>
      </w:pPr>
      <w:rPr>
        <w:rFonts w:hint="default"/>
        <w:lang w:eastAsia="en-US" w:bidi="ar-SA"/>
      </w:rPr>
    </w:lvl>
    <w:lvl w:ilvl="7" w:tplc="F73C50E0">
      <w:numFmt w:val="bullet"/>
      <w:lvlText w:val="•"/>
      <w:lvlJc w:val="left"/>
      <w:pPr>
        <w:ind w:left="8234" w:hanging="231"/>
      </w:pPr>
      <w:rPr>
        <w:rFonts w:hint="default"/>
        <w:lang w:eastAsia="en-US" w:bidi="ar-SA"/>
      </w:rPr>
    </w:lvl>
    <w:lvl w:ilvl="8" w:tplc="271E2BDE">
      <w:numFmt w:val="bullet"/>
      <w:lvlText w:val="•"/>
      <w:lvlJc w:val="left"/>
      <w:pPr>
        <w:ind w:left="9225" w:hanging="231"/>
      </w:pPr>
      <w:rPr>
        <w:rFonts w:hint="default"/>
        <w:lang w:eastAsia="en-US" w:bidi="ar-SA"/>
      </w:rPr>
    </w:lvl>
  </w:abstractNum>
  <w:abstractNum w:abstractNumId="10" w15:restartNumberingAfterBreak="0">
    <w:nsid w:val="31E83F85"/>
    <w:multiLevelType w:val="hybridMultilevel"/>
    <w:tmpl w:val="392804DA"/>
    <w:lvl w:ilvl="0" w:tplc="73505F6C">
      <w:numFmt w:val="bullet"/>
      <w:lvlText w:val=""/>
      <w:lvlJc w:val="left"/>
      <w:pPr>
        <w:ind w:left="1159" w:hanging="36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09C8B30C">
      <w:numFmt w:val="bullet"/>
      <w:lvlText w:val="•"/>
      <w:lvlJc w:val="left"/>
      <w:pPr>
        <w:ind w:left="2164" w:hanging="360"/>
      </w:pPr>
      <w:rPr>
        <w:rFonts w:hint="default"/>
        <w:lang w:eastAsia="en-US" w:bidi="ar-SA"/>
      </w:rPr>
    </w:lvl>
    <w:lvl w:ilvl="2" w:tplc="52947ECC">
      <w:numFmt w:val="bullet"/>
      <w:lvlText w:val="•"/>
      <w:lvlJc w:val="left"/>
      <w:pPr>
        <w:ind w:left="3169" w:hanging="360"/>
      </w:pPr>
      <w:rPr>
        <w:rFonts w:hint="default"/>
        <w:lang w:eastAsia="en-US" w:bidi="ar-SA"/>
      </w:rPr>
    </w:lvl>
    <w:lvl w:ilvl="3" w:tplc="C41264CE">
      <w:numFmt w:val="bullet"/>
      <w:lvlText w:val="•"/>
      <w:lvlJc w:val="left"/>
      <w:pPr>
        <w:ind w:left="4173" w:hanging="360"/>
      </w:pPr>
      <w:rPr>
        <w:rFonts w:hint="default"/>
        <w:lang w:eastAsia="en-US" w:bidi="ar-SA"/>
      </w:rPr>
    </w:lvl>
    <w:lvl w:ilvl="4" w:tplc="C71E679A">
      <w:numFmt w:val="bullet"/>
      <w:lvlText w:val="•"/>
      <w:lvlJc w:val="left"/>
      <w:pPr>
        <w:ind w:left="5178" w:hanging="360"/>
      </w:pPr>
      <w:rPr>
        <w:rFonts w:hint="default"/>
        <w:lang w:eastAsia="en-US" w:bidi="ar-SA"/>
      </w:rPr>
    </w:lvl>
    <w:lvl w:ilvl="5" w:tplc="D466D834">
      <w:numFmt w:val="bullet"/>
      <w:lvlText w:val="•"/>
      <w:lvlJc w:val="left"/>
      <w:pPr>
        <w:ind w:left="6183" w:hanging="360"/>
      </w:pPr>
      <w:rPr>
        <w:rFonts w:hint="default"/>
        <w:lang w:eastAsia="en-US" w:bidi="ar-SA"/>
      </w:rPr>
    </w:lvl>
    <w:lvl w:ilvl="6" w:tplc="C80AAC56">
      <w:numFmt w:val="bullet"/>
      <w:lvlText w:val="•"/>
      <w:lvlJc w:val="left"/>
      <w:pPr>
        <w:ind w:left="7187" w:hanging="360"/>
      </w:pPr>
      <w:rPr>
        <w:rFonts w:hint="default"/>
        <w:lang w:eastAsia="en-US" w:bidi="ar-SA"/>
      </w:rPr>
    </w:lvl>
    <w:lvl w:ilvl="7" w:tplc="CCE86C9C">
      <w:numFmt w:val="bullet"/>
      <w:lvlText w:val="•"/>
      <w:lvlJc w:val="left"/>
      <w:pPr>
        <w:ind w:left="8192" w:hanging="360"/>
      </w:pPr>
      <w:rPr>
        <w:rFonts w:hint="default"/>
        <w:lang w:eastAsia="en-US" w:bidi="ar-SA"/>
      </w:rPr>
    </w:lvl>
    <w:lvl w:ilvl="8" w:tplc="20FA89C6">
      <w:numFmt w:val="bullet"/>
      <w:lvlText w:val="•"/>
      <w:lvlJc w:val="left"/>
      <w:pPr>
        <w:ind w:left="9197" w:hanging="360"/>
      </w:pPr>
      <w:rPr>
        <w:rFonts w:hint="default"/>
        <w:lang w:eastAsia="en-US" w:bidi="ar-SA"/>
      </w:rPr>
    </w:lvl>
  </w:abstractNum>
  <w:abstractNum w:abstractNumId="11" w15:restartNumberingAfterBreak="0">
    <w:nsid w:val="3A297826"/>
    <w:multiLevelType w:val="hybridMultilevel"/>
    <w:tmpl w:val="3C6C64FA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BDB7452"/>
    <w:multiLevelType w:val="hybridMultilevel"/>
    <w:tmpl w:val="9EE67696"/>
    <w:lvl w:ilvl="0" w:tplc="FBA488FC">
      <w:numFmt w:val="bullet"/>
      <w:lvlText w:val=""/>
      <w:lvlJc w:val="left"/>
      <w:pPr>
        <w:ind w:left="1104" w:hanging="449"/>
      </w:pPr>
      <w:rPr>
        <w:rFonts w:ascii="Symbol" w:eastAsia="Symbol" w:hAnsi="Symbol" w:cs="Symbol" w:hint="default"/>
        <w:w w:val="100"/>
        <w:lang w:eastAsia="en-US" w:bidi="ar-SA"/>
      </w:rPr>
    </w:lvl>
    <w:lvl w:ilvl="1" w:tplc="8BC43EF8">
      <w:numFmt w:val="bullet"/>
      <w:lvlText w:val="o"/>
      <w:lvlJc w:val="left"/>
      <w:pPr>
        <w:ind w:left="1644" w:hanging="360"/>
      </w:pPr>
      <w:rPr>
        <w:rFonts w:ascii="Courier New" w:eastAsia="Courier New" w:hAnsi="Courier New" w:cs="Courier New" w:hint="default"/>
        <w:b w:val="0"/>
        <w:bCs w:val="0"/>
        <w:i w:val="0"/>
        <w:iCs w:val="0"/>
        <w:w w:val="99"/>
        <w:sz w:val="24"/>
        <w:szCs w:val="24"/>
        <w:lang w:eastAsia="en-US" w:bidi="ar-SA"/>
      </w:rPr>
    </w:lvl>
    <w:lvl w:ilvl="2" w:tplc="37B0DD4E">
      <w:numFmt w:val="bullet"/>
      <w:lvlText w:val="•"/>
      <w:lvlJc w:val="left"/>
      <w:pPr>
        <w:ind w:left="2702" w:hanging="360"/>
      </w:pPr>
      <w:rPr>
        <w:rFonts w:hint="default"/>
        <w:lang w:eastAsia="en-US" w:bidi="ar-SA"/>
      </w:rPr>
    </w:lvl>
    <w:lvl w:ilvl="3" w:tplc="7F381F66">
      <w:numFmt w:val="bullet"/>
      <w:lvlText w:val="•"/>
      <w:lvlJc w:val="left"/>
      <w:pPr>
        <w:ind w:left="3765" w:hanging="360"/>
      </w:pPr>
      <w:rPr>
        <w:rFonts w:hint="default"/>
        <w:lang w:eastAsia="en-US" w:bidi="ar-SA"/>
      </w:rPr>
    </w:lvl>
    <w:lvl w:ilvl="4" w:tplc="D8D06594">
      <w:numFmt w:val="bullet"/>
      <w:lvlText w:val="•"/>
      <w:lvlJc w:val="left"/>
      <w:pPr>
        <w:ind w:left="4828" w:hanging="360"/>
      </w:pPr>
      <w:rPr>
        <w:rFonts w:hint="default"/>
        <w:lang w:eastAsia="en-US" w:bidi="ar-SA"/>
      </w:rPr>
    </w:lvl>
    <w:lvl w:ilvl="5" w:tplc="5E0C7E22">
      <w:numFmt w:val="bullet"/>
      <w:lvlText w:val="•"/>
      <w:lvlJc w:val="left"/>
      <w:pPr>
        <w:ind w:left="5891" w:hanging="360"/>
      </w:pPr>
      <w:rPr>
        <w:rFonts w:hint="default"/>
        <w:lang w:eastAsia="en-US" w:bidi="ar-SA"/>
      </w:rPr>
    </w:lvl>
    <w:lvl w:ilvl="6" w:tplc="50DC9380">
      <w:numFmt w:val="bullet"/>
      <w:lvlText w:val="•"/>
      <w:lvlJc w:val="left"/>
      <w:pPr>
        <w:ind w:left="6954" w:hanging="360"/>
      </w:pPr>
      <w:rPr>
        <w:rFonts w:hint="default"/>
        <w:lang w:eastAsia="en-US" w:bidi="ar-SA"/>
      </w:rPr>
    </w:lvl>
    <w:lvl w:ilvl="7" w:tplc="4210CC3E">
      <w:numFmt w:val="bullet"/>
      <w:lvlText w:val="•"/>
      <w:lvlJc w:val="left"/>
      <w:pPr>
        <w:ind w:left="8017" w:hanging="360"/>
      </w:pPr>
      <w:rPr>
        <w:rFonts w:hint="default"/>
        <w:lang w:eastAsia="en-US" w:bidi="ar-SA"/>
      </w:rPr>
    </w:lvl>
    <w:lvl w:ilvl="8" w:tplc="F2D21CE8">
      <w:numFmt w:val="bullet"/>
      <w:lvlText w:val="•"/>
      <w:lvlJc w:val="left"/>
      <w:pPr>
        <w:ind w:left="9080" w:hanging="360"/>
      </w:pPr>
      <w:rPr>
        <w:rFonts w:hint="default"/>
        <w:lang w:eastAsia="en-US" w:bidi="ar-SA"/>
      </w:rPr>
    </w:lvl>
  </w:abstractNum>
  <w:abstractNum w:abstractNumId="13" w15:restartNumberingAfterBreak="0">
    <w:nsid w:val="4422090B"/>
    <w:multiLevelType w:val="hybridMultilevel"/>
    <w:tmpl w:val="25BE6DEC"/>
    <w:lvl w:ilvl="0" w:tplc="04090001">
      <w:start w:val="1"/>
      <w:numFmt w:val="bullet"/>
      <w:lvlText w:val=""/>
      <w:lvlJc w:val="left"/>
      <w:pPr>
        <w:ind w:left="1242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962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682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402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122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842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562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282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002" w:hanging="360"/>
      </w:pPr>
      <w:rPr>
        <w:rFonts w:ascii="Wingdings" w:hAnsi="Wingdings" w:hint="default"/>
      </w:rPr>
    </w:lvl>
  </w:abstractNum>
  <w:abstractNum w:abstractNumId="14" w15:restartNumberingAfterBreak="0">
    <w:nsid w:val="44D021A1"/>
    <w:multiLevelType w:val="hybridMultilevel"/>
    <w:tmpl w:val="CE0094C0"/>
    <w:lvl w:ilvl="0" w:tplc="F3ACA850">
      <w:numFmt w:val="bullet"/>
      <w:lvlText w:val=""/>
      <w:lvlJc w:val="left"/>
      <w:pPr>
        <w:ind w:left="924" w:hanging="54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707A871E">
      <w:numFmt w:val="bullet"/>
      <w:lvlText w:val="•"/>
      <w:lvlJc w:val="left"/>
      <w:pPr>
        <w:ind w:left="1948" w:hanging="540"/>
      </w:pPr>
      <w:rPr>
        <w:rFonts w:hint="default"/>
        <w:lang w:eastAsia="en-US" w:bidi="ar-SA"/>
      </w:rPr>
    </w:lvl>
    <w:lvl w:ilvl="2" w:tplc="0700075C">
      <w:numFmt w:val="bullet"/>
      <w:lvlText w:val="•"/>
      <w:lvlJc w:val="left"/>
      <w:pPr>
        <w:ind w:left="2977" w:hanging="540"/>
      </w:pPr>
      <w:rPr>
        <w:rFonts w:hint="default"/>
        <w:lang w:eastAsia="en-US" w:bidi="ar-SA"/>
      </w:rPr>
    </w:lvl>
    <w:lvl w:ilvl="3" w:tplc="AC0A738E">
      <w:numFmt w:val="bullet"/>
      <w:lvlText w:val="•"/>
      <w:lvlJc w:val="left"/>
      <w:pPr>
        <w:ind w:left="4005" w:hanging="540"/>
      </w:pPr>
      <w:rPr>
        <w:rFonts w:hint="default"/>
        <w:lang w:eastAsia="en-US" w:bidi="ar-SA"/>
      </w:rPr>
    </w:lvl>
    <w:lvl w:ilvl="4" w:tplc="73A85D96">
      <w:numFmt w:val="bullet"/>
      <w:lvlText w:val="•"/>
      <w:lvlJc w:val="left"/>
      <w:pPr>
        <w:ind w:left="5034" w:hanging="540"/>
      </w:pPr>
      <w:rPr>
        <w:rFonts w:hint="default"/>
        <w:lang w:eastAsia="en-US" w:bidi="ar-SA"/>
      </w:rPr>
    </w:lvl>
    <w:lvl w:ilvl="5" w:tplc="A19AFB6A">
      <w:numFmt w:val="bullet"/>
      <w:lvlText w:val="•"/>
      <w:lvlJc w:val="left"/>
      <w:pPr>
        <w:ind w:left="6063" w:hanging="540"/>
      </w:pPr>
      <w:rPr>
        <w:rFonts w:hint="default"/>
        <w:lang w:eastAsia="en-US" w:bidi="ar-SA"/>
      </w:rPr>
    </w:lvl>
    <w:lvl w:ilvl="6" w:tplc="9CF87D0A">
      <w:numFmt w:val="bullet"/>
      <w:lvlText w:val="•"/>
      <w:lvlJc w:val="left"/>
      <w:pPr>
        <w:ind w:left="7091" w:hanging="540"/>
      </w:pPr>
      <w:rPr>
        <w:rFonts w:hint="default"/>
        <w:lang w:eastAsia="en-US" w:bidi="ar-SA"/>
      </w:rPr>
    </w:lvl>
    <w:lvl w:ilvl="7" w:tplc="731A3DBA">
      <w:numFmt w:val="bullet"/>
      <w:lvlText w:val="•"/>
      <w:lvlJc w:val="left"/>
      <w:pPr>
        <w:ind w:left="8120" w:hanging="540"/>
      </w:pPr>
      <w:rPr>
        <w:rFonts w:hint="default"/>
        <w:lang w:eastAsia="en-US" w:bidi="ar-SA"/>
      </w:rPr>
    </w:lvl>
    <w:lvl w:ilvl="8" w:tplc="84BA7890">
      <w:numFmt w:val="bullet"/>
      <w:lvlText w:val="•"/>
      <w:lvlJc w:val="left"/>
      <w:pPr>
        <w:ind w:left="9149" w:hanging="540"/>
      </w:pPr>
      <w:rPr>
        <w:rFonts w:hint="default"/>
        <w:lang w:eastAsia="en-US" w:bidi="ar-SA"/>
      </w:rPr>
    </w:lvl>
  </w:abstractNum>
  <w:abstractNum w:abstractNumId="15" w15:restartNumberingAfterBreak="0">
    <w:nsid w:val="469B6C1F"/>
    <w:multiLevelType w:val="hybridMultilevel"/>
    <w:tmpl w:val="49605A36"/>
    <w:lvl w:ilvl="0" w:tplc="0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6" w15:restartNumberingAfterBreak="0">
    <w:nsid w:val="477754AA"/>
    <w:multiLevelType w:val="hybridMultilevel"/>
    <w:tmpl w:val="8CFAE24C"/>
    <w:lvl w:ilvl="0" w:tplc="04090001">
      <w:start w:val="1"/>
      <w:numFmt w:val="bullet"/>
      <w:lvlText w:val=""/>
      <w:lvlJc w:val="left"/>
      <w:pPr>
        <w:ind w:left="1242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962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682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402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122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842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562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282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002" w:hanging="360"/>
      </w:pPr>
      <w:rPr>
        <w:rFonts w:ascii="Wingdings" w:hAnsi="Wingdings" w:hint="default"/>
      </w:rPr>
    </w:lvl>
  </w:abstractNum>
  <w:abstractNum w:abstractNumId="17" w15:restartNumberingAfterBreak="0">
    <w:nsid w:val="55F67656"/>
    <w:multiLevelType w:val="hybridMultilevel"/>
    <w:tmpl w:val="456A652E"/>
    <w:lvl w:ilvl="0" w:tplc="F0BE5764">
      <w:numFmt w:val="bullet"/>
      <w:lvlText w:val=""/>
      <w:lvlJc w:val="left"/>
      <w:pPr>
        <w:ind w:left="1644" w:hanging="36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2D848F08">
      <w:numFmt w:val="bullet"/>
      <w:lvlText w:val="•"/>
      <w:lvlJc w:val="left"/>
      <w:pPr>
        <w:ind w:left="2596" w:hanging="360"/>
      </w:pPr>
      <w:rPr>
        <w:rFonts w:hint="default"/>
        <w:lang w:eastAsia="en-US" w:bidi="ar-SA"/>
      </w:rPr>
    </w:lvl>
    <w:lvl w:ilvl="2" w:tplc="AF68C6D8">
      <w:numFmt w:val="bullet"/>
      <w:lvlText w:val="•"/>
      <w:lvlJc w:val="left"/>
      <w:pPr>
        <w:ind w:left="3553" w:hanging="360"/>
      </w:pPr>
      <w:rPr>
        <w:rFonts w:hint="default"/>
        <w:lang w:eastAsia="en-US" w:bidi="ar-SA"/>
      </w:rPr>
    </w:lvl>
    <w:lvl w:ilvl="3" w:tplc="0AACE048">
      <w:numFmt w:val="bullet"/>
      <w:lvlText w:val="•"/>
      <w:lvlJc w:val="left"/>
      <w:pPr>
        <w:ind w:left="4509" w:hanging="360"/>
      </w:pPr>
      <w:rPr>
        <w:rFonts w:hint="default"/>
        <w:lang w:eastAsia="en-US" w:bidi="ar-SA"/>
      </w:rPr>
    </w:lvl>
    <w:lvl w:ilvl="4" w:tplc="EBEA1578">
      <w:numFmt w:val="bullet"/>
      <w:lvlText w:val="•"/>
      <w:lvlJc w:val="left"/>
      <w:pPr>
        <w:ind w:left="5466" w:hanging="360"/>
      </w:pPr>
      <w:rPr>
        <w:rFonts w:hint="default"/>
        <w:lang w:eastAsia="en-US" w:bidi="ar-SA"/>
      </w:rPr>
    </w:lvl>
    <w:lvl w:ilvl="5" w:tplc="E33E634E">
      <w:numFmt w:val="bullet"/>
      <w:lvlText w:val="•"/>
      <w:lvlJc w:val="left"/>
      <w:pPr>
        <w:ind w:left="6423" w:hanging="360"/>
      </w:pPr>
      <w:rPr>
        <w:rFonts w:hint="default"/>
        <w:lang w:eastAsia="en-US" w:bidi="ar-SA"/>
      </w:rPr>
    </w:lvl>
    <w:lvl w:ilvl="6" w:tplc="0648754E">
      <w:numFmt w:val="bullet"/>
      <w:lvlText w:val="•"/>
      <w:lvlJc w:val="left"/>
      <w:pPr>
        <w:ind w:left="7379" w:hanging="360"/>
      </w:pPr>
      <w:rPr>
        <w:rFonts w:hint="default"/>
        <w:lang w:eastAsia="en-US" w:bidi="ar-SA"/>
      </w:rPr>
    </w:lvl>
    <w:lvl w:ilvl="7" w:tplc="B50033D4">
      <w:numFmt w:val="bullet"/>
      <w:lvlText w:val="•"/>
      <w:lvlJc w:val="left"/>
      <w:pPr>
        <w:ind w:left="8336" w:hanging="360"/>
      </w:pPr>
      <w:rPr>
        <w:rFonts w:hint="default"/>
        <w:lang w:eastAsia="en-US" w:bidi="ar-SA"/>
      </w:rPr>
    </w:lvl>
    <w:lvl w:ilvl="8" w:tplc="C78CE68A">
      <w:numFmt w:val="bullet"/>
      <w:lvlText w:val="•"/>
      <w:lvlJc w:val="left"/>
      <w:pPr>
        <w:ind w:left="9293" w:hanging="360"/>
      </w:pPr>
      <w:rPr>
        <w:rFonts w:hint="default"/>
        <w:lang w:eastAsia="en-US" w:bidi="ar-SA"/>
      </w:rPr>
    </w:lvl>
  </w:abstractNum>
  <w:abstractNum w:abstractNumId="18" w15:restartNumberingAfterBreak="0">
    <w:nsid w:val="5E070F8C"/>
    <w:multiLevelType w:val="hybridMultilevel"/>
    <w:tmpl w:val="8BDABA1E"/>
    <w:lvl w:ilvl="0" w:tplc="0409000D">
      <w:start w:val="1"/>
      <w:numFmt w:val="bullet"/>
      <w:lvlText w:val=""/>
      <w:lvlJc w:val="left"/>
      <w:pPr>
        <w:ind w:left="153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225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97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69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41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13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85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57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290" w:hanging="360"/>
      </w:pPr>
      <w:rPr>
        <w:rFonts w:ascii="Wingdings" w:hAnsi="Wingdings" w:hint="default"/>
      </w:rPr>
    </w:lvl>
  </w:abstractNum>
  <w:abstractNum w:abstractNumId="19" w15:restartNumberingAfterBreak="0">
    <w:nsid w:val="68AE3541"/>
    <w:multiLevelType w:val="hybridMultilevel"/>
    <w:tmpl w:val="8ADEF284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78BA4BED"/>
    <w:multiLevelType w:val="hybridMultilevel"/>
    <w:tmpl w:val="7C44D436"/>
    <w:lvl w:ilvl="0" w:tplc="FD0C4EA4">
      <w:numFmt w:val="bullet"/>
      <w:lvlText w:val="-"/>
      <w:lvlJc w:val="left"/>
      <w:pPr>
        <w:ind w:left="1598" w:hanging="360"/>
      </w:pPr>
      <w:rPr>
        <w:rFonts w:ascii="Arial" w:eastAsia="Times New Roman" w:hAnsi="Arial" w:cs="Arial" w:hint="default"/>
      </w:rPr>
    </w:lvl>
    <w:lvl w:ilvl="1" w:tplc="04090003" w:tentative="1">
      <w:start w:val="1"/>
      <w:numFmt w:val="bullet"/>
      <w:lvlText w:val="o"/>
      <w:lvlJc w:val="left"/>
      <w:pPr>
        <w:ind w:left="2318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038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758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478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198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918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638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358" w:hanging="360"/>
      </w:pPr>
      <w:rPr>
        <w:rFonts w:ascii="Wingdings" w:hAnsi="Wingdings" w:hint="default"/>
      </w:rPr>
    </w:lvl>
  </w:abstractNum>
  <w:num w:numId="1" w16cid:durableId="1498957139">
    <w:abstractNumId w:val="5"/>
  </w:num>
  <w:num w:numId="2" w16cid:durableId="1379427890">
    <w:abstractNumId w:val="10"/>
  </w:num>
  <w:num w:numId="3" w16cid:durableId="937831779">
    <w:abstractNumId w:val="6"/>
  </w:num>
  <w:num w:numId="4" w16cid:durableId="1570270199">
    <w:abstractNumId w:val="14"/>
  </w:num>
  <w:num w:numId="5" w16cid:durableId="1132213499">
    <w:abstractNumId w:val="2"/>
  </w:num>
  <w:num w:numId="6" w16cid:durableId="1938975629">
    <w:abstractNumId w:val="9"/>
  </w:num>
  <w:num w:numId="7" w16cid:durableId="2145656707">
    <w:abstractNumId w:val="1"/>
  </w:num>
  <w:num w:numId="8" w16cid:durableId="252323196">
    <w:abstractNumId w:val="12"/>
  </w:num>
  <w:num w:numId="9" w16cid:durableId="856499818">
    <w:abstractNumId w:val="17"/>
  </w:num>
  <w:num w:numId="10" w16cid:durableId="1870755918">
    <w:abstractNumId w:val="4"/>
  </w:num>
  <w:num w:numId="11" w16cid:durableId="1807314110">
    <w:abstractNumId w:val="20"/>
  </w:num>
  <w:num w:numId="12" w16cid:durableId="1046759860">
    <w:abstractNumId w:val="18"/>
  </w:num>
  <w:num w:numId="13" w16cid:durableId="1597135195">
    <w:abstractNumId w:val="8"/>
  </w:num>
  <w:num w:numId="14" w16cid:durableId="1581789518">
    <w:abstractNumId w:val="19"/>
  </w:num>
  <w:num w:numId="15" w16cid:durableId="208231050">
    <w:abstractNumId w:val="7"/>
  </w:num>
  <w:num w:numId="16" w16cid:durableId="792214934">
    <w:abstractNumId w:val="0"/>
  </w:num>
  <w:num w:numId="17" w16cid:durableId="1732538237">
    <w:abstractNumId w:val="16"/>
  </w:num>
  <w:num w:numId="18" w16cid:durableId="626742019">
    <w:abstractNumId w:val="13"/>
  </w:num>
  <w:num w:numId="19" w16cid:durableId="1815246957">
    <w:abstractNumId w:val="3"/>
  </w:num>
  <w:num w:numId="20" w16cid:durableId="1634552998">
    <w:abstractNumId w:val="11"/>
  </w:num>
  <w:num w:numId="21" w16cid:durableId="575286868">
    <w:abstractNumId w:val="1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efaultTabStop w:val="720"/>
  <w:drawingGridHorizontalSpacing w:val="11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lTrailSpace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C41E5"/>
    <w:rsid w:val="000009B5"/>
    <w:rsid w:val="000021E6"/>
    <w:rsid w:val="00007BD4"/>
    <w:rsid w:val="00013800"/>
    <w:rsid w:val="00014F53"/>
    <w:rsid w:val="00020A3E"/>
    <w:rsid w:val="00020D0C"/>
    <w:rsid w:val="00021075"/>
    <w:rsid w:val="00023749"/>
    <w:rsid w:val="00026CD1"/>
    <w:rsid w:val="0002768C"/>
    <w:rsid w:val="00027C67"/>
    <w:rsid w:val="00031D3A"/>
    <w:rsid w:val="00032F71"/>
    <w:rsid w:val="00033738"/>
    <w:rsid w:val="00045904"/>
    <w:rsid w:val="0004598D"/>
    <w:rsid w:val="0004769C"/>
    <w:rsid w:val="00052974"/>
    <w:rsid w:val="0006108C"/>
    <w:rsid w:val="000615E3"/>
    <w:rsid w:val="00066D36"/>
    <w:rsid w:val="000676A9"/>
    <w:rsid w:val="000723D7"/>
    <w:rsid w:val="000735ED"/>
    <w:rsid w:val="000827AA"/>
    <w:rsid w:val="00091070"/>
    <w:rsid w:val="00093562"/>
    <w:rsid w:val="00093586"/>
    <w:rsid w:val="00093EBE"/>
    <w:rsid w:val="00094546"/>
    <w:rsid w:val="00097210"/>
    <w:rsid w:val="000A0F22"/>
    <w:rsid w:val="000A40A2"/>
    <w:rsid w:val="000B15BF"/>
    <w:rsid w:val="000B353A"/>
    <w:rsid w:val="000B5319"/>
    <w:rsid w:val="000C2308"/>
    <w:rsid w:val="000D62AD"/>
    <w:rsid w:val="000D7381"/>
    <w:rsid w:val="000E1A42"/>
    <w:rsid w:val="000E206B"/>
    <w:rsid w:val="000E4ED0"/>
    <w:rsid w:val="000E568A"/>
    <w:rsid w:val="00102172"/>
    <w:rsid w:val="001038AE"/>
    <w:rsid w:val="00111993"/>
    <w:rsid w:val="001124A3"/>
    <w:rsid w:val="00121C95"/>
    <w:rsid w:val="0012456D"/>
    <w:rsid w:val="00126AF2"/>
    <w:rsid w:val="0013098C"/>
    <w:rsid w:val="001328BC"/>
    <w:rsid w:val="0013294D"/>
    <w:rsid w:val="00134027"/>
    <w:rsid w:val="001412B1"/>
    <w:rsid w:val="00141B40"/>
    <w:rsid w:val="001426A3"/>
    <w:rsid w:val="00151744"/>
    <w:rsid w:val="00152DD3"/>
    <w:rsid w:val="001539D5"/>
    <w:rsid w:val="0016526F"/>
    <w:rsid w:val="00165FFD"/>
    <w:rsid w:val="00177C97"/>
    <w:rsid w:val="00182DF0"/>
    <w:rsid w:val="0018426F"/>
    <w:rsid w:val="001879D4"/>
    <w:rsid w:val="001900C6"/>
    <w:rsid w:val="0019230A"/>
    <w:rsid w:val="0019638C"/>
    <w:rsid w:val="00196E77"/>
    <w:rsid w:val="001A1C2F"/>
    <w:rsid w:val="001A4ECA"/>
    <w:rsid w:val="001A61F0"/>
    <w:rsid w:val="001A7F2F"/>
    <w:rsid w:val="001B0445"/>
    <w:rsid w:val="001B0F8B"/>
    <w:rsid w:val="001B3F73"/>
    <w:rsid w:val="001B56E3"/>
    <w:rsid w:val="001C0697"/>
    <w:rsid w:val="001C272D"/>
    <w:rsid w:val="001C3BE9"/>
    <w:rsid w:val="001C41E5"/>
    <w:rsid w:val="001D0A10"/>
    <w:rsid w:val="001D2D40"/>
    <w:rsid w:val="001D4DA7"/>
    <w:rsid w:val="001E16F0"/>
    <w:rsid w:val="001E5990"/>
    <w:rsid w:val="001F0E4E"/>
    <w:rsid w:val="001F11FB"/>
    <w:rsid w:val="001F6AE4"/>
    <w:rsid w:val="001F7095"/>
    <w:rsid w:val="0020256A"/>
    <w:rsid w:val="00203D4A"/>
    <w:rsid w:val="0020489D"/>
    <w:rsid w:val="002052D8"/>
    <w:rsid w:val="00217B5A"/>
    <w:rsid w:val="00220BA8"/>
    <w:rsid w:val="0022770E"/>
    <w:rsid w:val="00230D2E"/>
    <w:rsid w:val="002322F1"/>
    <w:rsid w:val="002336C1"/>
    <w:rsid w:val="002407FF"/>
    <w:rsid w:val="00240E80"/>
    <w:rsid w:val="0024168D"/>
    <w:rsid w:val="00245ACD"/>
    <w:rsid w:val="00263128"/>
    <w:rsid w:val="002754CA"/>
    <w:rsid w:val="00276A74"/>
    <w:rsid w:val="00277D04"/>
    <w:rsid w:val="00282125"/>
    <w:rsid w:val="00282727"/>
    <w:rsid w:val="0028395B"/>
    <w:rsid w:val="00286AD4"/>
    <w:rsid w:val="00291596"/>
    <w:rsid w:val="002A5073"/>
    <w:rsid w:val="002A63DE"/>
    <w:rsid w:val="002A72A3"/>
    <w:rsid w:val="002C133F"/>
    <w:rsid w:val="002C6127"/>
    <w:rsid w:val="002D0E81"/>
    <w:rsid w:val="002E12BB"/>
    <w:rsid w:val="002E1625"/>
    <w:rsid w:val="002E203A"/>
    <w:rsid w:val="002E508F"/>
    <w:rsid w:val="002E602E"/>
    <w:rsid w:val="002F0E5A"/>
    <w:rsid w:val="002F2C0B"/>
    <w:rsid w:val="002F5BBD"/>
    <w:rsid w:val="002F63FE"/>
    <w:rsid w:val="00300E8C"/>
    <w:rsid w:val="00313289"/>
    <w:rsid w:val="00313E13"/>
    <w:rsid w:val="00314276"/>
    <w:rsid w:val="00315A6C"/>
    <w:rsid w:val="00323B04"/>
    <w:rsid w:val="003250A8"/>
    <w:rsid w:val="0032510A"/>
    <w:rsid w:val="003258ED"/>
    <w:rsid w:val="00337B36"/>
    <w:rsid w:val="0034293F"/>
    <w:rsid w:val="00347CB9"/>
    <w:rsid w:val="00355053"/>
    <w:rsid w:val="00355EA6"/>
    <w:rsid w:val="00362A03"/>
    <w:rsid w:val="00362EDD"/>
    <w:rsid w:val="00366081"/>
    <w:rsid w:val="00373594"/>
    <w:rsid w:val="00376B79"/>
    <w:rsid w:val="0038083F"/>
    <w:rsid w:val="00381025"/>
    <w:rsid w:val="003878CD"/>
    <w:rsid w:val="00387D98"/>
    <w:rsid w:val="00391109"/>
    <w:rsid w:val="00394D2E"/>
    <w:rsid w:val="003A15C7"/>
    <w:rsid w:val="003A43BA"/>
    <w:rsid w:val="003A71A2"/>
    <w:rsid w:val="003B00FE"/>
    <w:rsid w:val="003B17A1"/>
    <w:rsid w:val="003B29E2"/>
    <w:rsid w:val="003B6B26"/>
    <w:rsid w:val="003C0EE4"/>
    <w:rsid w:val="003C2983"/>
    <w:rsid w:val="003C390D"/>
    <w:rsid w:val="003C44B9"/>
    <w:rsid w:val="003C5C72"/>
    <w:rsid w:val="003E1C08"/>
    <w:rsid w:val="003E38E4"/>
    <w:rsid w:val="003E4393"/>
    <w:rsid w:val="003E6B7E"/>
    <w:rsid w:val="003E6EE3"/>
    <w:rsid w:val="003F1AA8"/>
    <w:rsid w:val="003F3862"/>
    <w:rsid w:val="003F46E7"/>
    <w:rsid w:val="003F7B56"/>
    <w:rsid w:val="003F7CEB"/>
    <w:rsid w:val="00400397"/>
    <w:rsid w:val="00400A39"/>
    <w:rsid w:val="004037AA"/>
    <w:rsid w:val="00403AED"/>
    <w:rsid w:val="00411636"/>
    <w:rsid w:val="00414901"/>
    <w:rsid w:val="0041513D"/>
    <w:rsid w:val="00420223"/>
    <w:rsid w:val="004242DF"/>
    <w:rsid w:val="004261AF"/>
    <w:rsid w:val="004263A6"/>
    <w:rsid w:val="0043209F"/>
    <w:rsid w:val="00432406"/>
    <w:rsid w:val="00434956"/>
    <w:rsid w:val="0043599B"/>
    <w:rsid w:val="00441E07"/>
    <w:rsid w:val="00443B1F"/>
    <w:rsid w:val="004477A5"/>
    <w:rsid w:val="00450255"/>
    <w:rsid w:val="00455BEC"/>
    <w:rsid w:val="0046155F"/>
    <w:rsid w:val="004617E5"/>
    <w:rsid w:val="00467D9C"/>
    <w:rsid w:val="00486C6C"/>
    <w:rsid w:val="0048738F"/>
    <w:rsid w:val="00487D8E"/>
    <w:rsid w:val="00487FD5"/>
    <w:rsid w:val="00492204"/>
    <w:rsid w:val="0049375B"/>
    <w:rsid w:val="00494AAD"/>
    <w:rsid w:val="00495DCA"/>
    <w:rsid w:val="004A07DC"/>
    <w:rsid w:val="004A20E1"/>
    <w:rsid w:val="004A28A3"/>
    <w:rsid w:val="004A2908"/>
    <w:rsid w:val="004A2935"/>
    <w:rsid w:val="004A419D"/>
    <w:rsid w:val="004A5385"/>
    <w:rsid w:val="004A7F92"/>
    <w:rsid w:val="004B0FEA"/>
    <w:rsid w:val="004B6553"/>
    <w:rsid w:val="004C082D"/>
    <w:rsid w:val="004C2EB3"/>
    <w:rsid w:val="004C325D"/>
    <w:rsid w:val="004C56B2"/>
    <w:rsid w:val="004C7929"/>
    <w:rsid w:val="004D0EDD"/>
    <w:rsid w:val="004D4399"/>
    <w:rsid w:val="004E06E9"/>
    <w:rsid w:val="004E7DDA"/>
    <w:rsid w:val="004F184F"/>
    <w:rsid w:val="004F7931"/>
    <w:rsid w:val="00501FA6"/>
    <w:rsid w:val="00507C93"/>
    <w:rsid w:val="005115D8"/>
    <w:rsid w:val="005132A8"/>
    <w:rsid w:val="00516372"/>
    <w:rsid w:val="00516BA3"/>
    <w:rsid w:val="00520BBA"/>
    <w:rsid w:val="00521839"/>
    <w:rsid w:val="005222DF"/>
    <w:rsid w:val="00532275"/>
    <w:rsid w:val="00533482"/>
    <w:rsid w:val="005401C8"/>
    <w:rsid w:val="00540E4D"/>
    <w:rsid w:val="00542D5E"/>
    <w:rsid w:val="00554BE4"/>
    <w:rsid w:val="00557BE6"/>
    <w:rsid w:val="00563098"/>
    <w:rsid w:val="00564897"/>
    <w:rsid w:val="00567AE8"/>
    <w:rsid w:val="0057050E"/>
    <w:rsid w:val="00573D18"/>
    <w:rsid w:val="00581628"/>
    <w:rsid w:val="005870C9"/>
    <w:rsid w:val="00590F7B"/>
    <w:rsid w:val="00591305"/>
    <w:rsid w:val="00593F06"/>
    <w:rsid w:val="00595356"/>
    <w:rsid w:val="005A3171"/>
    <w:rsid w:val="005A3FE6"/>
    <w:rsid w:val="005A7E46"/>
    <w:rsid w:val="005B5E85"/>
    <w:rsid w:val="005C1FA8"/>
    <w:rsid w:val="005C3DBC"/>
    <w:rsid w:val="005D1AD2"/>
    <w:rsid w:val="005D55CD"/>
    <w:rsid w:val="005D6F58"/>
    <w:rsid w:val="005D7BF4"/>
    <w:rsid w:val="005E2F61"/>
    <w:rsid w:val="005E3BA9"/>
    <w:rsid w:val="005E47A2"/>
    <w:rsid w:val="005E4E1C"/>
    <w:rsid w:val="005E67E0"/>
    <w:rsid w:val="005E6E43"/>
    <w:rsid w:val="005F08D8"/>
    <w:rsid w:val="005F4FEB"/>
    <w:rsid w:val="005F6E55"/>
    <w:rsid w:val="0060017E"/>
    <w:rsid w:val="00601802"/>
    <w:rsid w:val="00601A94"/>
    <w:rsid w:val="00602E4F"/>
    <w:rsid w:val="0060404F"/>
    <w:rsid w:val="00604785"/>
    <w:rsid w:val="006072BB"/>
    <w:rsid w:val="006122DF"/>
    <w:rsid w:val="00612BC1"/>
    <w:rsid w:val="00613597"/>
    <w:rsid w:val="0061670F"/>
    <w:rsid w:val="0061755F"/>
    <w:rsid w:val="006202C2"/>
    <w:rsid w:val="006204C9"/>
    <w:rsid w:val="00621CE4"/>
    <w:rsid w:val="0062366E"/>
    <w:rsid w:val="00627010"/>
    <w:rsid w:val="00627BD9"/>
    <w:rsid w:val="00627E74"/>
    <w:rsid w:val="00630150"/>
    <w:rsid w:val="0063028B"/>
    <w:rsid w:val="00642B5E"/>
    <w:rsid w:val="00645A3B"/>
    <w:rsid w:val="006472C2"/>
    <w:rsid w:val="00647E2D"/>
    <w:rsid w:val="006677B0"/>
    <w:rsid w:val="00667BBC"/>
    <w:rsid w:val="00670B8C"/>
    <w:rsid w:val="006712ED"/>
    <w:rsid w:val="00671A52"/>
    <w:rsid w:val="006728CE"/>
    <w:rsid w:val="0067362A"/>
    <w:rsid w:val="00673645"/>
    <w:rsid w:val="006753F1"/>
    <w:rsid w:val="006755EB"/>
    <w:rsid w:val="006762AC"/>
    <w:rsid w:val="00680084"/>
    <w:rsid w:val="00680855"/>
    <w:rsid w:val="006866AE"/>
    <w:rsid w:val="00687CCA"/>
    <w:rsid w:val="006937DC"/>
    <w:rsid w:val="00696C57"/>
    <w:rsid w:val="00697EA6"/>
    <w:rsid w:val="006A2E8A"/>
    <w:rsid w:val="006A63CF"/>
    <w:rsid w:val="006A6796"/>
    <w:rsid w:val="006B107F"/>
    <w:rsid w:val="006B1C3A"/>
    <w:rsid w:val="006B44C4"/>
    <w:rsid w:val="006B4AB6"/>
    <w:rsid w:val="006C1581"/>
    <w:rsid w:val="006C69D5"/>
    <w:rsid w:val="006C6FC1"/>
    <w:rsid w:val="006C79BF"/>
    <w:rsid w:val="006D06DE"/>
    <w:rsid w:val="006D3D55"/>
    <w:rsid w:val="006D453E"/>
    <w:rsid w:val="006D5BB8"/>
    <w:rsid w:val="006E5015"/>
    <w:rsid w:val="006F687F"/>
    <w:rsid w:val="00700E03"/>
    <w:rsid w:val="00703B15"/>
    <w:rsid w:val="00706187"/>
    <w:rsid w:val="0070672B"/>
    <w:rsid w:val="007074FC"/>
    <w:rsid w:val="007111E3"/>
    <w:rsid w:val="007116B8"/>
    <w:rsid w:val="007136BD"/>
    <w:rsid w:val="007142CF"/>
    <w:rsid w:val="00720296"/>
    <w:rsid w:val="00723883"/>
    <w:rsid w:val="007306B4"/>
    <w:rsid w:val="00731164"/>
    <w:rsid w:val="00742AC1"/>
    <w:rsid w:val="00743243"/>
    <w:rsid w:val="007461B5"/>
    <w:rsid w:val="00753C8C"/>
    <w:rsid w:val="00760C3A"/>
    <w:rsid w:val="00763649"/>
    <w:rsid w:val="0076523E"/>
    <w:rsid w:val="007806CD"/>
    <w:rsid w:val="00780720"/>
    <w:rsid w:val="00782EBD"/>
    <w:rsid w:val="00785281"/>
    <w:rsid w:val="0079033D"/>
    <w:rsid w:val="00792DCE"/>
    <w:rsid w:val="00794DB6"/>
    <w:rsid w:val="00795E9E"/>
    <w:rsid w:val="007A7903"/>
    <w:rsid w:val="007B0484"/>
    <w:rsid w:val="007B3326"/>
    <w:rsid w:val="007B4242"/>
    <w:rsid w:val="007B7A91"/>
    <w:rsid w:val="007C2F58"/>
    <w:rsid w:val="007C4BB5"/>
    <w:rsid w:val="007C77F0"/>
    <w:rsid w:val="007D4159"/>
    <w:rsid w:val="007E3580"/>
    <w:rsid w:val="007E45AF"/>
    <w:rsid w:val="007E544E"/>
    <w:rsid w:val="007E7FF2"/>
    <w:rsid w:val="007F6F39"/>
    <w:rsid w:val="007F7F8C"/>
    <w:rsid w:val="00800850"/>
    <w:rsid w:val="00800F18"/>
    <w:rsid w:val="00807E4E"/>
    <w:rsid w:val="00821982"/>
    <w:rsid w:val="00821BAE"/>
    <w:rsid w:val="008225DF"/>
    <w:rsid w:val="00824A95"/>
    <w:rsid w:val="008271EA"/>
    <w:rsid w:val="00831887"/>
    <w:rsid w:val="0083352F"/>
    <w:rsid w:val="0083354C"/>
    <w:rsid w:val="008365A6"/>
    <w:rsid w:val="00840B58"/>
    <w:rsid w:val="00843511"/>
    <w:rsid w:val="008463AB"/>
    <w:rsid w:val="0084747E"/>
    <w:rsid w:val="00851C98"/>
    <w:rsid w:val="008537DA"/>
    <w:rsid w:val="00863993"/>
    <w:rsid w:val="00864D16"/>
    <w:rsid w:val="00865563"/>
    <w:rsid w:val="008667E7"/>
    <w:rsid w:val="00872D79"/>
    <w:rsid w:val="00873140"/>
    <w:rsid w:val="00874B0D"/>
    <w:rsid w:val="00882E0E"/>
    <w:rsid w:val="00884AB4"/>
    <w:rsid w:val="00895699"/>
    <w:rsid w:val="00895B8E"/>
    <w:rsid w:val="008977C8"/>
    <w:rsid w:val="008A001F"/>
    <w:rsid w:val="008A0C44"/>
    <w:rsid w:val="008A5FD7"/>
    <w:rsid w:val="008A6355"/>
    <w:rsid w:val="008A6413"/>
    <w:rsid w:val="008B0E7C"/>
    <w:rsid w:val="008B7A43"/>
    <w:rsid w:val="008B7A6D"/>
    <w:rsid w:val="008D31E8"/>
    <w:rsid w:val="008D4F2B"/>
    <w:rsid w:val="008D5425"/>
    <w:rsid w:val="008D5E58"/>
    <w:rsid w:val="008E21FE"/>
    <w:rsid w:val="008E306F"/>
    <w:rsid w:val="008E4A45"/>
    <w:rsid w:val="008E606A"/>
    <w:rsid w:val="008E7EB7"/>
    <w:rsid w:val="008F46EA"/>
    <w:rsid w:val="008F5AB5"/>
    <w:rsid w:val="0090055F"/>
    <w:rsid w:val="00905966"/>
    <w:rsid w:val="009158C8"/>
    <w:rsid w:val="0091594D"/>
    <w:rsid w:val="00916868"/>
    <w:rsid w:val="00920E20"/>
    <w:rsid w:val="00921331"/>
    <w:rsid w:val="00921BB2"/>
    <w:rsid w:val="009220ED"/>
    <w:rsid w:val="009224E6"/>
    <w:rsid w:val="0092356C"/>
    <w:rsid w:val="00924C4B"/>
    <w:rsid w:val="00924EA5"/>
    <w:rsid w:val="00927767"/>
    <w:rsid w:val="00931C89"/>
    <w:rsid w:val="009413ED"/>
    <w:rsid w:val="009436E4"/>
    <w:rsid w:val="0094389C"/>
    <w:rsid w:val="00943BF8"/>
    <w:rsid w:val="00944985"/>
    <w:rsid w:val="00950236"/>
    <w:rsid w:val="0095024F"/>
    <w:rsid w:val="00951248"/>
    <w:rsid w:val="00952F61"/>
    <w:rsid w:val="00955D3D"/>
    <w:rsid w:val="00956BD2"/>
    <w:rsid w:val="00960463"/>
    <w:rsid w:val="009712FA"/>
    <w:rsid w:val="00972932"/>
    <w:rsid w:val="00972F78"/>
    <w:rsid w:val="0097326A"/>
    <w:rsid w:val="0097653B"/>
    <w:rsid w:val="00976651"/>
    <w:rsid w:val="00976C49"/>
    <w:rsid w:val="00981C3E"/>
    <w:rsid w:val="009869CE"/>
    <w:rsid w:val="0099070B"/>
    <w:rsid w:val="00990BA2"/>
    <w:rsid w:val="0099127C"/>
    <w:rsid w:val="009A21E1"/>
    <w:rsid w:val="009A4BE6"/>
    <w:rsid w:val="009A6749"/>
    <w:rsid w:val="009A67CC"/>
    <w:rsid w:val="009B0173"/>
    <w:rsid w:val="009B6E48"/>
    <w:rsid w:val="009B7C32"/>
    <w:rsid w:val="009C067A"/>
    <w:rsid w:val="009C1C18"/>
    <w:rsid w:val="009C4F76"/>
    <w:rsid w:val="009C7142"/>
    <w:rsid w:val="009D08C7"/>
    <w:rsid w:val="009D21F2"/>
    <w:rsid w:val="009D538A"/>
    <w:rsid w:val="009E0582"/>
    <w:rsid w:val="009E1881"/>
    <w:rsid w:val="009E2F19"/>
    <w:rsid w:val="009E33B3"/>
    <w:rsid w:val="009E496F"/>
    <w:rsid w:val="009E7155"/>
    <w:rsid w:val="009F0E14"/>
    <w:rsid w:val="009F2171"/>
    <w:rsid w:val="009F21DB"/>
    <w:rsid w:val="009F36EB"/>
    <w:rsid w:val="009F610C"/>
    <w:rsid w:val="009F71BC"/>
    <w:rsid w:val="00A00E19"/>
    <w:rsid w:val="00A01327"/>
    <w:rsid w:val="00A04A1C"/>
    <w:rsid w:val="00A14C96"/>
    <w:rsid w:val="00A1504C"/>
    <w:rsid w:val="00A164B6"/>
    <w:rsid w:val="00A16C44"/>
    <w:rsid w:val="00A218DF"/>
    <w:rsid w:val="00A23C25"/>
    <w:rsid w:val="00A24C58"/>
    <w:rsid w:val="00A265DE"/>
    <w:rsid w:val="00A26D33"/>
    <w:rsid w:val="00A31704"/>
    <w:rsid w:val="00A32916"/>
    <w:rsid w:val="00A3351B"/>
    <w:rsid w:val="00A338DA"/>
    <w:rsid w:val="00A33D8C"/>
    <w:rsid w:val="00A35E0F"/>
    <w:rsid w:val="00A43D82"/>
    <w:rsid w:val="00A46D9E"/>
    <w:rsid w:val="00A5423E"/>
    <w:rsid w:val="00A55592"/>
    <w:rsid w:val="00A568A7"/>
    <w:rsid w:val="00A57C79"/>
    <w:rsid w:val="00A61071"/>
    <w:rsid w:val="00A615E6"/>
    <w:rsid w:val="00A65EFA"/>
    <w:rsid w:val="00A81F4E"/>
    <w:rsid w:val="00A8555F"/>
    <w:rsid w:val="00A95BE3"/>
    <w:rsid w:val="00A96048"/>
    <w:rsid w:val="00A96560"/>
    <w:rsid w:val="00AA1A4F"/>
    <w:rsid w:val="00AA26EA"/>
    <w:rsid w:val="00AA41D6"/>
    <w:rsid w:val="00AB1BA3"/>
    <w:rsid w:val="00AB4796"/>
    <w:rsid w:val="00AB5D43"/>
    <w:rsid w:val="00AB7898"/>
    <w:rsid w:val="00AC0667"/>
    <w:rsid w:val="00AC3F87"/>
    <w:rsid w:val="00AC462F"/>
    <w:rsid w:val="00AC73AD"/>
    <w:rsid w:val="00AD16F1"/>
    <w:rsid w:val="00AD4282"/>
    <w:rsid w:val="00AD65FC"/>
    <w:rsid w:val="00AD7952"/>
    <w:rsid w:val="00AE0C40"/>
    <w:rsid w:val="00AE1965"/>
    <w:rsid w:val="00AE3BD9"/>
    <w:rsid w:val="00AE5133"/>
    <w:rsid w:val="00AF163E"/>
    <w:rsid w:val="00AF5A95"/>
    <w:rsid w:val="00AF5D15"/>
    <w:rsid w:val="00B02AB6"/>
    <w:rsid w:val="00B0661C"/>
    <w:rsid w:val="00B1552A"/>
    <w:rsid w:val="00B2348F"/>
    <w:rsid w:val="00B24392"/>
    <w:rsid w:val="00B32B18"/>
    <w:rsid w:val="00B336A4"/>
    <w:rsid w:val="00B35174"/>
    <w:rsid w:val="00B44D31"/>
    <w:rsid w:val="00B45FCC"/>
    <w:rsid w:val="00B50DB9"/>
    <w:rsid w:val="00B52259"/>
    <w:rsid w:val="00B535BA"/>
    <w:rsid w:val="00B54B32"/>
    <w:rsid w:val="00B57F73"/>
    <w:rsid w:val="00B657DD"/>
    <w:rsid w:val="00B65BFE"/>
    <w:rsid w:val="00B75429"/>
    <w:rsid w:val="00B838AE"/>
    <w:rsid w:val="00B83CD6"/>
    <w:rsid w:val="00B8688C"/>
    <w:rsid w:val="00B948C9"/>
    <w:rsid w:val="00B9708F"/>
    <w:rsid w:val="00BA0F13"/>
    <w:rsid w:val="00BA1081"/>
    <w:rsid w:val="00BA5A83"/>
    <w:rsid w:val="00BB040C"/>
    <w:rsid w:val="00BB45C9"/>
    <w:rsid w:val="00BC0EB0"/>
    <w:rsid w:val="00BC6BB8"/>
    <w:rsid w:val="00BC75C3"/>
    <w:rsid w:val="00BD0759"/>
    <w:rsid w:val="00BD0C1C"/>
    <w:rsid w:val="00BD205F"/>
    <w:rsid w:val="00BD2465"/>
    <w:rsid w:val="00BD2C3B"/>
    <w:rsid w:val="00BD31CC"/>
    <w:rsid w:val="00BD75AA"/>
    <w:rsid w:val="00BE0DFF"/>
    <w:rsid w:val="00BE1A19"/>
    <w:rsid w:val="00BE2ACE"/>
    <w:rsid w:val="00BE4BD5"/>
    <w:rsid w:val="00BF2F53"/>
    <w:rsid w:val="00BF570C"/>
    <w:rsid w:val="00C0189A"/>
    <w:rsid w:val="00C066B9"/>
    <w:rsid w:val="00C0704A"/>
    <w:rsid w:val="00C078C5"/>
    <w:rsid w:val="00C11B0B"/>
    <w:rsid w:val="00C12864"/>
    <w:rsid w:val="00C13ABB"/>
    <w:rsid w:val="00C1476D"/>
    <w:rsid w:val="00C1509E"/>
    <w:rsid w:val="00C17B9D"/>
    <w:rsid w:val="00C22F6B"/>
    <w:rsid w:val="00C22FCC"/>
    <w:rsid w:val="00C238F8"/>
    <w:rsid w:val="00C2703B"/>
    <w:rsid w:val="00C33123"/>
    <w:rsid w:val="00C37B46"/>
    <w:rsid w:val="00C40D12"/>
    <w:rsid w:val="00C40F50"/>
    <w:rsid w:val="00C532A2"/>
    <w:rsid w:val="00C54CDA"/>
    <w:rsid w:val="00C5558A"/>
    <w:rsid w:val="00C57808"/>
    <w:rsid w:val="00C57E29"/>
    <w:rsid w:val="00C605BC"/>
    <w:rsid w:val="00C726EF"/>
    <w:rsid w:val="00C76305"/>
    <w:rsid w:val="00C85B89"/>
    <w:rsid w:val="00C86F82"/>
    <w:rsid w:val="00C87889"/>
    <w:rsid w:val="00C90C6F"/>
    <w:rsid w:val="00C92D5F"/>
    <w:rsid w:val="00CA08B0"/>
    <w:rsid w:val="00CA0D71"/>
    <w:rsid w:val="00CA3AB5"/>
    <w:rsid w:val="00CB21A4"/>
    <w:rsid w:val="00CB66A1"/>
    <w:rsid w:val="00CB7AA9"/>
    <w:rsid w:val="00CC2E97"/>
    <w:rsid w:val="00CC3811"/>
    <w:rsid w:val="00CC5F9C"/>
    <w:rsid w:val="00CC63B7"/>
    <w:rsid w:val="00CD48F8"/>
    <w:rsid w:val="00CD62E3"/>
    <w:rsid w:val="00CF08D5"/>
    <w:rsid w:val="00CF4767"/>
    <w:rsid w:val="00CF6BB0"/>
    <w:rsid w:val="00CF7187"/>
    <w:rsid w:val="00CF790C"/>
    <w:rsid w:val="00D00455"/>
    <w:rsid w:val="00D16A76"/>
    <w:rsid w:val="00D25445"/>
    <w:rsid w:val="00D263CF"/>
    <w:rsid w:val="00D265FA"/>
    <w:rsid w:val="00D2672E"/>
    <w:rsid w:val="00D30895"/>
    <w:rsid w:val="00D345E7"/>
    <w:rsid w:val="00D3769A"/>
    <w:rsid w:val="00D37B5A"/>
    <w:rsid w:val="00D40F99"/>
    <w:rsid w:val="00D50CBD"/>
    <w:rsid w:val="00D527D0"/>
    <w:rsid w:val="00D551C8"/>
    <w:rsid w:val="00D57B40"/>
    <w:rsid w:val="00D61167"/>
    <w:rsid w:val="00D654A0"/>
    <w:rsid w:val="00D6595A"/>
    <w:rsid w:val="00D672CE"/>
    <w:rsid w:val="00D72454"/>
    <w:rsid w:val="00D7296C"/>
    <w:rsid w:val="00D74869"/>
    <w:rsid w:val="00D76EC1"/>
    <w:rsid w:val="00D809A0"/>
    <w:rsid w:val="00D865F9"/>
    <w:rsid w:val="00D8738A"/>
    <w:rsid w:val="00D87D62"/>
    <w:rsid w:val="00D93A7F"/>
    <w:rsid w:val="00D97647"/>
    <w:rsid w:val="00D97AE8"/>
    <w:rsid w:val="00DA015D"/>
    <w:rsid w:val="00DB502C"/>
    <w:rsid w:val="00DB7A7A"/>
    <w:rsid w:val="00DC0995"/>
    <w:rsid w:val="00DC0CD3"/>
    <w:rsid w:val="00DC7D92"/>
    <w:rsid w:val="00DD5BA8"/>
    <w:rsid w:val="00DD760D"/>
    <w:rsid w:val="00DD7D7E"/>
    <w:rsid w:val="00DE355A"/>
    <w:rsid w:val="00DE49FC"/>
    <w:rsid w:val="00DE63AE"/>
    <w:rsid w:val="00DF1043"/>
    <w:rsid w:val="00DF43A0"/>
    <w:rsid w:val="00DF4EE4"/>
    <w:rsid w:val="00E034AF"/>
    <w:rsid w:val="00E04091"/>
    <w:rsid w:val="00E055BD"/>
    <w:rsid w:val="00E05E4C"/>
    <w:rsid w:val="00E069D2"/>
    <w:rsid w:val="00E111C4"/>
    <w:rsid w:val="00E12D99"/>
    <w:rsid w:val="00E12E24"/>
    <w:rsid w:val="00E32B68"/>
    <w:rsid w:val="00E3600C"/>
    <w:rsid w:val="00E36FD0"/>
    <w:rsid w:val="00E37880"/>
    <w:rsid w:val="00E5415C"/>
    <w:rsid w:val="00E54B81"/>
    <w:rsid w:val="00E6114B"/>
    <w:rsid w:val="00E61245"/>
    <w:rsid w:val="00E6289D"/>
    <w:rsid w:val="00E62F38"/>
    <w:rsid w:val="00E6313E"/>
    <w:rsid w:val="00E65366"/>
    <w:rsid w:val="00E66E2D"/>
    <w:rsid w:val="00E7306D"/>
    <w:rsid w:val="00E7593A"/>
    <w:rsid w:val="00E80E1C"/>
    <w:rsid w:val="00E851B2"/>
    <w:rsid w:val="00E94AF0"/>
    <w:rsid w:val="00EA4AF3"/>
    <w:rsid w:val="00EA4E55"/>
    <w:rsid w:val="00EB02AC"/>
    <w:rsid w:val="00EB0E29"/>
    <w:rsid w:val="00EB375C"/>
    <w:rsid w:val="00EB4A94"/>
    <w:rsid w:val="00EB71CD"/>
    <w:rsid w:val="00EC2721"/>
    <w:rsid w:val="00EC685F"/>
    <w:rsid w:val="00EC7A0B"/>
    <w:rsid w:val="00ED6BE5"/>
    <w:rsid w:val="00ED7BF2"/>
    <w:rsid w:val="00EE2D60"/>
    <w:rsid w:val="00EE5232"/>
    <w:rsid w:val="00EF3EB6"/>
    <w:rsid w:val="00F07215"/>
    <w:rsid w:val="00F25767"/>
    <w:rsid w:val="00F26610"/>
    <w:rsid w:val="00F27990"/>
    <w:rsid w:val="00F31614"/>
    <w:rsid w:val="00F3221F"/>
    <w:rsid w:val="00F35ABA"/>
    <w:rsid w:val="00F35D78"/>
    <w:rsid w:val="00F4043D"/>
    <w:rsid w:val="00F43B0B"/>
    <w:rsid w:val="00F462DA"/>
    <w:rsid w:val="00F472B6"/>
    <w:rsid w:val="00F503ED"/>
    <w:rsid w:val="00F52E82"/>
    <w:rsid w:val="00F54192"/>
    <w:rsid w:val="00F547A4"/>
    <w:rsid w:val="00F5712C"/>
    <w:rsid w:val="00F578E8"/>
    <w:rsid w:val="00F60583"/>
    <w:rsid w:val="00F629A1"/>
    <w:rsid w:val="00F63C29"/>
    <w:rsid w:val="00F64583"/>
    <w:rsid w:val="00F64C59"/>
    <w:rsid w:val="00F7049F"/>
    <w:rsid w:val="00F7055D"/>
    <w:rsid w:val="00F71D9B"/>
    <w:rsid w:val="00F75803"/>
    <w:rsid w:val="00F76AA1"/>
    <w:rsid w:val="00F77DBC"/>
    <w:rsid w:val="00F839B5"/>
    <w:rsid w:val="00F910D0"/>
    <w:rsid w:val="00FA4FCF"/>
    <w:rsid w:val="00FA51E4"/>
    <w:rsid w:val="00FA61BE"/>
    <w:rsid w:val="00FA6B9D"/>
    <w:rsid w:val="00FA759E"/>
    <w:rsid w:val="00FC1DF8"/>
    <w:rsid w:val="00FC5F48"/>
    <w:rsid w:val="00FC6D85"/>
    <w:rsid w:val="00FD1DAE"/>
    <w:rsid w:val="00FD326F"/>
    <w:rsid w:val="00FD357B"/>
    <w:rsid w:val="00FD7066"/>
    <w:rsid w:val="00FD7345"/>
    <w:rsid w:val="00FE0214"/>
    <w:rsid w:val="00FE1496"/>
    <w:rsid w:val="00FF4A84"/>
    <w:rsid w:val="00FF4EB3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7A7C8B81"/>
  <w15:docId w15:val="{B4579B6D-D785-4FC2-BB91-A745C4D8916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widowControl w:val="0"/>
        <w:autoSpaceDE w:val="0"/>
        <w:autoSpaceDN w:val="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DB502C"/>
    <w:rPr>
      <w:rFonts w:ascii="Arial" w:eastAsia="Arial" w:hAnsi="Arial" w:cs="Arial"/>
    </w:rPr>
  </w:style>
  <w:style w:type="paragraph" w:styleId="Heading1">
    <w:name w:val="heading 1"/>
    <w:basedOn w:val="Normal"/>
    <w:link w:val="Heading1Char"/>
    <w:uiPriority w:val="9"/>
    <w:qFormat/>
    <w:rsid w:val="00DB502C"/>
    <w:pPr>
      <w:ind w:left="924"/>
      <w:jc w:val="both"/>
      <w:outlineLvl w:val="0"/>
    </w:pPr>
    <w:rPr>
      <w:b/>
      <w:bCs/>
      <w:sz w:val="24"/>
      <w:szCs w:val="24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C85B89"/>
    <w:pPr>
      <w:keepNext/>
      <w:keepLines/>
      <w:spacing w:before="40"/>
      <w:outlineLvl w:val="1"/>
    </w:pPr>
    <w:rPr>
      <w:rFonts w:asciiTheme="majorHAnsi" w:eastAsiaTheme="majorEastAsia" w:hAnsiTheme="majorHAnsi" w:cstheme="majorBidi"/>
      <w:color w:val="365F91" w:themeColor="accent1" w:themeShade="BF"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odyText">
    <w:name w:val="Body Text"/>
    <w:basedOn w:val="Normal"/>
    <w:uiPriority w:val="1"/>
    <w:qFormat/>
    <w:rsid w:val="00DB502C"/>
    <w:rPr>
      <w:sz w:val="24"/>
      <w:szCs w:val="24"/>
    </w:rPr>
  </w:style>
  <w:style w:type="paragraph" w:styleId="Title">
    <w:name w:val="Title"/>
    <w:basedOn w:val="Normal"/>
    <w:uiPriority w:val="10"/>
    <w:qFormat/>
    <w:rsid w:val="00DB502C"/>
    <w:pPr>
      <w:ind w:left="1238" w:hanging="315"/>
    </w:pPr>
    <w:rPr>
      <w:rFonts w:ascii="Times New Roman" w:eastAsia="Times New Roman" w:hAnsi="Times New Roman" w:cs="Times New Roman"/>
      <w:b/>
      <w:bCs/>
      <w:sz w:val="28"/>
      <w:szCs w:val="28"/>
    </w:rPr>
  </w:style>
  <w:style w:type="paragraph" w:styleId="ListParagraph">
    <w:name w:val="List Paragraph"/>
    <w:basedOn w:val="Normal"/>
    <w:uiPriority w:val="34"/>
    <w:qFormat/>
    <w:rsid w:val="00DB502C"/>
    <w:pPr>
      <w:spacing w:before="119"/>
      <w:ind w:left="1015" w:hanging="360"/>
      <w:jc w:val="both"/>
    </w:pPr>
  </w:style>
  <w:style w:type="paragraph" w:customStyle="1" w:styleId="TableParagraph">
    <w:name w:val="Table Paragraph"/>
    <w:basedOn w:val="Normal"/>
    <w:uiPriority w:val="1"/>
    <w:qFormat/>
    <w:rsid w:val="00DB502C"/>
    <w:pPr>
      <w:spacing w:line="168" w:lineRule="exact"/>
    </w:pPr>
  </w:style>
  <w:style w:type="paragraph" w:styleId="NoSpacing">
    <w:name w:val="No Spacing"/>
    <w:link w:val="NoSpacingChar"/>
    <w:uiPriority w:val="1"/>
    <w:qFormat/>
    <w:rsid w:val="00C85B89"/>
    <w:pPr>
      <w:widowControl/>
      <w:autoSpaceDE/>
      <w:autoSpaceDN/>
    </w:pPr>
    <w:rPr>
      <w:rFonts w:eastAsiaTheme="minorEastAsia"/>
    </w:rPr>
  </w:style>
  <w:style w:type="character" w:customStyle="1" w:styleId="NoSpacingChar">
    <w:name w:val="No Spacing Char"/>
    <w:basedOn w:val="DefaultParagraphFont"/>
    <w:link w:val="NoSpacing"/>
    <w:uiPriority w:val="1"/>
    <w:rsid w:val="00C85B89"/>
    <w:rPr>
      <w:rFonts w:eastAsiaTheme="minorEastAsia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C85B89"/>
    <w:rPr>
      <w:rFonts w:asciiTheme="majorHAnsi" w:eastAsiaTheme="majorEastAsia" w:hAnsiTheme="majorHAnsi" w:cstheme="majorBidi"/>
      <w:color w:val="365F91" w:themeColor="accent1" w:themeShade="BF"/>
      <w:sz w:val="26"/>
      <w:szCs w:val="26"/>
    </w:rPr>
  </w:style>
  <w:style w:type="paragraph" w:styleId="Header">
    <w:name w:val="header"/>
    <w:basedOn w:val="Normal"/>
    <w:link w:val="HeaderChar"/>
    <w:uiPriority w:val="99"/>
    <w:unhideWhenUsed/>
    <w:rsid w:val="004C082D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4C082D"/>
    <w:rPr>
      <w:rFonts w:ascii="Arial" w:eastAsia="Arial" w:hAnsi="Arial" w:cs="Arial"/>
    </w:rPr>
  </w:style>
  <w:style w:type="paragraph" w:styleId="Footer">
    <w:name w:val="footer"/>
    <w:basedOn w:val="Normal"/>
    <w:link w:val="FooterChar"/>
    <w:uiPriority w:val="99"/>
    <w:unhideWhenUsed/>
    <w:rsid w:val="004C082D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4C082D"/>
    <w:rPr>
      <w:rFonts w:ascii="Arial" w:eastAsia="Arial" w:hAnsi="Arial" w:cs="Arial"/>
    </w:rPr>
  </w:style>
  <w:style w:type="character" w:customStyle="1" w:styleId="Heading1Char">
    <w:name w:val="Heading 1 Char"/>
    <w:basedOn w:val="DefaultParagraphFont"/>
    <w:link w:val="Heading1"/>
    <w:uiPriority w:val="9"/>
    <w:rsid w:val="00630150"/>
    <w:rPr>
      <w:rFonts w:ascii="Arial" w:eastAsia="Arial" w:hAnsi="Arial" w:cs="Arial"/>
      <w:b/>
      <w:bCs/>
      <w:sz w:val="24"/>
      <w:szCs w:val="24"/>
    </w:rPr>
  </w:style>
  <w:style w:type="table" w:customStyle="1" w:styleId="GridTable5Dark-Accent51">
    <w:name w:val="Grid Table 5 Dark - Accent 51"/>
    <w:basedOn w:val="TableNormal"/>
    <w:uiPriority w:val="50"/>
    <w:rsid w:val="0036608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customStyle="1" w:styleId="GridTable5Dark-Accent11">
    <w:name w:val="Grid Table 5 Dark - Accent 11"/>
    <w:basedOn w:val="TableNormal"/>
    <w:uiPriority w:val="50"/>
    <w:rsid w:val="0002768C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customStyle="1" w:styleId="GridTable4-Accent31">
    <w:name w:val="Grid Table 4 - Accent 31"/>
    <w:basedOn w:val="TableNormal"/>
    <w:uiPriority w:val="49"/>
    <w:rsid w:val="0070672B"/>
    <w:pPr>
      <w:widowControl/>
      <w:autoSpaceDE/>
      <w:autoSpaceDN/>
    </w:pPr>
    <w:rPr>
      <w:color w:val="404040" w:themeColor="text1" w:themeTint="BF"/>
      <w:sz w:val="20"/>
      <w:szCs w:val="20"/>
      <w:lang w:eastAsia="ja-JP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paragraph" w:styleId="FootnoteText">
    <w:name w:val="footnote text"/>
    <w:basedOn w:val="Normal"/>
    <w:link w:val="FootnoteTextChar"/>
    <w:uiPriority w:val="99"/>
    <w:semiHidden/>
    <w:unhideWhenUsed/>
    <w:rsid w:val="009E7155"/>
    <w:rPr>
      <w:sz w:val="20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9E7155"/>
    <w:rPr>
      <w:rFonts w:ascii="Arial" w:eastAsia="Arial" w:hAnsi="Arial" w:cs="Arial"/>
      <w:sz w:val="20"/>
      <w:szCs w:val="20"/>
    </w:rPr>
  </w:style>
  <w:style w:type="character" w:styleId="FootnoteReference">
    <w:name w:val="footnote reference"/>
    <w:basedOn w:val="DefaultParagraphFont"/>
    <w:uiPriority w:val="99"/>
    <w:semiHidden/>
    <w:unhideWhenUsed/>
    <w:rsid w:val="009E7155"/>
    <w:rPr>
      <w:vertAlign w:val="superscript"/>
    </w:rPr>
  </w:style>
  <w:style w:type="table" w:styleId="TableGrid">
    <w:name w:val="Table Grid"/>
    <w:basedOn w:val="TableNormal"/>
    <w:uiPriority w:val="39"/>
    <w:rsid w:val="00C57E2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843511"/>
    <w:pPr>
      <w:widowControl/>
      <w:autoSpaceDE/>
      <w:autoSpaceDN/>
    </w:pPr>
    <w:rPr>
      <w:rFonts w:ascii="Arial" w:eastAsia="Arial" w:hAnsi="Arial" w:cs="Arial"/>
    </w:rPr>
  </w:style>
  <w:style w:type="character" w:styleId="CommentReference">
    <w:name w:val="annotation reference"/>
    <w:basedOn w:val="DefaultParagraphFont"/>
    <w:uiPriority w:val="99"/>
    <w:semiHidden/>
    <w:unhideWhenUsed/>
    <w:rsid w:val="001B56E3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1B56E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1B56E3"/>
    <w:rPr>
      <w:rFonts w:ascii="Arial" w:eastAsia="Arial" w:hAnsi="Arial" w:cs="Arial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1B56E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1B56E3"/>
    <w:rPr>
      <w:rFonts w:ascii="Arial" w:eastAsia="Arial" w:hAnsi="Arial" w:cs="Arial"/>
      <w:b/>
      <w:bCs/>
      <w:sz w:val="20"/>
      <w:szCs w:val="20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1F0E4E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F0E4E"/>
    <w:rPr>
      <w:rFonts w:ascii="Tahoma" w:eastAsia="Arial" w:hAnsi="Tahoma" w:cs="Tahoma"/>
      <w:sz w:val="16"/>
      <w:szCs w:val="16"/>
    </w:rPr>
  </w:style>
  <w:style w:type="character" w:styleId="Hyperlink">
    <w:name w:val="Hyperlink"/>
    <w:basedOn w:val="DefaultParagraphFont"/>
    <w:uiPriority w:val="99"/>
    <w:semiHidden/>
    <w:unhideWhenUsed/>
    <w:rsid w:val="0084747E"/>
    <w:rPr>
      <w:color w:val="467886"/>
      <w:u w:val="single"/>
    </w:rPr>
  </w:style>
  <w:style w:type="character" w:styleId="FollowedHyperlink">
    <w:name w:val="FollowedHyperlink"/>
    <w:basedOn w:val="DefaultParagraphFont"/>
    <w:uiPriority w:val="99"/>
    <w:semiHidden/>
    <w:unhideWhenUsed/>
    <w:rsid w:val="0084747E"/>
    <w:rPr>
      <w:color w:val="96607D"/>
      <w:u w:val="single"/>
    </w:rPr>
  </w:style>
  <w:style w:type="paragraph" w:customStyle="1" w:styleId="xl65">
    <w:name w:val="xl65"/>
    <w:basedOn w:val="Normal"/>
    <w:rsid w:val="0084747E"/>
    <w:pPr>
      <w:widowControl/>
      <w:autoSpaceDE/>
      <w:autoSpaceDN/>
      <w:spacing w:before="100" w:beforeAutospacing="1" w:after="100" w:afterAutospacing="1"/>
    </w:pPr>
    <w:rPr>
      <w:rFonts w:ascii="Gill Sans MT" w:eastAsia="Times New Roman" w:hAnsi="Gill Sans MT" w:cs="Times New Roman"/>
      <w:sz w:val="28"/>
      <w:szCs w:val="28"/>
    </w:rPr>
  </w:style>
  <w:style w:type="paragraph" w:customStyle="1" w:styleId="xl66">
    <w:name w:val="xl66"/>
    <w:basedOn w:val="Normal"/>
    <w:rsid w:val="0084747E"/>
    <w:pPr>
      <w:widowControl/>
      <w:autoSpaceDE/>
      <w:autoSpaceDN/>
      <w:spacing w:before="100" w:beforeAutospacing="1" w:after="100" w:afterAutospacing="1"/>
    </w:pPr>
    <w:rPr>
      <w:rFonts w:ascii="Gill Sans MT" w:eastAsia="Times New Roman" w:hAnsi="Gill Sans MT" w:cs="Times New Roman"/>
      <w:sz w:val="28"/>
      <w:szCs w:val="28"/>
    </w:rPr>
  </w:style>
  <w:style w:type="paragraph" w:customStyle="1" w:styleId="xl67">
    <w:name w:val="xl67"/>
    <w:basedOn w:val="Normal"/>
    <w:rsid w:val="0084747E"/>
    <w:pPr>
      <w:widowControl/>
      <w:autoSpaceDE/>
      <w:autoSpaceDN/>
      <w:spacing w:before="100" w:beforeAutospacing="1" w:after="100" w:afterAutospacing="1"/>
      <w:jc w:val="center"/>
    </w:pPr>
    <w:rPr>
      <w:rFonts w:ascii="Gill Sans MT" w:eastAsia="Times New Roman" w:hAnsi="Gill Sans MT" w:cs="Times New Roman"/>
      <w:b/>
      <w:bCs/>
      <w:sz w:val="28"/>
      <w:szCs w:val="28"/>
    </w:rPr>
  </w:style>
  <w:style w:type="paragraph" w:customStyle="1" w:styleId="xl68">
    <w:name w:val="xl68"/>
    <w:basedOn w:val="Normal"/>
    <w:rsid w:val="0084747E"/>
    <w:pPr>
      <w:widowControl/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69">
    <w:name w:val="xl69"/>
    <w:basedOn w:val="Normal"/>
    <w:rsid w:val="0084747E"/>
    <w:pPr>
      <w:widowControl/>
      <w:pBdr>
        <w:top w:val="single" w:sz="8" w:space="0" w:color="auto"/>
        <w:left w:val="single" w:sz="4" w:space="31" w:color="auto"/>
        <w:bottom w:val="single" w:sz="4" w:space="0" w:color="auto"/>
        <w:right w:val="single" w:sz="8" w:space="0" w:color="auto"/>
      </w:pBdr>
      <w:shd w:val="clear" w:color="000000" w:fill="C1C1C1"/>
      <w:autoSpaceDE/>
      <w:autoSpaceDN/>
      <w:spacing w:before="100" w:beforeAutospacing="1" w:after="100" w:afterAutospacing="1"/>
      <w:ind w:firstLineChars="500" w:firstLine="500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0">
    <w:name w:val="xl70"/>
    <w:basedOn w:val="Normal"/>
    <w:rsid w:val="0084747E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1">
    <w:name w:val="xl71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2">
    <w:name w:val="xl72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3">
    <w:name w:val="xl73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4">
    <w:name w:val="xl74"/>
    <w:basedOn w:val="Normal"/>
    <w:rsid w:val="0084747E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75">
    <w:name w:val="xl75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76">
    <w:name w:val="xl76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7">
    <w:name w:val="xl77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8">
    <w:name w:val="xl78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9">
    <w:name w:val="xl79"/>
    <w:basedOn w:val="Normal"/>
    <w:rsid w:val="0084747E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80">
    <w:name w:val="xl80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1">
    <w:name w:val="xl81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2">
    <w:name w:val="xl82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3">
    <w:name w:val="xl83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4">
    <w:name w:val="xl84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5">
    <w:name w:val="xl85"/>
    <w:basedOn w:val="Normal"/>
    <w:rsid w:val="0084747E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6">
    <w:name w:val="xl86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87">
    <w:name w:val="xl87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88">
    <w:name w:val="xl88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9">
    <w:name w:val="xl89"/>
    <w:basedOn w:val="Normal"/>
    <w:rsid w:val="0084747E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0">
    <w:name w:val="xl90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91">
    <w:name w:val="xl91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2">
    <w:name w:val="xl92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3">
    <w:name w:val="xl93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4">
    <w:name w:val="xl94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95">
    <w:name w:val="xl95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6">
    <w:name w:val="xl96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97">
    <w:name w:val="xl97"/>
    <w:basedOn w:val="Normal"/>
    <w:rsid w:val="0084747E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98">
    <w:name w:val="xl98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9">
    <w:name w:val="xl99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0">
    <w:name w:val="xl100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1">
    <w:name w:val="xl101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2">
    <w:name w:val="xl102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3">
    <w:name w:val="xl103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4">
    <w:name w:val="xl104"/>
    <w:basedOn w:val="Normal"/>
    <w:rsid w:val="0084747E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05">
    <w:name w:val="xl105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6">
    <w:name w:val="xl106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7">
    <w:name w:val="xl107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08">
    <w:name w:val="xl108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09">
    <w:name w:val="xl109"/>
    <w:basedOn w:val="Normal"/>
    <w:rsid w:val="0084747E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10">
    <w:name w:val="xl110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111">
    <w:name w:val="xl111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12">
    <w:name w:val="xl112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13">
    <w:name w:val="xl113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14">
    <w:name w:val="xl114"/>
    <w:basedOn w:val="Normal"/>
    <w:rsid w:val="0084747E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15">
    <w:name w:val="xl115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16">
    <w:name w:val="xl116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117">
    <w:name w:val="xl117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18">
    <w:name w:val="xl118"/>
    <w:basedOn w:val="Normal"/>
    <w:rsid w:val="0084747E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19">
    <w:name w:val="xl119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20">
    <w:name w:val="xl120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21">
    <w:name w:val="xl121"/>
    <w:basedOn w:val="Normal"/>
    <w:rsid w:val="0084747E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FFFFFF"/>
      <w:sz w:val="20"/>
      <w:szCs w:val="20"/>
    </w:rPr>
  </w:style>
  <w:style w:type="paragraph" w:customStyle="1" w:styleId="xl122">
    <w:name w:val="xl122"/>
    <w:basedOn w:val="Normal"/>
    <w:rsid w:val="0084747E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23">
    <w:name w:val="xl123"/>
    <w:basedOn w:val="Normal"/>
    <w:rsid w:val="0084747E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24">
    <w:name w:val="xl124"/>
    <w:basedOn w:val="Normal"/>
    <w:rsid w:val="0084747E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25">
    <w:name w:val="xl125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26">
    <w:name w:val="xl126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127">
    <w:name w:val="xl127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FFFFFF"/>
      <w:sz w:val="20"/>
      <w:szCs w:val="20"/>
    </w:rPr>
  </w:style>
  <w:style w:type="paragraph" w:customStyle="1" w:styleId="xl128">
    <w:name w:val="xl128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29">
    <w:name w:val="xl129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130">
    <w:name w:val="xl130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31">
    <w:name w:val="xl131"/>
    <w:basedOn w:val="Normal"/>
    <w:rsid w:val="0084747E"/>
    <w:pPr>
      <w:widowControl/>
      <w:pBdr>
        <w:top w:val="single" w:sz="4" w:space="0" w:color="auto"/>
        <w:lef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32">
    <w:name w:val="xl132"/>
    <w:basedOn w:val="Normal"/>
    <w:rsid w:val="0084747E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33">
    <w:name w:val="xl133"/>
    <w:basedOn w:val="Normal"/>
    <w:rsid w:val="0084747E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34">
    <w:name w:val="xl134"/>
    <w:basedOn w:val="Normal"/>
    <w:rsid w:val="0084747E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35">
    <w:name w:val="xl135"/>
    <w:basedOn w:val="Normal"/>
    <w:rsid w:val="0084747E"/>
    <w:pPr>
      <w:widowControl/>
      <w:pBdr>
        <w:top w:val="single" w:sz="4" w:space="0" w:color="auto"/>
        <w:left w:val="single" w:sz="4" w:space="9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ind w:firstLineChars="100" w:firstLine="100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36">
    <w:name w:val="xl136"/>
    <w:basedOn w:val="Normal"/>
    <w:rsid w:val="0084747E"/>
    <w:pPr>
      <w:widowControl/>
      <w:pBdr>
        <w:top w:val="single" w:sz="4" w:space="0" w:color="auto"/>
        <w:left w:val="single" w:sz="4" w:space="9" w:color="auto"/>
        <w:bottom w:val="single" w:sz="4" w:space="0" w:color="auto"/>
        <w:right w:val="single" w:sz="8" w:space="0" w:color="auto"/>
      </w:pBdr>
      <w:shd w:val="clear" w:color="000000" w:fill="C1C1C1"/>
      <w:autoSpaceDE/>
      <w:autoSpaceDN/>
      <w:spacing w:before="100" w:beforeAutospacing="1" w:after="100" w:afterAutospacing="1"/>
      <w:ind w:firstLineChars="100" w:firstLine="100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37">
    <w:name w:val="xl137"/>
    <w:basedOn w:val="Normal"/>
    <w:rsid w:val="0084747E"/>
    <w:pPr>
      <w:widowControl/>
      <w:pBdr>
        <w:top w:val="single" w:sz="8" w:space="0" w:color="auto"/>
        <w:left w:val="single" w:sz="4" w:space="31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ind w:firstLineChars="500" w:firstLine="500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38">
    <w:name w:val="xl138"/>
    <w:basedOn w:val="Normal"/>
    <w:rsid w:val="0084747E"/>
    <w:pPr>
      <w:widowControl/>
      <w:pBdr>
        <w:top w:val="single" w:sz="8" w:space="0" w:color="auto"/>
        <w:left w:val="single" w:sz="8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39">
    <w:name w:val="xl139"/>
    <w:basedOn w:val="Normal"/>
    <w:rsid w:val="0084747E"/>
    <w:pPr>
      <w:widowControl/>
      <w:pBdr>
        <w:top w:val="single" w:sz="8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40">
    <w:name w:val="xl140"/>
    <w:basedOn w:val="Normal"/>
    <w:rsid w:val="0084747E"/>
    <w:pPr>
      <w:widowControl/>
      <w:pBdr>
        <w:top w:val="single" w:sz="8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41">
    <w:name w:val="xl141"/>
    <w:basedOn w:val="Normal"/>
    <w:rsid w:val="0084747E"/>
    <w:pPr>
      <w:widowControl/>
      <w:pBdr>
        <w:left w:val="single" w:sz="8" w:space="0" w:color="auto"/>
        <w:bottom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42">
    <w:name w:val="xl142"/>
    <w:basedOn w:val="Normal"/>
    <w:rsid w:val="0084747E"/>
    <w:pPr>
      <w:widowControl/>
      <w:pBdr>
        <w:bottom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43">
    <w:name w:val="xl143"/>
    <w:basedOn w:val="Normal"/>
    <w:rsid w:val="0084747E"/>
    <w:pPr>
      <w:widowControl/>
      <w:pBdr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44">
    <w:name w:val="xl144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45">
    <w:name w:val="xl145"/>
    <w:basedOn w:val="Normal"/>
    <w:rsid w:val="0084747E"/>
    <w:pPr>
      <w:widowControl/>
      <w:pBdr>
        <w:left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46">
    <w:name w:val="xl146"/>
    <w:basedOn w:val="Normal"/>
    <w:rsid w:val="0084747E"/>
    <w:pPr>
      <w:widowControl/>
      <w:pBdr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47">
    <w:name w:val="xl147"/>
    <w:basedOn w:val="Normal"/>
    <w:rsid w:val="0084747E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48">
    <w:name w:val="xl148"/>
    <w:basedOn w:val="Normal"/>
    <w:rsid w:val="0084747E"/>
    <w:pPr>
      <w:widowControl/>
      <w:pBdr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49">
    <w:name w:val="xl149"/>
    <w:basedOn w:val="Normal"/>
    <w:rsid w:val="0084747E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50">
    <w:name w:val="xl150"/>
    <w:basedOn w:val="Normal"/>
    <w:rsid w:val="0084747E"/>
    <w:pPr>
      <w:widowControl/>
      <w:pBdr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numbering" w:customStyle="1" w:styleId="NoList1">
    <w:name w:val="No List1"/>
    <w:next w:val="NoList"/>
    <w:uiPriority w:val="99"/>
    <w:semiHidden/>
    <w:unhideWhenUsed/>
    <w:rsid w:val="00A65EFA"/>
  </w:style>
  <w:style w:type="paragraph" w:customStyle="1" w:styleId="msonormal0">
    <w:name w:val="msonormal"/>
    <w:basedOn w:val="Normal"/>
    <w:rsid w:val="00A65EFA"/>
    <w:pPr>
      <w:widowControl/>
      <w:autoSpaceDE/>
      <w:autoSpaceDN/>
      <w:spacing w:before="100" w:beforeAutospacing="1" w:after="100" w:afterAutospacing="1"/>
    </w:pPr>
    <w:rPr>
      <w:rFonts w:ascii="Times New Roman" w:eastAsia="Times New Roman" w:hAnsi="Times New Roman" w:cs="Times New Roman"/>
      <w:sz w:val="24"/>
      <w:szCs w:val="24"/>
    </w:rPr>
  </w:style>
  <w:style w:type="numbering" w:customStyle="1" w:styleId="NoList2">
    <w:name w:val="No List2"/>
    <w:next w:val="NoList"/>
    <w:uiPriority w:val="99"/>
    <w:semiHidden/>
    <w:unhideWhenUsed/>
    <w:rsid w:val="005E3BA9"/>
  </w:style>
  <w:style w:type="numbering" w:customStyle="1" w:styleId="NoList3">
    <w:name w:val="No List3"/>
    <w:next w:val="NoList"/>
    <w:uiPriority w:val="99"/>
    <w:semiHidden/>
    <w:unhideWhenUsed/>
    <w:rsid w:val="00BF570C"/>
  </w:style>
  <w:style w:type="numbering" w:customStyle="1" w:styleId="NoList4">
    <w:name w:val="No List4"/>
    <w:next w:val="NoList"/>
    <w:uiPriority w:val="99"/>
    <w:semiHidden/>
    <w:unhideWhenUsed/>
    <w:rsid w:val="00DA015D"/>
  </w:style>
  <w:style w:type="numbering" w:customStyle="1" w:styleId="NoList5">
    <w:name w:val="No List5"/>
    <w:next w:val="NoList"/>
    <w:uiPriority w:val="99"/>
    <w:semiHidden/>
    <w:unhideWhenUsed/>
    <w:rsid w:val="00F7049F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228281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384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8691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2404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4231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7226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2488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2483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95903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53127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5847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7589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12701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0252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96556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67946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52183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95610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01140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4848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67580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30667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48845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98617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51731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08018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9226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31503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79215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8990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49706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19164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5918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6765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3652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00115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1441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01111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78240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75002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5779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26665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46163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58890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3637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01367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3603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7064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6193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38190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chart" Target="charts/chart2.xml"/><Relationship Id="rId18" Type="http://schemas.openxmlformats.org/officeDocument/2006/relationships/image" Target="media/image5.png"/><Relationship Id="rId3" Type="http://schemas.openxmlformats.org/officeDocument/2006/relationships/customXml" Target="../customXml/item3.xml"/><Relationship Id="rId21" Type="http://schemas.openxmlformats.org/officeDocument/2006/relationships/chart" Target="charts/chart4.xml"/><Relationship Id="rId7" Type="http://schemas.openxmlformats.org/officeDocument/2006/relationships/settings" Target="settings.xml"/><Relationship Id="rId12" Type="http://schemas.openxmlformats.org/officeDocument/2006/relationships/chart" Target="charts/chart1.xml"/><Relationship Id="rId17" Type="http://schemas.openxmlformats.org/officeDocument/2006/relationships/chart" Target="charts/chart3.xml"/><Relationship Id="rId2" Type="http://schemas.openxmlformats.org/officeDocument/2006/relationships/customXml" Target="../customXml/item2.xml"/><Relationship Id="rId16" Type="http://schemas.openxmlformats.org/officeDocument/2006/relationships/image" Target="media/image4.png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eader" Target="header1.xml"/><Relationship Id="rId24" Type="http://schemas.openxmlformats.org/officeDocument/2006/relationships/theme" Target="theme/theme1.xml"/><Relationship Id="rId5" Type="http://schemas.openxmlformats.org/officeDocument/2006/relationships/numbering" Target="numbering.xml"/><Relationship Id="rId15" Type="http://schemas.openxmlformats.org/officeDocument/2006/relationships/image" Target="media/image3.png"/><Relationship Id="rId23" Type="http://schemas.openxmlformats.org/officeDocument/2006/relationships/fontTable" Target="fontTable.xml"/><Relationship Id="rId10" Type="http://schemas.openxmlformats.org/officeDocument/2006/relationships/endnotes" Target="endnote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1.xml"/><Relationship Id="rId22" Type="http://schemas.openxmlformats.org/officeDocument/2006/relationships/image" Target="media/image6.png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png"/></Relationships>
</file>

<file path=word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D:\Bujar\Raportim%20Financiar\Bujar-%20Dok%20Mbeshtetese\Aneks%20p&#235;r%20realizim%20t&#235;%20buxhetit-AL.xlsx" TargetMode="External"/></Relationships>
</file>

<file path=word/charts/_rels/chart2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1.bin"/><Relationship Id="rId1" Type="http://schemas.openxmlformats.org/officeDocument/2006/relationships/themeOverride" Target="../theme/themeOverride1.xml"/></Relationships>
</file>

<file path=word/charts/_rels/chart3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2.bin"/><Relationship Id="rId1" Type="http://schemas.openxmlformats.org/officeDocument/2006/relationships/themeOverride" Target="../theme/themeOverride2.xml"/></Relationships>
</file>

<file path=word/charts/_rels/chart4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3.bin"/><Relationship Id="rId1" Type="http://schemas.openxmlformats.org/officeDocument/2006/relationships/themeOverride" Target="../theme/themeOverride3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pieChart>
        <c:varyColors val="1"/>
        <c:ser>
          <c:idx val="0"/>
          <c:order val="0"/>
          <c:cat>
            <c:strRef>
              <c:f>'[Aneks për realizim të buxhetit-AL.xlsx]Sheet1'!$B$3:$B$7</c:f>
              <c:strCache>
                <c:ptCount val="5"/>
                <c:pt idx="0">
                  <c:v>Основен Bуџет на Oпштината-36.50%</c:v>
                </c:pt>
                <c:pt idx="1">
                  <c:v>Донации-1.68%</c:v>
                </c:pt>
                <c:pt idx="2">
                  <c:v>Кредити-0%</c:v>
                </c:pt>
                <c:pt idx="3">
                  <c:v>Самофинансирачки активности-0.84%</c:v>
                </c:pt>
                <c:pt idx="4">
                  <c:v>Дотации-60.98%</c:v>
                </c:pt>
              </c:strCache>
            </c:strRef>
          </c:cat>
          <c:val>
            <c:numRef>
              <c:f>'[Aneks për realizim të buxhetit-AL.xlsx]Sheet1'!$C$3:$C$7</c:f>
              <c:numCache>
                <c:formatCode>_(* #,##0_);_(* \(#,##0\);_(* "-"??_);_(@_)</c:formatCode>
                <c:ptCount val="5"/>
                <c:pt idx="0">
                  <c:v>102746057</c:v>
                </c:pt>
                <c:pt idx="1">
                  <c:v>4730649</c:v>
                </c:pt>
                <c:pt idx="2">
                  <c:v>0</c:v>
                </c:pt>
                <c:pt idx="3">
                  <c:v>2354644</c:v>
                </c:pt>
                <c:pt idx="4">
                  <c:v>171667778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F12-4264-9294-5AF49E4F897E}"/>
            </c:ext>
          </c:extLst>
        </c:ser>
        <c:ser>
          <c:idx val="1"/>
          <c:order val="1"/>
          <c:cat>
            <c:strRef>
              <c:f>'[Aneks për realizim të buxhetit-AL.xlsx]Sheet1'!$B$3:$B$7</c:f>
              <c:strCache>
                <c:ptCount val="5"/>
                <c:pt idx="0">
                  <c:v>Основен Bуџет на Oпштината-36.50%</c:v>
                </c:pt>
                <c:pt idx="1">
                  <c:v>Донации-1.68%</c:v>
                </c:pt>
                <c:pt idx="2">
                  <c:v>Кредити-0%</c:v>
                </c:pt>
                <c:pt idx="3">
                  <c:v>Самофинансирачки активности-0.84%</c:v>
                </c:pt>
                <c:pt idx="4">
                  <c:v>Дотации-60.98%</c:v>
                </c:pt>
              </c:strCache>
            </c:strRef>
          </c:cat>
          <c:val>
            <c:numRef>
              <c:f>'[Aneks për realizim të buxhetit-AL.xlsx]Sheet1'!$D$3:$D$7</c:f>
              <c:numCache>
                <c:formatCode>0.00</c:formatCode>
                <c:ptCount val="5"/>
                <c:pt idx="0">
                  <c:v>36.499600453469256</c:v>
                </c:pt>
                <c:pt idx="1">
                  <c:v>1.680519948182575</c:v>
                </c:pt>
                <c:pt idx="2">
                  <c:v>0</c:v>
                </c:pt>
                <c:pt idx="3">
                  <c:v>0.83646582379466561</c:v>
                </c:pt>
                <c:pt idx="4">
                  <c:v>60.983413774553505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F12-4264-9294-5AF49E4F89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66108860931129065"/>
          <c:y val="0.22078074077598306"/>
          <c:w val="0.31431114468625032"/>
          <c:h val="0.56649459603048546"/>
        </c:manualLayout>
      </c:layout>
      <c:overlay val="0"/>
    </c:legend>
    <c:plotVisOnly val="1"/>
    <c:dispBlanksAs val="zero"/>
    <c:showDLblsOverMax val="0"/>
  </c:chart>
  <c:externalData r:id="rId1">
    <c:autoUpdate val="0"/>
  </c:externalData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3.0555555555555582E-2"/>
          <c:y val="3.7037037037037056E-2"/>
          <c:w val="0.58428477690288716"/>
          <c:h val="0.89814814814814814"/>
        </c:manualLayout>
      </c:layout>
      <c:pie3DChart>
        <c:varyColors val="1"/>
        <c:ser>
          <c:idx val="0"/>
          <c:order val="0"/>
          <c:cat>
            <c:strRef>
              <c:f>'[Aneks për realizim të buxhetit-AL.xlsx]Sheet2'!$B$3:$B$8</c:f>
              <c:strCache>
                <c:ptCount val="6"/>
                <c:pt idx="0">
                  <c:v>Даночни приходи-13.96%</c:v>
                </c:pt>
                <c:pt idx="1">
                  <c:v>Неданочни приходи-1.29%</c:v>
                </c:pt>
                <c:pt idx="2">
                  <c:v>Капитални приходи-1.04%</c:v>
                </c:pt>
                <c:pt idx="3">
                  <c:v>Трансфери и донации-83.72%</c:v>
                </c:pt>
                <c:pt idx="4">
                  <c:v>Задолжување во земјата-0%</c:v>
                </c:pt>
                <c:pt idx="5">
                  <c:v>Задолжување во странство-0%</c:v>
                </c:pt>
              </c:strCache>
            </c:strRef>
          </c:cat>
          <c:val>
            <c:numRef>
              <c:f>'[Aneks për realizim të buxhetit-AL.xlsx]Sheet2'!$C$3:$C$8</c:f>
              <c:numCache>
                <c:formatCode>_(* #,##0_);_(* \(#,##0\);_(* "-"??_);_(@_)</c:formatCode>
                <c:ptCount val="6"/>
                <c:pt idx="0">
                  <c:v>39302704</c:v>
                </c:pt>
                <c:pt idx="1">
                  <c:v>3618032</c:v>
                </c:pt>
                <c:pt idx="2">
                  <c:v>2921305</c:v>
                </c:pt>
                <c:pt idx="3">
                  <c:v>235657087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C5C-435D-8F6A-32A2877589C5}"/>
            </c:ext>
          </c:extLst>
        </c:ser>
        <c:ser>
          <c:idx val="1"/>
          <c:order val="1"/>
          <c:cat>
            <c:strRef>
              <c:f>'[Aneks për realizim të buxhetit-AL.xlsx]Sheet2'!$B$3:$B$8</c:f>
              <c:strCache>
                <c:ptCount val="6"/>
                <c:pt idx="0">
                  <c:v>Даночни приходи-13.96%</c:v>
                </c:pt>
                <c:pt idx="1">
                  <c:v>Неданочни приходи-1.29%</c:v>
                </c:pt>
                <c:pt idx="2">
                  <c:v>Капитални приходи-1.04%</c:v>
                </c:pt>
                <c:pt idx="3">
                  <c:v>Трансфери и донации-83.72%</c:v>
                </c:pt>
                <c:pt idx="4">
                  <c:v>Задолжување во земјата-0%</c:v>
                </c:pt>
                <c:pt idx="5">
                  <c:v>Задолжување во странство-0%</c:v>
                </c:pt>
              </c:strCache>
            </c:strRef>
          </c:cat>
          <c:val>
            <c:numRef>
              <c:f>'[Aneks për realizim të buxhetit-AL.xlsx]Sheet2'!$D$3:$D$8</c:f>
              <c:numCache>
                <c:formatCode>0.00</c:formatCode>
                <c:ptCount val="6"/>
                <c:pt idx="0">
                  <c:v>13.961927441565644</c:v>
                </c:pt>
                <c:pt idx="1">
                  <c:v>1.2852728978968631</c:v>
                </c:pt>
                <c:pt idx="2">
                  <c:v>1.0377669802231144</c:v>
                </c:pt>
                <c:pt idx="3">
                  <c:v>83.715032680314366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C5C-435D-8F6A-32A2877589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overlay val="0"/>
    </c:legend>
    <c:plotVisOnly val="1"/>
    <c:dispBlanksAs val="zero"/>
    <c:showDLblsOverMax val="0"/>
  </c:chart>
  <c:externalData r:id="rId2">
    <c:autoUpdate val="0"/>
  </c:externalData>
</c:chartSpace>
</file>

<file path=word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'[Aneks për realizim të buxhetit-AL.xlsx]Sheet3'!$B$3:$B$18</c:f>
              <c:strCache>
                <c:ptCount val="16"/>
                <c:pt idx="0">
                  <c:v>А - Совет на општина </c:v>
                </c:pt>
                <c:pt idx="1">
                  <c:v>Д - Градоначалник</c:v>
                </c:pt>
                <c:pt idx="2">
                  <c:v>Е - Општинска администрација</c:v>
                </c:pt>
                <c:pt idx="3">
                  <c:v>Ф - Урбано планирање</c:v>
                </c:pt>
                <c:pt idx="4">
                  <c:v>Г - Локален економски развој</c:v>
                </c:pt>
                <c:pt idx="5">
                  <c:v>Ј - Комунални дејност</c:v>
                </c:pt>
                <c:pt idx="6">
                  <c:v>К - Култура</c:v>
                </c:pt>
                <c:pt idx="7">
                  <c:v>Л - Спорт и рекреација</c:v>
                </c:pt>
                <c:pt idx="8">
                  <c:v>М -Програми за развој</c:v>
                </c:pt>
                <c:pt idx="9">
                  <c:v>Н -Образование</c:v>
                </c:pt>
                <c:pt idx="10">
                  <c:v>Р -  Заштита на животна средина</c:v>
                </c:pt>
                <c:pt idx="11">
                  <c:v>Т - Унапредување на здравствена заштита</c:v>
                </c:pt>
                <c:pt idx="12">
                  <c:v>В - Социјална заштита и заштита на деца</c:v>
                </c:pt>
                <c:pt idx="13">
                  <c:v>Њ - Противпожарна заштита</c:v>
                </c:pt>
                <c:pt idx="14">
                  <c:v>Љ- Заштита и спасување</c:v>
                </c:pt>
                <c:pt idx="15">
                  <c:v>Џ - Родова еднаквост</c:v>
                </c:pt>
              </c:strCache>
            </c:strRef>
          </c:cat>
          <c:val>
            <c:numRef>
              <c:f>'[Aneks për realizim të buxhetit-AL.xlsx]Sheet3'!$C$3:$C$18</c:f>
              <c:numCache>
                <c:formatCode>_(* #,##0_);_(* \(#,##0\);_(* "-"??_);_(@_)</c:formatCode>
                <c:ptCount val="16"/>
                <c:pt idx="0">
                  <c:v>11949113</c:v>
                </c:pt>
                <c:pt idx="1">
                  <c:v>613473</c:v>
                </c:pt>
                <c:pt idx="2">
                  <c:v>32559708</c:v>
                </c:pt>
                <c:pt idx="3">
                  <c:v>8915321</c:v>
                </c:pt>
                <c:pt idx="4">
                  <c:v>2437541</c:v>
                </c:pt>
                <c:pt idx="5">
                  <c:v>35741374</c:v>
                </c:pt>
                <c:pt idx="6">
                  <c:v>2725711</c:v>
                </c:pt>
                <c:pt idx="7">
                  <c:v>63349</c:v>
                </c:pt>
                <c:pt idx="8">
                  <c:v>2276220</c:v>
                </c:pt>
                <c:pt idx="9">
                  <c:v>156921302</c:v>
                </c:pt>
                <c:pt idx="10">
                  <c:v>2385262</c:v>
                </c:pt>
                <c:pt idx="11">
                  <c:v>0</c:v>
                </c:pt>
                <c:pt idx="12">
                  <c:v>10033477</c:v>
                </c:pt>
                <c:pt idx="13">
                  <c:v>7872803</c:v>
                </c:pt>
                <c:pt idx="14">
                  <c:v>0</c:v>
                </c:pt>
                <c:pt idx="1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6E5-4D71-9FE3-1548ACD1DB85}"/>
            </c:ext>
          </c:extLst>
        </c:ser>
        <c:ser>
          <c:idx val="1"/>
          <c:order val="1"/>
          <c:invertIfNegative val="0"/>
          <c:cat>
            <c:strRef>
              <c:f>'[Aneks për realizim të buxhetit-AL.xlsx]Sheet3'!$B$3:$B$18</c:f>
              <c:strCache>
                <c:ptCount val="16"/>
                <c:pt idx="0">
                  <c:v>А - Совет на општина </c:v>
                </c:pt>
                <c:pt idx="1">
                  <c:v>Д - Градоначалник</c:v>
                </c:pt>
                <c:pt idx="2">
                  <c:v>Е - Општинска администрација</c:v>
                </c:pt>
                <c:pt idx="3">
                  <c:v>Ф - Урбано планирање</c:v>
                </c:pt>
                <c:pt idx="4">
                  <c:v>Г - Локален економски развој</c:v>
                </c:pt>
                <c:pt idx="5">
                  <c:v>Ј - Комунални дејност</c:v>
                </c:pt>
                <c:pt idx="6">
                  <c:v>К - Култура</c:v>
                </c:pt>
                <c:pt idx="7">
                  <c:v>Л - Спорт и рекреација</c:v>
                </c:pt>
                <c:pt idx="8">
                  <c:v>М -Програми за развој</c:v>
                </c:pt>
                <c:pt idx="9">
                  <c:v>Н -Образование</c:v>
                </c:pt>
                <c:pt idx="10">
                  <c:v>Р -  Заштита на животна средина</c:v>
                </c:pt>
                <c:pt idx="11">
                  <c:v>Т - Унапредување на здравствена заштита</c:v>
                </c:pt>
                <c:pt idx="12">
                  <c:v>В - Социјална заштита и заштита на деца</c:v>
                </c:pt>
                <c:pt idx="13">
                  <c:v>Њ - Противпожарна заштита</c:v>
                </c:pt>
                <c:pt idx="14">
                  <c:v>Љ- Заштита и спасување</c:v>
                </c:pt>
                <c:pt idx="15">
                  <c:v>Џ - Родова еднаквост</c:v>
                </c:pt>
              </c:strCache>
            </c:strRef>
          </c:cat>
          <c:val>
            <c:numRef>
              <c:f>'[Aneks për realizim të buxhetit-AL.xlsx]Sheet3'!$D$3:$D$18</c:f>
              <c:numCache>
                <c:formatCode>0.00</c:formatCode>
                <c:ptCount val="16"/>
                <c:pt idx="0">
                  <c:v>4.3531314092550595</c:v>
                </c:pt>
                <c:pt idx="1">
                  <c:v>0.22349178428808306</c:v>
                </c:pt>
                <c:pt idx="2">
                  <c:v>11.86169112058554</c:v>
                </c:pt>
                <c:pt idx="3">
                  <c:v>3.2479033271081481</c:v>
                </c:pt>
                <c:pt idx="4">
                  <c:v>0.88801037269017269</c:v>
                </c:pt>
                <c:pt idx="5">
                  <c:v>13.020790561553158</c:v>
                </c:pt>
                <c:pt idx="6">
                  <c:v>0.99299238082793417</c:v>
                </c:pt>
                <c:pt idx="7">
                  <c:v>2.3078409388621463E-2</c:v>
                </c:pt>
                <c:pt idx="8">
                  <c:v>0.82924019350846812</c:v>
                </c:pt>
                <c:pt idx="9">
                  <c:v>57.167343594239902</c:v>
                </c:pt>
                <c:pt idx="10">
                  <c:v>0.86896482872850411</c:v>
                </c:pt>
                <c:pt idx="11">
                  <c:v>0</c:v>
                </c:pt>
                <c:pt idx="12">
                  <c:v>3.6552540655309085</c:v>
                </c:pt>
                <c:pt idx="13">
                  <c:v>2.8681079522954933</c:v>
                </c:pt>
                <c:pt idx="14">
                  <c:v>0</c:v>
                </c:pt>
                <c:pt idx="1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6E5-4D71-9FE3-1548ACD1DB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0400128"/>
        <c:axId val="103899904"/>
      </c:barChart>
      <c:catAx>
        <c:axId val="1004001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103899904"/>
        <c:crosses val="autoZero"/>
        <c:auto val="1"/>
        <c:lblAlgn val="ctr"/>
        <c:lblOffset val="100"/>
        <c:noMultiLvlLbl val="0"/>
      </c:catAx>
      <c:valAx>
        <c:axId val="103899904"/>
        <c:scaling>
          <c:orientation val="minMax"/>
        </c:scaling>
        <c:delete val="0"/>
        <c:axPos val="l"/>
        <c:majorGridlines/>
        <c:numFmt formatCode="_(* #,##0_);_(* \(#,##0\);_(* &quot;-&quot;??_);_(@_)" sourceLinked="1"/>
        <c:majorTickMark val="out"/>
        <c:minorTickMark val="none"/>
        <c:tickLblPos val="nextTo"/>
        <c:crossAx val="100400128"/>
        <c:crosses val="autoZero"/>
        <c:crossBetween val="between"/>
      </c:valAx>
    </c:plotArea>
    <c:plotVisOnly val="1"/>
    <c:dispBlanksAs val="gap"/>
    <c:showDLblsOverMax val="0"/>
  </c:chart>
  <c:externalData r:id="rId2">
    <c:autoUpdate val="0"/>
  </c:externalData>
</c:chartSpace>
</file>

<file path=word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mk-MK"/>
              <a:t>Обврски</a:t>
            </a:r>
            <a:r>
              <a:rPr lang="mk-MK" baseline="0"/>
              <a:t> на Општина Кичево</a:t>
            </a:r>
            <a:endParaRPr lang="en-US"/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'[Aneks për realizim të buxhetit-AL.xlsx]Sheet4'!$B$2:$B$6</c:f>
              <c:strCache>
                <c:ptCount val="5"/>
                <c:pt idx="0">
                  <c:v>Обврски до 30 дена</c:v>
                </c:pt>
                <c:pt idx="1">
                  <c:v>Обврски до 60 дена</c:v>
                </c:pt>
                <c:pt idx="2">
                  <c:v>Обврски над 60 дена-утужени</c:v>
                </c:pt>
                <c:pt idx="3">
                  <c:v>Обврски над 60 дена-не утужени</c:v>
                </c:pt>
                <c:pt idx="4">
                  <c:v>Вкупни обврски</c:v>
                </c:pt>
              </c:strCache>
            </c:strRef>
          </c:cat>
          <c:val>
            <c:numRef>
              <c:f>'[Aneks për realizim të buxhetit-AL.xlsx]Sheet4'!$C$2:$C$6</c:f>
              <c:numCache>
                <c:formatCode>_(* #,##0_);_(* \(#,##0\);_(* "-"??_);_(@_)</c:formatCode>
                <c:ptCount val="5"/>
                <c:pt idx="0">
                  <c:v>24464977</c:v>
                </c:pt>
                <c:pt idx="1">
                  <c:v>415450</c:v>
                </c:pt>
                <c:pt idx="2">
                  <c:v>0</c:v>
                </c:pt>
                <c:pt idx="3">
                  <c:v>35454528</c:v>
                </c:pt>
                <c:pt idx="4">
                  <c:v>60334955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593-47E2-B26A-8AEBA089EC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3941632"/>
        <c:axId val="103943168"/>
      </c:barChart>
      <c:catAx>
        <c:axId val="1039416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3943168"/>
        <c:crosses val="autoZero"/>
        <c:auto val="1"/>
        <c:lblAlgn val="ctr"/>
        <c:lblOffset val="100"/>
        <c:noMultiLvlLbl val="0"/>
      </c:catAx>
      <c:valAx>
        <c:axId val="1039431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394163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2">
    <c:autoUpdate val="0"/>
  </c:externalData>
</c:chartSpace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word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word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word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overPageProperties xmlns="http://schemas.microsoft.com/office/2006/coverPageProps">
  <PublishDate>април , 2026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Документ" ma:contentTypeID="0x010100892A8B419E7622439209FD4D0D5F4001" ma:contentTypeVersion="15" ma:contentTypeDescription="Создадете нов документ." ma:contentTypeScope="" ma:versionID="c3127a945d2c48b632316b1bece2083e">
  <xsd:schema xmlns:xsd="http://www.w3.org/2001/XMLSchema" xmlns:xs="http://www.w3.org/2001/XMLSchema" xmlns:p="http://schemas.microsoft.com/office/2006/metadata/properties" xmlns:ns2="59a5b497-47c7-4e57-a576-b261c547286a" xmlns:ns3="7f8066be-3747-4aa5-8e2d-3b057c2f5c94" targetNamespace="http://schemas.microsoft.com/office/2006/metadata/properties" ma:root="true" ma:fieldsID="dae588228c0b3ddf2b966bae6c5e8165" ns2:_="" ns3:_="">
    <xsd:import namespace="59a5b497-47c7-4e57-a576-b261c547286a"/>
    <xsd:import namespace="7f8066be-3747-4aa5-8e2d-3b057c2f5c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a5b497-47c7-4e57-a576-b261c54728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3" nillable="true" ma:taxonomy="true" ma:internalName="lcf76f155ced4ddcb4097134ff3c332f" ma:taxonomyFieldName="MediaServiceImageTags" ma:displayName="Ознаки на сликата" ma:readOnly="false" ma:fieldId="{5cf76f15-5ced-4ddc-b409-7134ff3c332f}" ma:taxonomyMulti="true" ma:sspId="6893eff2-ccd7-4b4b-8c94-e2df4ae85f4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f8066be-3747-4aa5-8e2d-3b057c2f5c94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66b0efb-b55e-4ae7-ac8d-cfc8543cf7e0}" ma:internalName="TaxCatchAll" ma:showField="CatchAllData" ma:web="7f8066be-3747-4aa5-8e2d-3b057c2f5c9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Споделено со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Споделено со Детали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Тип содржина"/>
        <xsd:element ref="dc:title" minOccurs="0" maxOccurs="1" ma:index="4" ma:displayName="Наслов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77D97B8E-9A64-4645-8FE6-C6618F9549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9a5b497-47c7-4e57-a576-b261c547286a"/>
    <ds:schemaRef ds:uri="7f8066be-3747-4aa5-8e2d-3b057c2f5c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7F92D26-CAED-4E0C-B091-3442B0307166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3F1C8361-19DB-4B6D-957C-90ED9A089A49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45</TotalTime>
  <Pages>32</Pages>
  <Words>8516</Words>
  <Characters>48543</Characters>
  <Application>Microsoft Office Word</Application>
  <DocSecurity>0</DocSecurity>
  <Lines>404</Lines>
  <Paragraphs>113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Извештаи (К1,К2 И К3) за извршување на буџетот на општина КИЧЕВО</vt:lpstr>
    </vt:vector>
  </TitlesOfParts>
  <Company/>
  <LinksUpToDate>false</LinksUpToDate>
  <CharactersWithSpaces>56946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Извештаи (К1,К2 И К3) за извршување на буџетот на општина КИЧЕВО</dc:title>
  <dc:subject>први КВАРТАЛ: ЈАНУАРИ-март 2026</dc:subject>
  <dc:creator>Finansii6</dc:creator>
  <cp:lastModifiedBy>Opstina Kicevo83</cp:lastModifiedBy>
  <cp:revision>3</cp:revision>
  <cp:lastPrinted>2024-04-05T13:53:00Z</cp:lastPrinted>
  <dcterms:created xsi:type="dcterms:W3CDTF">2026-05-12T07:47:00Z</dcterms:created>
  <dcterms:modified xsi:type="dcterms:W3CDTF">2026-05-12T13:46:00Z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2022-06-27T00:00:00Z</vt:filetime>
  </property>
  <property fmtid="{D5CDD505-2E9C-101B-9397-08002B2CF9AE}" pid="3" name="Creator">
    <vt:lpwstr>Adobe Acrobat Pro DC 15.7.20033</vt:lpwstr>
  </property>
  <property fmtid="{D5CDD505-2E9C-101B-9397-08002B2CF9AE}" pid="4" name="LastSaved">
    <vt:filetime>2023-03-11T00:00:00Z</vt:filetime>
  </property>
  <property fmtid="{D5CDD505-2E9C-101B-9397-08002B2CF9AE}" pid="5" name="Producer">
    <vt:lpwstr>Adobe Acrobat Pro DC 15.7.20033</vt:lpwstr>
  </property>
</Properties>
</file>