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61" r:id="rId4"/>
    <p:sldId id="287" r:id="rId5"/>
    <p:sldId id="298" r:id="rId6"/>
    <p:sldId id="299" r:id="rId7"/>
    <p:sldId id="277" r:id="rId8"/>
    <p:sldId id="290" r:id="rId9"/>
    <p:sldId id="280" r:id="rId10"/>
    <p:sldId id="286" r:id="rId11"/>
    <p:sldId id="288" r:id="rId12"/>
    <p:sldId id="292" r:id="rId13"/>
    <p:sldId id="281" r:id="rId14"/>
    <p:sldId id="282" r:id="rId15"/>
    <p:sldId id="293" r:id="rId16"/>
    <p:sldId id="294" r:id="rId17"/>
    <p:sldId id="289" r:id="rId18"/>
    <p:sldId id="283" r:id="rId19"/>
    <p:sldId id="284" r:id="rId20"/>
    <p:sldId id="295" r:id="rId21"/>
    <p:sldId id="296" r:id="rId22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72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</c:dLbls>
          <c:cat>
            <c:strRef>
              <c:f>Sheet1!$A$2:$A$5</c:f>
              <c:strCache>
                <c:ptCount val="4"/>
                <c:pt idx="0">
                  <c:v>buxheti themelore</c:v>
                </c:pt>
                <c:pt idx="1">
                  <c:v>aktivitete</c:v>
                </c:pt>
                <c:pt idx="2">
                  <c:v>dotacione</c:v>
                </c:pt>
                <c:pt idx="3">
                  <c:v>donacione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395459</c:v>
                </c:pt>
                <c:pt idx="1">
                  <c:v>25258</c:v>
                </c:pt>
                <c:pt idx="2">
                  <c:v>460853</c:v>
                </c:pt>
                <c:pt idx="3">
                  <c:v>56959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lang="mk-MK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</c:dLbls>
          <c:cat>
            <c:strRef>
              <c:f>Sheet1!$A$2:$A$5</c:f>
              <c:strCache>
                <c:ptCount val="4"/>
                <c:pt idx="0">
                  <c:v>Te hyra tatimore</c:v>
                </c:pt>
                <c:pt idx="1">
                  <c:v>te hyra jo tatimore</c:v>
                </c:pt>
                <c:pt idx="2">
                  <c:v>te hyra kapitale</c:v>
                </c:pt>
                <c:pt idx="3">
                  <c:v>transfere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162140</c:v>
                </c:pt>
                <c:pt idx="1">
                  <c:v>5820</c:v>
                </c:pt>
                <c:pt idx="2">
                  <c:v>24500</c:v>
                </c:pt>
                <c:pt idx="3">
                  <c:v>203009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lang="mk-MK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Структура на буџет за 2021 </c:v>
                </c:pt>
              </c:strCache>
            </c:strRef>
          </c:tx>
          <c:dLbls>
            <c:showPercent val="1"/>
          </c:dLbls>
          <c:cat>
            <c:strRef>
              <c:f>Sheet1!$A$2:$A$8</c:f>
              <c:strCache>
                <c:ptCount val="7"/>
                <c:pt idx="0">
                  <c:v>Roga dhe kontribute плати и надоместоци</c:v>
                </c:pt>
                <c:pt idx="1">
                  <c:v>rezerva buxhetore / резерва</c:v>
                </c:pt>
                <c:pt idx="2">
                  <c:v>mallra dhe sherbime стоки и услуги</c:v>
                </c:pt>
                <c:pt idx="3">
                  <c:v>subvencione dhe transfere субвенции и трансфери</c:v>
                </c:pt>
                <c:pt idx="4">
                  <c:v>shpenzime sociale социални трошоци</c:v>
                </c:pt>
                <c:pt idx="5">
                  <c:v>shпензиме Kapitale капитални трошоци</c:v>
                </c:pt>
                <c:pt idx="6">
                  <c:v>pagesa e kreditit исплата на кредити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77131</c:v>
                </c:pt>
                <c:pt idx="1">
                  <c:v>3000</c:v>
                </c:pt>
                <c:pt idx="2">
                  <c:v>67608</c:v>
                </c:pt>
                <c:pt idx="3">
                  <c:v>38270</c:v>
                </c:pt>
                <c:pt idx="4">
                  <c:v>800</c:v>
                </c:pt>
                <c:pt idx="5">
                  <c:v>202100</c:v>
                </c:pt>
                <c:pt idx="6">
                  <c:v>6500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C1EAA-E3DC-4181-872D-0FA0AE6490E6}" type="datetimeFigureOut">
              <a:rPr lang="mk-MK" smtClean="0"/>
              <a:pPr/>
              <a:t>23.07.2021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8280D-95FE-4137-98E3-EFD4CBEAFA72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17C02-1808-4B53-9FF6-170B6A139A68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8CE2E-936E-4E17-8A8A-31B461EAA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523D7-2A53-4E08-B37D-921A4441896B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259228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B U X H E T</a:t>
            </a:r>
            <a:endParaRPr lang="en-US" sz="5400" dirty="0" smtClean="0">
              <a:latin typeface="M_Times" pitchFamily="18" charset="0"/>
            </a:endParaRPr>
          </a:p>
          <a:p>
            <a:r>
              <a:rPr lang="en-US" sz="5400" dirty="0" smtClean="0">
                <a:latin typeface="M_Times" pitchFamily="18" charset="0"/>
              </a:rPr>
              <a:t>B U X E T</a:t>
            </a:r>
          </a:p>
        </p:txBody>
      </p:sp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2021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2021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1916832"/>
            <a:ext cx="799288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REKONSTRUIMIN E OBJEKTEVE TË SPORTIT                          3.000.000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Реконструкција на спортски објекти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REKONSTRUIMIN E OBJEKTEVE TË ARSIMIT		  21.000.000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Изградба и реконструкција на објекти во онразование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RREGULLIMIN E ZONËS INDUSTRIALE			   3.000.000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Уредување на индустриска зона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2021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2021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1916832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NDERTIMIN DHE REK. E RRUGËVE RURALE		22.500.000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Изградба и рекон. На рурални патишта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NDERTIMIN DHE REK. E RRUGËVE NË QYTET			22.500.000</a:t>
            </a:r>
          </a:p>
          <a:p>
            <a:pPr lvl="1">
              <a:spcBef>
                <a:spcPct val="20000"/>
              </a:spcBef>
            </a:pPr>
            <a:r>
              <a:rPr lang="mk-MK" sz="2000" b="1" dirty="0" smtClean="0"/>
              <a:t>Изградба на улици и патишта во градските средини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		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2021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2021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1916832"/>
            <a:ext cx="79928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NDËRTIMIN E URËS NË LAGJEN CIFLIG  		4.500.000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Реконструкција на мостот во населба Чифлиг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PËRFUNDIMIN E PUNIMEVE NË KALAN E QYTETIT	35.000.000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Реконструкција на калето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		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23528" y="908720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628800"/>
            <a:ext cx="7992888" cy="4475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1600" b="1" dirty="0" err="1" smtClean="0"/>
              <a:t>Ndërtimin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dhe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rekonstruimin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ujsjellsave</a:t>
            </a:r>
            <a:r>
              <a:rPr lang="mk-MK" sz="1600" b="1" dirty="0" smtClean="0"/>
              <a:t> / изградба и рек.на водоводни линии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</a:t>
            </a:r>
            <a:r>
              <a:rPr lang="en-US" sz="1600" b="1" dirty="0" err="1" smtClean="0"/>
              <a:t>ndertimin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rrejtit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ujësjellsit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deri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në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rezervoar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në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fsh.Kolibarë</a:t>
            </a:r>
            <a:r>
              <a:rPr lang="en-US" sz="1600" b="1" dirty="0" smtClean="0"/>
              <a:t>		</a:t>
            </a:r>
            <a:endParaRPr lang="mk-MK" sz="1600" b="1" dirty="0" smtClean="0"/>
          </a:p>
          <a:p>
            <a:pPr lvl="1">
              <a:spcBef>
                <a:spcPct val="20000"/>
              </a:spcBef>
            </a:pPr>
            <a:r>
              <a:rPr lang="mk-MK" sz="1600" b="1" dirty="0" smtClean="0"/>
              <a:t>	- </a:t>
            </a:r>
            <a:r>
              <a:rPr lang="mk-MK" sz="1600" dirty="0" smtClean="0"/>
              <a:t>изградба на</a:t>
            </a:r>
            <a:r>
              <a:rPr lang="en-US" sz="1600" dirty="0" smtClean="0"/>
              <a:t> </a:t>
            </a:r>
            <a:r>
              <a:rPr lang="mk-MK" sz="1600" dirty="0" smtClean="0"/>
              <a:t>водовод до резервоар во с.Колибари</a:t>
            </a:r>
            <a:endParaRPr lang="en-US" sz="1600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 </a:t>
            </a:r>
            <a:r>
              <a:rPr lang="en-US" sz="1600" b="1" dirty="0" err="1" smtClean="0"/>
              <a:t>rritja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kapacitetit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të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ujit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për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pije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në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fsh</a:t>
            </a:r>
            <a:r>
              <a:rPr lang="en-US" sz="1600" b="1" dirty="0" smtClean="0"/>
              <a:t>. </a:t>
            </a:r>
            <a:r>
              <a:rPr lang="en-US" sz="1600" b="1" dirty="0" err="1" smtClean="0"/>
              <a:t>Sërbicë</a:t>
            </a:r>
            <a:r>
              <a:rPr lang="en-US" sz="1600" b="1" dirty="0" smtClean="0"/>
              <a:t>		13.000.000</a:t>
            </a:r>
            <a:endParaRPr lang="mk-MK" sz="1600" b="1" dirty="0" smtClean="0"/>
          </a:p>
          <a:p>
            <a:pPr lvl="1">
              <a:spcBef>
                <a:spcPct val="20000"/>
              </a:spcBef>
            </a:pPr>
            <a:r>
              <a:rPr lang="mk-MK" sz="1600" b="1" dirty="0" smtClean="0"/>
              <a:t>	- </a:t>
            </a:r>
            <a:r>
              <a:rPr lang="mk-MK" sz="1600" dirty="0" smtClean="0"/>
              <a:t>зголемување на капацитетот на вода за пиење во с.Србица</a:t>
            </a:r>
            <a:endParaRPr lang="en-US" sz="1600" dirty="0" smtClean="0"/>
          </a:p>
          <a:p>
            <a:pPr lvl="1">
              <a:spcBef>
                <a:spcPct val="20000"/>
              </a:spcBef>
            </a:pPr>
            <a:endParaRPr lang="en-US" sz="1600" dirty="0" smtClean="0"/>
          </a:p>
          <a:p>
            <a:pPr lvl="1">
              <a:spcBef>
                <a:spcPct val="20000"/>
              </a:spcBef>
            </a:pPr>
            <a:r>
              <a:rPr lang="en-US" sz="1600" b="1" dirty="0" err="1" smtClean="0"/>
              <a:t>Ndërtimin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kanalizimeve</a:t>
            </a:r>
            <a:r>
              <a:rPr lang="mk-MK" sz="1600" b="1" dirty="0" smtClean="0"/>
              <a:t> – изградба на канализации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 IPA </a:t>
            </a:r>
            <a:r>
              <a:rPr lang="en-US" sz="1600" b="1" dirty="0" err="1" smtClean="0"/>
              <a:t>proekte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për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kanalizime</a:t>
            </a:r>
            <a:r>
              <a:rPr lang="en-US" sz="1600" b="1" dirty="0" smtClean="0"/>
              <a:t> (ZAJAZ, GRESHNIC, KOLIBAR, DRUGOVË, SERBJAN)</a:t>
            </a:r>
            <a:endParaRPr lang="mk-MK" sz="1600" b="1" dirty="0" smtClean="0"/>
          </a:p>
          <a:p>
            <a:pPr lvl="1">
              <a:spcBef>
                <a:spcPct val="20000"/>
              </a:spcBef>
            </a:pPr>
            <a:r>
              <a:rPr lang="mk-MK" sz="1600" dirty="0" smtClean="0"/>
              <a:t>-ИПА проекти за канализации (ЗАЈАЗ, ГРЕШНИЦА, КОЛИБАРИ, ДРУГОВО, СЕРБЈАНИ</a:t>
            </a:r>
            <a:endParaRPr lang="en-US" sz="1600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</a:t>
            </a:r>
            <a:endParaRPr lang="mk-MK" sz="1600" b="1" dirty="0" smtClean="0"/>
          </a:p>
          <a:p>
            <a:pPr lvl="1">
              <a:spcBef>
                <a:spcPct val="20000"/>
              </a:spcBef>
            </a:pP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mk-MK" sz="1600" b="1" dirty="0" smtClean="0"/>
              <a:t>-</a:t>
            </a:r>
            <a:r>
              <a:rPr lang="en-US" sz="1600" b="1" dirty="0" err="1" smtClean="0"/>
              <a:t>Ndërtimin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kanalizimit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në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fsh.Tuhin</a:t>
            </a:r>
            <a:r>
              <a:rPr lang="en-US" sz="1600" b="1" dirty="0" smtClean="0"/>
              <a:t> – Grant I </a:t>
            </a:r>
            <a:r>
              <a:rPr lang="en-US" sz="1600" b="1" dirty="0" err="1" smtClean="0"/>
              <a:t>Bankës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Botrore</a:t>
            </a:r>
            <a:endParaRPr lang="mk-MK" sz="1600" b="1" dirty="0" smtClean="0"/>
          </a:p>
          <a:p>
            <a:pPr lvl="1">
              <a:spcBef>
                <a:spcPct val="20000"/>
              </a:spcBef>
            </a:pPr>
            <a:r>
              <a:rPr lang="mk-MK" sz="1600" dirty="0" smtClean="0"/>
              <a:t>- изградба на канализација во с.Туин – грант од Светска Банка</a:t>
            </a:r>
            <a:endParaRPr lang="en-US" sz="1600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</a:t>
            </a:r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899592" y="980728"/>
            <a:ext cx="7488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2021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2021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2021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2021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 dirty="0" err="1" smtClean="0"/>
              <a:t>Ekologji</a:t>
            </a:r>
            <a:r>
              <a:rPr lang="en-US" sz="2000" b="1" dirty="0" smtClean="0"/>
              <a:t> / </a:t>
            </a:r>
            <a:r>
              <a:rPr lang="mk-MK" sz="2000" b="1" dirty="0" smtClean="0"/>
              <a:t>екологија</a:t>
            </a:r>
            <a:r>
              <a:rPr lang="en-US" sz="2000" b="1" dirty="0" smtClean="0"/>
              <a:t>:</a:t>
            </a:r>
            <a:endParaRPr lang="mk-MK" sz="2000" b="1" dirty="0" smtClean="0"/>
          </a:p>
          <a:p>
            <a:pPr lvl="1">
              <a:spcBef>
                <a:spcPct val="20000"/>
              </a:spcBef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pastrimin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deponive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egra</a:t>
            </a:r>
            <a:r>
              <a:rPr lang="en-US" sz="2000" b="1" dirty="0" smtClean="0"/>
              <a:t>				1.</a:t>
            </a:r>
            <a:r>
              <a:rPr lang="mk-MK" sz="2000" b="1" dirty="0" smtClean="0"/>
              <a:t>5</a:t>
            </a:r>
            <a:r>
              <a:rPr lang="en-US" sz="2000" b="1" dirty="0" smtClean="0"/>
              <a:t>00.000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Чистење на диви депонии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dezinfeksimin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dezinskecim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deratizim</a:t>
            </a:r>
            <a:r>
              <a:rPr lang="en-US" sz="2000" b="1" dirty="0" smtClean="0"/>
              <a:t>		400.000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Дезинфекција, дезинсекција, дератизација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			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2021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2021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 dirty="0" err="1" smtClean="0"/>
              <a:t>Ekologji</a:t>
            </a:r>
            <a:r>
              <a:rPr lang="en-US" sz="2000" b="1" dirty="0" smtClean="0"/>
              <a:t> / </a:t>
            </a:r>
            <a:r>
              <a:rPr lang="mk-MK" sz="2000" b="1" dirty="0" smtClean="0"/>
              <a:t>екологија</a:t>
            </a:r>
            <a:r>
              <a:rPr lang="en-US" sz="2000" b="1" dirty="0" smtClean="0"/>
              <a:t>: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pastrimin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shtretërve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lumenjve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mbetjet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inerte</a:t>
            </a:r>
            <a:r>
              <a:rPr lang="en-US" sz="2000" b="1" dirty="0" smtClean="0"/>
              <a:t>	600.000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Чистење на речни корита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mbjelljen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drunjve</a:t>
            </a:r>
            <a:r>
              <a:rPr lang="en-US" sz="2000" b="1" dirty="0" smtClean="0"/>
              <a:t> 					1.200.000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Садење на дрва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			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2021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2021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 dirty="0" err="1" smtClean="0"/>
              <a:t>Ekologji</a:t>
            </a:r>
            <a:r>
              <a:rPr lang="en-US" sz="2000" b="1" dirty="0" smtClean="0"/>
              <a:t> / </a:t>
            </a:r>
            <a:r>
              <a:rPr lang="mk-MK" sz="2000" b="1" dirty="0" smtClean="0"/>
              <a:t>екологија</a:t>
            </a:r>
            <a:r>
              <a:rPr lang="en-US" sz="2000" b="1" dirty="0" smtClean="0"/>
              <a:t>: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Trajtimin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qenve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endacak</a:t>
            </a:r>
            <a:r>
              <a:rPr lang="en-US" sz="2000" b="1" dirty="0" smtClean="0"/>
              <a:t>				1.200.000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Третман на кучиња скитници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Sinjalizimi</a:t>
            </a:r>
            <a:r>
              <a:rPr lang="en-US" sz="2000" b="1" dirty="0" smtClean="0"/>
              <a:t> </a:t>
            </a:r>
            <a:r>
              <a:rPr lang="en-US" sz="2000" b="1" smtClean="0"/>
              <a:t>i </a:t>
            </a:r>
            <a:r>
              <a:rPr lang="en-US" sz="2000" b="1" dirty="0" err="1" smtClean="0"/>
              <a:t>qarkullimit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rrugor</a:t>
            </a:r>
            <a:r>
              <a:rPr lang="en-US" sz="2000" b="1" dirty="0" smtClean="0"/>
              <a:t>				</a:t>
            </a:r>
            <a:r>
              <a:rPr lang="mk-MK" sz="2000" b="1" dirty="0" smtClean="0"/>
              <a:t>6</a:t>
            </a:r>
            <a:r>
              <a:rPr lang="en-US" sz="2000" b="1" dirty="0" smtClean="0"/>
              <a:t>00.000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Собраќајна сигнализација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			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28662" y="1142984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sq-AL" dirty="0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2021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2021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034" y="1785926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 dirty="0" err="1" smtClean="0"/>
              <a:t>Zhvil</a:t>
            </a:r>
            <a:r>
              <a:rPr lang="sq-AL" sz="2000" b="1" dirty="0" smtClean="0"/>
              <a:t>l</a:t>
            </a:r>
            <a:r>
              <a:rPr lang="en-US" sz="2000" b="1" dirty="0" err="1" smtClean="0"/>
              <a:t>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ekonomik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Lokal</a:t>
            </a:r>
            <a:r>
              <a:rPr lang="mk-MK" sz="2000" b="1" dirty="0" smtClean="0"/>
              <a:t> / Локален економски развој</a:t>
            </a:r>
            <a:r>
              <a:rPr lang="en-US" sz="2000" b="1" dirty="0" smtClean="0"/>
              <a:t>	4.</a:t>
            </a:r>
            <a:r>
              <a:rPr lang="mk-MK" sz="2000" b="1" dirty="0" smtClean="0"/>
              <a:t>16</a:t>
            </a:r>
            <a:r>
              <a:rPr lang="en-US" sz="2000" b="1" dirty="0" smtClean="0"/>
              <a:t>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Subvencionim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kompanive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për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punsim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ri</a:t>
            </a:r>
            <a:r>
              <a:rPr lang="en-US" sz="2000" b="1" dirty="0" smtClean="0"/>
              <a:t>	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dirty="0" smtClean="0"/>
              <a:t>Субвенции за компани за нови вработувања</a:t>
            </a:r>
            <a:r>
              <a:rPr lang="en-US" sz="2000" dirty="0" smtClean="0"/>
              <a:t>	</a:t>
            </a:r>
            <a:endParaRPr lang="mk-MK" sz="2000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Grant </a:t>
            </a:r>
            <a:r>
              <a:rPr lang="en-US" sz="2000" b="1" dirty="0" err="1" smtClean="0"/>
              <a:t>për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vetpunsim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dirty="0" smtClean="0"/>
              <a:t>Грант за самовработување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Përkrahje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shoqatave</a:t>
            </a:r>
            <a:r>
              <a:rPr lang="en-US" sz="2000" b="1" dirty="0" smtClean="0"/>
              <a:t> me </a:t>
            </a:r>
            <a:r>
              <a:rPr lang="en-US" sz="2000" b="1" dirty="0" err="1" smtClean="0"/>
              <a:t>nevoja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posacme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dirty="0" smtClean="0"/>
              <a:t>Подршка за здружениа со посебни потреби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Përkrahje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për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organizatat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joqeveritare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dirty="0" smtClean="0"/>
              <a:t>Подршка за невладини организации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			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71472" y="1730442"/>
            <a:ext cx="7992888" cy="5496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 dirty="0" smtClean="0"/>
              <a:t>Sport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rekreacion</a:t>
            </a:r>
            <a:r>
              <a:rPr lang="en-US" sz="2000" b="1" dirty="0" smtClean="0"/>
              <a:t>:					</a:t>
            </a:r>
            <a:r>
              <a:rPr lang="mk-MK" sz="2000" b="1" dirty="0" smtClean="0"/>
              <a:t>3</a:t>
            </a:r>
            <a:r>
              <a:rPr lang="en-US" sz="2000" b="1" dirty="0" smtClean="0"/>
              <a:t>.730.000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</a:t>
            </a:r>
            <a:r>
              <a:rPr lang="en-US" sz="2000" b="1" dirty="0" err="1" smtClean="0"/>
              <a:t>Përkrahje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për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ekipet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futbolistike</a:t>
            </a:r>
            <a:r>
              <a:rPr lang="mk-MK" sz="2000" b="1" dirty="0" smtClean="0"/>
              <a:t> – подршка за фудбалки екипи</a:t>
            </a:r>
          </a:p>
          <a:p>
            <a:pPr lvl="1">
              <a:spcBef>
                <a:spcPct val="20000"/>
              </a:spcBef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Përktahje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për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ekipet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volibollistike</a:t>
            </a:r>
            <a:r>
              <a:rPr lang="mk-MK" sz="2000" b="1" dirty="0" smtClean="0"/>
              <a:t> – под.за одбојкарски екипи</a:t>
            </a:r>
            <a:r>
              <a:rPr lang="en-US" sz="2000" b="1" dirty="0" smtClean="0"/>
              <a:t>	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Përkrahje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për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sportet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luftarake</a:t>
            </a:r>
            <a:r>
              <a:rPr lang="mk-MK" sz="2000" b="1" dirty="0" smtClean="0"/>
              <a:t> – под. За боречките спортисти</a:t>
            </a:r>
            <a:r>
              <a:rPr lang="en-US" sz="2000" b="1" dirty="0" smtClean="0"/>
              <a:t>	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Përkrahje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për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sportet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tradicionale</a:t>
            </a:r>
            <a:r>
              <a:rPr lang="mk-MK" sz="2000" b="1" dirty="0" smtClean="0"/>
              <a:t> – под. За традиционални спорт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Përkrahje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për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shkollat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futbollit</a:t>
            </a:r>
            <a:r>
              <a:rPr lang="mk-MK" sz="2000" b="1" dirty="0" smtClean="0"/>
              <a:t> – под. За фудбалски школи</a:t>
            </a:r>
            <a:r>
              <a:rPr lang="en-US" sz="1600" dirty="0" smtClean="0"/>
              <a:t>	</a:t>
            </a:r>
            <a:endParaRPr lang="mk-MK" sz="1600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1600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sq-AL" sz="2000" b="1" dirty="0" smtClean="0"/>
              <a:t>Përkrahja e  sportistëve  të talentuar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spikatur</a:t>
            </a:r>
            <a:r>
              <a:rPr lang="en-US" sz="2000" b="1" dirty="0" smtClean="0"/>
              <a:t>	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Подршка за врвни спортисти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		</a:t>
            </a:r>
          </a:p>
          <a:p>
            <a:pPr lvl="1">
              <a:spcBef>
                <a:spcPct val="20000"/>
              </a:spcBef>
            </a:pPr>
            <a:endParaRPr lang="en-US" sz="2000" b="1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57224" y="1071546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sq-AL" dirty="0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2021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2021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00034" y="1841242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mk-MK" sz="2000" b="1" dirty="0" smtClean="0"/>
              <a:t>КУЛТУРА/</a:t>
            </a:r>
            <a:r>
              <a:rPr lang="en-US" sz="2000" b="1" dirty="0" smtClean="0"/>
              <a:t>KULTURË:						</a:t>
            </a:r>
            <a:r>
              <a:rPr lang="mk-MK" sz="2000" b="1" dirty="0" smtClean="0"/>
              <a:t>3</a:t>
            </a:r>
            <a:r>
              <a:rPr lang="en-US" sz="2000" b="1" dirty="0" smtClean="0"/>
              <a:t>.</a:t>
            </a:r>
            <a:r>
              <a:rPr lang="mk-MK" sz="2000" b="1" dirty="0" smtClean="0"/>
              <a:t>25</a:t>
            </a:r>
            <a:r>
              <a:rPr lang="en-US" sz="2000" b="1" dirty="0" smtClean="0"/>
              <a:t>0.000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</a:t>
            </a:r>
            <a:r>
              <a:rPr lang="sq-AL" sz="2000" b="1" dirty="0" smtClean="0"/>
              <a:t>Organizimi i festivaleve</a:t>
            </a:r>
            <a:r>
              <a:rPr lang="en-US" sz="2000" dirty="0" smtClean="0"/>
              <a:t>				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sq-AL" sz="2000" b="1" dirty="0" smtClean="0"/>
              <a:t>Shënimi i ngjarjeve jubilare dhe datave të rëndësishme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sq-AL" sz="2000" b="1" dirty="0" smtClean="0"/>
              <a:t>Financimi i manifestimeve kulturore</a:t>
            </a:r>
            <a:r>
              <a:rPr lang="en-US" sz="2000" b="1" dirty="0" smtClean="0"/>
              <a:t>		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mk-MK" sz="2000" b="1" dirty="0" smtClean="0"/>
              <a:t>Inkurajimi i krijimtarisë bashkë</a:t>
            </a:r>
            <a:r>
              <a:rPr lang="sq-AL" sz="2000" b="1" dirty="0" smtClean="0"/>
              <a:t>kohore</a:t>
            </a:r>
            <a:r>
              <a:rPr lang="en-US" sz="2000" b="1" dirty="0" smtClean="0"/>
              <a:t>		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sq-AL" sz="2000" b="1" dirty="0" smtClean="0"/>
              <a:t>Proekte te shoqatave jo qeveriate</a:t>
            </a:r>
            <a:r>
              <a:rPr lang="en-US" sz="2000" b="1" dirty="0" smtClean="0"/>
              <a:t>		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mk-MK" sz="2000" b="1" dirty="0" smtClean="0"/>
              <a:t>Promovimi i Trashëgimisë Kulturore</a:t>
            </a:r>
            <a:r>
              <a:rPr lang="en-US" sz="2000" b="1" dirty="0" smtClean="0"/>
              <a:t>		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sq-AL" sz="2000" b="1" dirty="0" smtClean="0"/>
              <a:t>Veprimtari botuese </a:t>
            </a:r>
            <a:r>
              <a:rPr lang="en-US" sz="2000" b="1" dirty="0" smtClean="0"/>
              <a:t>		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- </a:t>
            </a:r>
            <a:r>
              <a:rPr lang="sq-AL" sz="2000" b="1" dirty="0" smtClean="0"/>
              <a:t>Financimi i artistëve individualë, arteve zbatuese, dhe të ngjajshme</a:t>
            </a:r>
            <a:r>
              <a:rPr lang="en-US" sz="2000" b="1" dirty="0" smtClean="0"/>
              <a:t>						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- </a:t>
            </a:r>
            <a:r>
              <a:rPr lang="sq-AL" sz="2000" b="1" dirty="0" smtClean="0"/>
              <a:t>Ndihmimi i manifestimeve të të rinjëve </a:t>
            </a:r>
            <a:r>
              <a:rPr lang="en-US" sz="2000" b="1" dirty="0" smtClean="0"/>
              <a:t>		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sq-AL" sz="2000" b="1" dirty="0" smtClean="0"/>
              <a:t>Financimi i projektit nga lëmia e kulturës dhe ngjarjeve të tjera të komunitetit rom</a:t>
            </a:r>
            <a:r>
              <a:rPr lang="en-US" sz="2000" b="1" dirty="0" smtClean="0"/>
              <a:t>					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sq-AL" dirty="0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202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1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202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1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488832" cy="338437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TE HYRA = TE DALA</a:t>
            </a:r>
            <a:endParaRPr lang="en-US" sz="4400" dirty="0" smtClean="0">
              <a:latin typeface="M_Times" pitchFamily="18" charset="0"/>
            </a:endParaRPr>
          </a:p>
          <a:p>
            <a:r>
              <a:rPr lang="en-US" sz="4400" dirty="0" smtClean="0">
                <a:latin typeface="M_Times" pitchFamily="18" charset="0"/>
              </a:rPr>
              <a:t>PRIHODI = RASHODI</a:t>
            </a:r>
          </a:p>
          <a:p>
            <a:r>
              <a:rPr lang="en-US" sz="4400" dirty="0" smtClean="0">
                <a:latin typeface="M_Times" pitchFamily="18" charset="0"/>
              </a:rPr>
              <a:t>938.539.00</a:t>
            </a:r>
          </a:p>
          <a:p>
            <a:r>
              <a:rPr lang="en-US" sz="4400" dirty="0" smtClean="0">
                <a:latin typeface="M_Times" pitchFamily="18" charset="0"/>
              </a:rPr>
              <a:t>(15.260.796,00 EU)</a:t>
            </a:r>
          </a:p>
          <a:p>
            <a:endParaRPr lang="en-US" sz="4400" dirty="0" smtClean="0">
              <a:latin typeface="M_Times" pitchFamily="18" charset="0"/>
            </a:endParaRPr>
          </a:p>
        </p:txBody>
      </p:sp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Rekonstruimin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rrugës</a:t>
            </a:r>
            <a:r>
              <a:rPr lang="en-US" sz="2000" b="1" dirty="0" smtClean="0"/>
              <a:t> ,,Boris </a:t>
            </a:r>
            <a:r>
              <a:rPr lang="en-US" sz="2000" b="1" dirty="0" err="1" smtClean="0"/>
              <a:t>Kidric</a:t>
            </a:r>
            <a:r>
              <a:rPr lang="en-US" sz="2000" b="1" dirty="0" smtClean="0"/>
              <a:t>,,			33.666.000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Реконструкција на улица ,,Борис Кидрич,,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Rekonstruimin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rrugës</a:t>
            </a:r>
            <a:r>
              <a:rPr lang="en-US" sz="2000" b="1" dirty="0" smtClean="0"/>
              <a:t> ,,</a:t>
            </a:r>
            <a:r>
              <a:rPr lang="en-US" sz="2000" b="1" dirty="0" err="1" smtClean="0"/>
              <a:t>Uzhicka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Republika</a:t>
            </a:r>
            <a:r>
              <a:rPr lang="en-US" sz="2000" b="1" dirty="0" smtClean="0"/>
              <a:t>,,		34.066.000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Реконструкција а улица ,,Ужичка Република,,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Ndërtimin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rrugës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fsh.greshnicë</a:t>
            </a:r>
            <a:r>
              <a:rPr lang="en-US" sz="2000" b="1" dirty="0" smtClean="0"/>
              <a:t> – </a:t>
            </a:r>
            <a:r>
              <a:rPr lang="en-US" sz="2000" b="1" dirty="0" err="1" smtClean="0"/>
              <a:t>fsh.Dlapkindol</a:t>
            </a:r>
            <a:r>
              <a:rPr lang="en-US" sz="2000" b="1" dirty="0" smtClean="0"/>
              <a:t>	  5.824.000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Изградба на улица од с.Грешница – с.Длапкиндол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					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me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financim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nga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institucione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jashtme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në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2021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финансирани од надворешни институции во2021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me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financim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nga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institucione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jashtme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në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2021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финансирани од надворешни институции во2021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472" y="1857364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Rekonstruimin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Qendrës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Kërcovë</a:t>
            </a:r>
            <a:r>
              <a:rPr lang="en-US" sz="2000" b="1" dirty="0" smtClean="0"/>
              <a:t> 			</a:t>
            </a:r>
            <a:r>
              <a:rPr lang="mk-MK" sz="2000" b="1" dirty="0" smtClean="0"/>
              <a:t>26</a:t>
            </a:r>
            <a:r>
              <a:rPr lang="en-US" sz="2000" b="1" dirty="0" smtClean="0"/>
              <a:t>.</a:t>
            </a:r>
            <a:r>
              <a:rPr lang="mk-MK" sz="2000" b="1" dirty="0" smtClean="0"/>
              <a:t>000</a:t>
            </a:r>
            <a:r>
              <a:rPr lang="en-US" sz="2000" b="1" dirty="0" smtClean="0"/>
              <a:t>.000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Реконструкција на плоштад Кичево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Ndërtimin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qendrës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për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Qentë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endacak</a:t>
            </a:r>
            <a:r>
              <a:rPr lang="en-US" sz="2000" b="1" dirty="0" smtClean="0"/>
              <a:t>		</a:t>
            </a:r>
            <a:r>
              <a:rPr lang="mk-MK" sz="2000" b="1" dirty="0" smtClean="0"/>
              <a:t>26</a:t>
            </a:r>
            <a:r>
              <a:rPr lang="en-US" sz="2000" b="1" dirty="0" smtClean="0"/>
              <a:t>.0</a:t>
            </a:r>
            <a:r>
              <a:rPr lang="mk-MK" sz="2000" b="1" dirty="0" smtClean="0"/>
              <a:t>00</a:t>
            </a:r>
            <a:r>
              <a:rPr lang="en-US" sz="2000" b="1" dirty="0" smtClean="0"/>
              <a:t>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Изградба на стационар за кучиња скитници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Ndërtimin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kapelës</a:t>
            </a:r>
            <a:r>
              <a:rPr lang="en-US" sz="2000" b="1" dirty="0" smtClean="0"/>
              <a:t> ne </a:t>
            </a:r>
            <a:r>
              <a:rPr lang="en-US" sz="2000" b="1" dirty="0" err="1" smtClean="0"/>
              <a:t>varrezat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Ortodokse</a:t>
            </a:r>
            <a:r>
              <a:rPr lang="en-US" sz="2000" b="1" dirty="0" smtClean="0"/>
              <a:t>		  </a:t>
            </a:r>
            <a:r>
              <a:rPr lang="mk-MK" sz="2000" b="1" dirty="0" smtClean="0"/>
              <a:t>9</a:t>
            </a:r>
            <a:r>
              <a:rPr lang="en-US" sz="2000" b="1" dirty="0" smtClean="0"/>
              <a:t>.</a:t>
            </a:r>
            <a:r>
              <a:rPr lang="mk-MK" sz="2000" b="1" dirty="0" smtClean="0"/>
              <a:t>000</a:t>
            </a:r>
            <a:r>
              <a:rPr lang="en-US" sz="2000" b="1" dirty="0" smtClean="0"/>
              <a:t>.000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Изградба на Капела во православните гробишта</a:t>
            </a:r>
          </a:p>
          <a:p>
            <a:pPr lvl="1">
              <a:spcBef>
                <a:spcPct val="20000"/>
              </a:spcBef>
              <a:buFontTx/>
              <a:buChar char="-"/>
            </a:pP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Shtimin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hapsirave</a:t>
            </a:r>
            <a:r>
              <a:rPr lang="en-US" sz="2000" b="1" dirty="0" smtClean="0"/>
              <a:t> ne SH.F ,,</a:t>
            </a:r>
            <a:r>
              <a:rPr lang="en-US" sz="2000" b="1" dirty="0" err="1" smtClean="0"/>
              <a:t>Sande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Shterioski</a:t>
            </a:r>
            <a:r>
              <a:rPr lang="en-US" sz="2000" b="1" dirty="0" smtClean="0"/>
              <a:t>,,</a:t>
            </a:r>
            <a:endParaRPr lang="mk-MK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Доградба на ОУ ,,Санде Штериоски,,		30.000.000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			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488832" cy="72008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ELEMENTET THEMELORE TE </a:t>
            </a:r>
            <a:r>
              <a:rPr lang="en-US" sz="1800" dirty="0" err="1" smtClean="0"/>
              <a:t>BUXhETIT</a:t>
            </a:r>
            <a:endParaRPr lang="en-US" sz="1800" dirty="0" smtClean="0">
              <a:latin typeface="M Makedonski Tajms" pitchFamily="18" charset="0"/>
            </a:endParaRPr>
          </a:p>
          <a:p>
            <a:r>
              <a:rPr lang="en-US" sz="1800" dirty="0" smtClean="0">
                <a:latin typeface="M Makedonski Tajms" pitchFamily="18" charset="0"/>
              </a:rPr>
              <a:t>OSNOVNI ELEMENTI</a:t>
            </a:r>
            <a:r>
              <a:rPr lang="mk-MK" sz="1800" dirty="0" smtClean="0"/>
              <a:t> НА БУЏЕТОТ</a:t>
            </a:r>
          </a:p>
        </p:txBody>
      </p:sp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1043608" y="2348880"/>
            <a:ext cx="7488832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ОСНОВЕН</a:t>
            </a: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БУЏЕТ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	395.469.000</a:t>
            </a:r>
            <a:endParaRPr kumimoji="0" lang="mk-MK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mk-MK" b="1" baseline="0" dirty="0" smtClean="0"/>
              <a:t>-</a:t>
            </a:r>
            <a:r>
              <a:rPr lang="en-US" b="1" baseline="0" dirty="0" smtClean="0"/>
              <a:t>BUXHETI THEMELOR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САМОФИНАСИРАЧКИ АКТИВНОСТИ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   25.258.000</a:t>
            </a:r>
            <a:endParaRPr kumimoji="0" lang="mk-MK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 AKTIVITETE VETFINSUESE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НАМЕНС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 ДОТАЦИЈА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460.853.000</a:t>
            </a:r>
            <a:endParaRPr kumimoji="0" lang="mk-MK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 DOTACIONE TE DEDIKUARA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ДОНАЦИЈА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	   56.959.000</a:t>
            </a:r>
            <a:endParaRPr kumimoji="0" lang="mk-MK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 DONACIONE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КРЕДИТИ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		00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-KREDITE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Pjesmarrja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Buxhet</a:t>
            </a:r>
            <a:endParaRPr lang="mk-M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488832" cy="720080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latin typeface="M Makedonski Tajms" pitchFamily="18" charset="0"/>
              </a:rPr>
              <a:t>Të</a:t>
            </a:r>
            <a:r>
              <a:rPr lang="en-US" sz="1800" dirty="0" smtClean="0">
                <a:latin typeface="M Makedonski Tajms" pitchFamily="18" charset="0"/>
              </a:rPr>
              <a:t> </a:t>
            </a:r>
            <a:r>
              <a:rPr lang="en-US" sz="1800" dirty="0" err="1" smtClean="0">
                <a:latin typeface="M Makedonski Tajms" pitchFamily="18" charset="0"/>
              </a:rPr>
              <a:t>Hyrat</a:t>
            </a:r>
            <a:endParaRPr lang="en-US" sz="1800" dirty="0" smtClean="0">
              <a:latin typeface="M Makedonski Tajms" pitchFamily="18" charset="0"/>
            </a:endParaRPr>
          </a:p>
          <a:p>
            <a:r>
              <a:rPr lang="en-US" sz="1800" dirty="0" err="1" smtClean="0">
                <a:latin typeface="Macedonian Tms" pitchFamily="18" charset="0"/>
              </a:rPr>
              <a:t>Prihodi</a:t>
            </a:r>
            <a:endParaRPr lang="mk-MK" sz="1800" dirty="0" smtClean="0"/>
          </a:p>
        </p:txBody>
      </p:sp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1043608" y="2348880"/>
            <a:ext cx="7488832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 </a:t>
            </a:r>
            <a:r>
              <a:rPr lang="mk-MK" dirty="0" smtClean="0"/>
              <a:t>ДАНОЧНИ ПРИХОДИ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162.140.000</a:t>
            </a:r>
            <a:endParaRPr kumimoji="0" lang="mk-MK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mk-MK" b="1" baseline="0" dirty="0" smtClean="0"/>
              <a:t>-</a:t>
            </a:r>
            <a:r>
              <a:rPr lang="en-US" b="1" baseline="0" dirty="0" smtClean="0"/>
              <a:t>TË HYRA TATIMORE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НЕДАНОЧНИ ПРИХОДИ		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  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5.820.000</a:t>
            </a:r>
            <a:endParaRPr kumimoji="0" lang="mk-MK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 </a:t>
            </a:r>
            <a:r>
              <a:rPr lang="en-US" b="1" baseline="0" dirty="0" smtClean="0"/>
              <a:t>TË</a:t>
            </a:r>
            <a:r>
              <a:rPr lang="en-US" b="1" dirty="0" smtClean="0"/>
              <a:t> HYRA JOTATIMORE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КАПИТАЛНИ ПРИХОДИ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24.500.000</a:t>
            </a:r>
            <a:endParaRPr kumimoji="0" lang="mk-MK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 </a:t>
            </a:r>
            <a:r>
              <a:rPr lang="en-US" b="1" baseline="0" dirty="0" smtClean="0"/>
              <a:t>TË HYRA KAPIYALE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ТРАНСФЕРИ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	  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203.009.000</a:t>
            </a:r>
            <a:endParaRPr kumimoji="0" lang="mk-MK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 </a:t>
            </a:r>
            <a:r>
              <a:rPr lang="en-US" b="1" baseline="0" dirty="0" smtClean="0"/>
              <a:t>TRANSFERE</a:t>
            </a:r>
            <a:endParaRPr lang="mk-MK" b="1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Pjesmarrja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Buxhet</a:t>
            </a:r>
            <a:endParaRPr lang="mk-M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r>
              <a:rPr lang="en-US" sz="1700" b="1" dirty="0" smtClean="0"/>
              <a:t>40 - RROGA DHE KONTRIBUTE				77.131.000,00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700" b="1" dirty="0" smtClean="0">
                <a:latin typeface="M Makedonski Tajms" pitchFamily="18" charset="0"/>
              </a:rPr>
              <a:t>PLATI I NADOMESTOCI</a:t>
            </a:r>
            <a:r>
              <a:rPr kumimoji="0" lang="en-US" sz="17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mk-MK" sz="17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marL="0" lvl="1">
              <a:spcBef>
                <a:spcPct val="20000"/>
              </a:spcBef>
              <a:buFontTx/>
              <a:buChar char="-"/>
            </a:pPr>
            <a:r>
              <a:rPr lang="it-IT" sz="1700" b="1" dirty="0" smtClean="0"/>
              <a:t>41 - </a:t>
            </a:r>
            <a:r>
              <a:rPr lang="en-US" sz="1700" b="1" dirty="0" smtClean="0"/>
              <a:t>REZERVAT					 </a:t>
            </a:r>
            <a:r>
              <a:rPr lang="mk-MK" sz="1700" b="1" dirty="0" smtClean="0"/>
              <a:t>  </a:t>
            </a:r>
            <a:r>
              <a:rPr lang="en-US" sz="1700" b="1" dirty="0" smtClean="0"/>
              <a:t>3.000.000</a:t>
            </a:r>
            <a:r>
              <a:rPr lang="mk-MK" sz="1700" b="1" dirty="0" smtClean="0"/>
              <a:t>,00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it-IT" sz="1700" b="1" dirty="0" smtClean="0">
                <a:latin typeface="M Makedonski Tajms" pitchFamily="18" charset="0"/>
              </a:rPr>
              <a:t>REZERVI I NEDEFINIRANI RASHODI</a:t>
            </a:r>
            <a:r>
              <a:rPr lang="mk-MK" sz="1700" b="1" baseline="0" dirty="0" smtClean="0"/>
              <a:t>			</a:t>
            </a: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lvl="1">
              <a:spcBef>
                <a:spcPct val="20000"/>
              </a:spcBef>
              <a:buFontTx/>
              <a:buChar char="-"/>
            </a:pPr>
            <a:r>
              <a:rPr lang="en-US" sz="1700" b="1" dirty="0" smtClean="0"/>
              <a:t>42 MALLRA DHE SHËRBIME				</a:t>
            </a:r>
            <a:r>
              <a:rPr lang="mk-MK" sz="1700" b="1" dirty="0" smtClean="0"/>
              <a:t> </a:t>
            </a:r>
            <a:r>
              <a:rPr lang="en-US" sz="1700" b="1" dirty="0" smtClean="0"/>
              <a:t>67.608.000</a:t>
            </a:r>
            <a:r>
              <a:rPr lang="mk-MK" sz="1700" b="1" dirty="0" smtClean="0"/>
              <a:t>,00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700" b="1" dirty="0" smtClean="0"/>
              <a:t>STOKI I USLUGI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sz="1700" b="1" dirty="0" smtClean="0"/>
              <a:t>46 SUBVENCIONE DHE TARNSFERE			</a:t>
            </a:r>
            <a:r>
              <a:rPr lang="mk-MK" sz="1700" b="1" dirty="0" smtClean="0"/>
              <a:t> </a:t>
            </a:r>
            <a:r>
              <a:rPr lang="en-US" sz="1700" b="1" dirty="0" smtClean="0"/>
              <a:t>38.270.000</a:t>
            </a:r>
            <a:r>
              <a:rPr lang="mk-MK" sz="1700" b="1" dirty="0" smtClean="0"/>
              <a:t>,00</a:t>
            </a:r>
            <a:endParaRPr lang="en-US" sz="17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1700" b="1" dirty="0" smtClean="0"/>
              <a:t>СУБВЕНЦИИ И ТРАНСФЕРИ</a:t>
            </a:r>
          </a:p>
          <a:p>
            <a:pPr marL="0" lvl="1">
              <a:spcBef>
                <a:spcPct val="20000"/>
              </a:spcBef>
              <a:buFontTx/>
              <a:buChar char="-"/>
            </a:pPr>
            <a:r>
              <a:rPr lang="en-US" sz="1700" b="1" dirty="0" smtClean="0"/>
              <a:t>47 PAGESA SOCIALE	</a:t>
            </a:r>
            <a:r>
              <a:rPr lang="mk-MK" sz="1700" b="1" dirty="0" smtClean="0"/>
              <a:t>				   </a:t>
            </a:r>
            <a:r>
              <a:rPr lang="en-US" sz="1700" b="1" dirty="0" smtClean="0"/>
              <a:t>8</a:t>
            </a:r>
            <a:r>
              <a:rPr lang="mk-MK" sz="1700" b="1" dirty="0" smtClean="0"/>
              <a:t>0</a:t>
            </a:r>
            <a:r>
              <a:rPr lang="en-US" sz="1700" b="1" dirty="0" smtClean="0"/>
              <a:t>0.000</a:t>
            </a:r>
            <a:r>
              <a:rPr lang="mk-MK" sz="1700" b="1" dirty="0" smtClean="0"/>
              <a:t>,00</a:t>
            </a:r>
            <a:endParaRPr lang="en-US" sz="17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1700" b="1" dirty="0" smtClean="0"/>
              <a:t>СОЦИЈАЛНИ ПОМАГАЛА</a:t>
            </a:r>
          </a:p>
          <a:p>
            <a:pPr marL="0" lvl="1">
              <a:spcBef>
                <a:spcPct val="20000"/>
              </a:spcBef>
              <a:buFontTx/>
              <a:buChar char="-"/>
            </a:pPr>
            <a:r>
              <a:rPr lang="en-US" sz="1700" b="1" dirty="0" smtClean="0"/>
              <a:t>48 SHPENZIMET KAPITALE</a:t>
            </a:r>
            <a:r>
              <a:rPr lang="mk-MK" sz="1700" b="1" dirty="0" smtClean="0"/>
              <a:t>			                 </a:t>
            </a:r>
            <a:r>
              <a:rPr lang="en-US" sz="1700" b="1" dirty="0" smtClean="0"/>
              <a:t>202.100.000</a:t>
            </a:r>
            <a:r>
              <a:rPr lang="mk-MK" sz="1700" b="1" dirty="0" smtClean="0"/>
              <a:t>,00</a:t>
            </a:r>
            <a:endParaRPr lang="en-US" sz="17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1700" b="1" dirty="0" smtClean="0"/>
              <a:t>Капитални трошоци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mk-MK" sz="1700" b="1" dirty="0" smtClean="0"/>
              <a:t>49 </a:t>
            </a:r>
            <a:r>
              <a:rPr lang="en-US" sz="1700" b="1" dirty="0" smtClean="0"/>
              <a:t> PAGESA E KREDIVE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1700" b="1" dirty="0" smtClean="0"/>
              <a:t>ИСПЛАТА НА КРЕДИТИ</a:t>
            </a:r>
            <a:r>
              <a:rPr lang="en-US" sz="1700" b="1" dirty="0" smtClean="0"/>
              <a:t>				  6.500.000,00</a:t>
            </a:r>
            <a:endParaRPr lang="mk-MK" sz="1700" b="1" dirty="0" smtClean="0"/>
          </a:p>
          <a:p>
            <a:pPr lvl="6">
              <a:spcBef>
                <a:spcPct val="20000"/>
              </a:spcBef>
              <a:buFontTx/>
              <a:buChar char="-"/>
            </a:pPr>
            <a:endParaRPr lang="mk-MK" b="1" dirty="0" smtClean="0"/>
          </a:p>
          <a:p>
            <a:pPr>
              <a:spcBef>
                <a:spcPct val="20000"/>
              </a:spcBef>
              <a:buFontTx/>
              <a:buChar char="-"/>
            </a:pPr>
            <a:endParaRPr kumimoji="0" lang="mk-MK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Struktura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buxhetit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20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21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T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dalat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Структура на буџет за 2021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12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RREGULLIMIN E SHTRETËRVE TË LUMEJVE		    2.000.000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Уредување на речни корита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ZGJERIMIN E NDRICIMIT PUBLIK			     1.500.000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Јавно осветлување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smtClean="0"/>
              <a:t>PAISJE URBANE					     800.000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mk-MK" sz="2000" b="1" dirty="0" smtClean="0"/>
              <a:t>Урбана опрема</a:t>
            </a:r>
            <a:endParaRPr lang="en-US" sz="2000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endParaRPr lang="en-US" sz="2000" b="1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Proekte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20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20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1993</TotalTime>
  <Words>264</Words>
  <Application>Microsoft Office PowerPoint</Application>
  <PresentationFormat>On-screen Show (4:3)</PresentationFormat>
  <Paragraphs>238</Paragraphs>
  <Slides>21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Pjesmarrja në Buxhet</vt:lpstr>
      <vt:lpstr>Slide 5</vt:lpstr>
      <vt:lpstr>Pjesmarrja në Buxhet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MCC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Burim</cp:lastModifiedBy>
  <cp:revision>162</cp:revision>
  <dcterms:created xsi:type="dcterms:W3CDTF">2014-11-11T20:07:54Z</dcterms:created>
  <dcterms:modified xsi:type="dcterms:W3CDTF">2021-07-23T11:52:36Z</dcterms:modified>
</cp:coreProperties>
</file>