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1" r:id="rId4"/>
    <p:sldId id="287" r:id="rId5"/>
    <p:sldId id="277" r:id="rId6"/>
    <p:sldId id="278" r:id="rId7"/>
    <p:sldId id="280" r:id="rId8"/>
    <p:sldId id="286" r:id="rId9"/>
    <p:sldId id="288" r:id="rId10"/>
    <p:sldId id="281" r:id="rId11"/>
    <p:sldId id="282" r:id="rId12"/>
    <p:sldId id="289" r:id="rId13"/>
    <p:sldId id="283" r:id="rId14"/>
    <p:sldId id="284" r:id="rId15"/>
    <p:sldId id="285" r:id="rId16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buxheti themelore</c:v>
                </c:pt>
                <c:pt idx="1">
                  <c:v>aktivitete</c:v>
                </c:pt>
                <c:pt idx="2">
                  <c:v>dotacione</c:v>
                </c:pt>
                <c:pt idx="3">
                  <c:v>donacione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374050910</c:v>
                </c:pt>
                <c:pt idx="1">
                  <c:v>21468132</c:v>
                </c:pt>
                <c:pt idx="2">
                  <c:v>397423569</c:v>
                </c:pt>
                <c:pt idx="3">
                  <c:v>46000000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
Struktura e buxhetit 2019/ Структура на буџет за 2019
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Sheet1!$A$2:$A$9</c:f>
              <c:strCache>
                <c:ptCount val="8"/>
                <c:pt idx="0">
                  <c:v>rroga dhe kontribute</c:v>
                </c:pt>
                <c:pt idx="1">
                  <c:v>rezerva</c:v>
                </c:pt>
                <c:pt idx="2">
                  <c:v>mallra dhe sherbime</c:v>
                </c:pt>
                <c:pt idx="3">
                  <c:v>mirmbatje dhe riparime</c:v>
                </c:pt>
                <c:pt idx="4">
                  <c:v>subvencione</c:v>
                </c:pt>
                <c:pt idx="5">
                  <c:v>socijale</c:v>
                </c:pt>
                <c:pt idx="6">
                  <c:v>kapitale</c:v>
                </c:pt>
                <c:pt idx="7">
                  <c:v>kredite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72537194</c:v>
                </c:pt>
                <c:pt idx="1">
                  <c:v>3000000</c:v>
                </c:pt>
                <c:pt idx="2">
                  <c:v>78584480</c:v>
                </c:pt>
                <c:pt idx="3">
                  <c:v>40207355</c:v>
                </c:pt>
                <c:pt idx="4">
                  <c:v>40347251</c:v>
                </c:pt>
                <c:pt idx="5">
                  <c:v>1000000</c:v>
                </c:pt>
                <c:pt idx="6">
                  <c:v>132814630</c:v>
                </c:pt>
                <c:pt idx="7">
                  <c:v>5200000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1EAA-E3DC-4181-872D-0FA0AE6490E6}" type="datetimeFigureOut">
              <a:rPr lang="mk-MK" smtClean="0"/>
              <a:pPr/>
              <a:t>14.12.2018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8280D-95FE-4137-98E3-EFD4CBEAFA72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17C02-1808-4B53-9FF6-170B6A139A6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8CE2E-936E-4E17-8A8A-31B461EA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23D7-2A53-4E08-B37D-921A4441896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259228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 U X H E T</a:t>
            </a:r>
            <a:endParaRPr lang="en-US" sz="5400" dirty="0" smtClean="0">
              <a:latin typeface="M_Times" pitchFamily="18" charset="0"/>
            </a:endParaRPr>
          </a:p>
          <a:p>
            <a:r>
              <a:rPr lang="en-US" sz="5400" dirty="0" smtClean="0">
                <a:latin typeface="M_Times" pitchFamily="18" charset="0"/>
              </a:rPr>
              <a:t>B U X E T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23528" y="908720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628800"/>
            <a:ext cx="7992888" cy="41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1600" b="1" dirty="0" err="1" smtClean="0"/>
              <a:t>Ndertimin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dhe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rekonstruimin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ujsjellsave</a:t>
            </a:r>
            <a:r>
              <a:rPr lang="mk-MK" sz="1600" b="1" dirty="0" smtClean="0"/>
              <a:t> / изградба и рек.на водоводни линии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rezervoarit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fsh.Kolibar</a:t>
            </a:r>
            <a:r>
              <a:rPr lang="en-US" sz="1600" b="1" dirty="0" smtClean="0"/>
              <a:t>			</a:t>
            </a:r>
            <a:r>
              <a:rPr lang="en-US" sz="1600" b="1" dirty="0" smtClean="0"/>
              <a:t>3</a:t>
            </a:r>
            <a:r>
              <a:rPr lang="en-US" sz="1600" b="1" dirty="0" smtClean="0"/>
              <a:t>.500.000</a:t>
            </a:r>
            <a:r>
              <a:rPr lang="en-US" sz="1600" b="1" dirty="0" smtClean="0"/>
              <a:t>	</a:t>
            </a:r>
            <a:endParaRPr lang="mk-MK" sz="1600" b="1" dirty="0" smtClean="0"/>
          </a:p>
          <a:p>
            <a:pPr lvl="1">
              <a:spcBef>
                <a:spcPct val="20000"/>
              </a:spcBef>
            </a:pPr>
            <a:r>
              <a:rPr lang="mk-MK" sz="1600" b="1" dirty="0" smtClean="0"/>
              <a:t>	</a:t>
            </a:r>
            <a:r>
              <a:rPr lang="mk-MK" sz="1600" b="1" dirty="0" smtClean="0"/>
              <a:t>- </a:t>
            </a:r>
            <a:r>
              <a:rPr lang="mk-MK" sz="1600" dirty="0" smtClean="0"/>
              <a:t>изградба на резервоар во с.Колибари</a:t>
            </a:r>
            <a:endParaRPr lang="en-US" sz="1600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rekonstruim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dhe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ndertim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ujsjllsave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lagjet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Qytetit</a:t>
            </a:r>
            <a:r>
              <a:rPr lang="en-US" sz="1600" b="1" dirty="0" smtClean="0"/>
              <a:t>	</a:t>
            </a:r>
            <a:r>
              <a:rPr lang="en-US" sz="1600" b="1" dirty="0" smtClean="0"/>
              <a:t>5.000.000</a:t>
            </a:r>
            <a:endParaRPr lang="mk-MK" sz="1600" b="1" dirty="0" smtClean="0"/>
          </a:p>
          <a:p>
            <a:pPr lvl="1">
              <a:spcBef>
                <a:spcPct val="20000"/>
              </a:spcBef>
            </a:pPr>
            <a:r>
              <a:rPr lang="mk-MK" sz="1600" b="1" dirty="0" smtClean="0"/>
              <a:t>	</a:t>
            </a:r>
            <a:r>
              <a:rPr lang="mk-MK" sz="1600" b="1" dirty="0" smtClean="0"/>
              <a:t>- </a:t>
            </a:r>
            <a:r>
              <a:rPr lang="mk-MK" sz="1600" dirty="0" smtClean="0"/>
              <a:t>рек. И изградба на водоводни линии низ град </a:t>
            </a:r>
            <a:endParaRPr lang="en-US" sz="1600" dirty="0" smtClean="0"/>
          </a:p>
          <a:p>
            <a:pPr lvl="1">
              <a:spcBef>
                <a:spcPct val="20000"/>
              </a:spcBef>
            </a:pP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kanalizimeve</a:t>
            </a:r>
            <a:r>
              <a:rPr lang="mk-MK" sz="1600" b="1" dirty="0" smtClean="0"/>
              <a:t> – изградба на канализации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 IPA </a:t>
            </a:r>
            <a:r>
              <a:rPr lang="en-US" sz="1600" b="1" dirty="0" err="1" smtClean="0"/>
              <a:t>proekte</a:t>
            </a:r>
            <a:r>
              <a:rPr lang="en-US" sz="1600" b="1" dirty="0" smtClean="0"/>
              <a:t> per </a:t>
            </a:r>
            <a:r>
              <a:rPr lang="en-US" sz="1600" b="1" dirty="0" err="1" smtClean="0"/>
              <a:t>kanalizime</a:t>
            </a:r>
            <a:r>
              <a:rPr lang="en-US" sz="1600" b="1" dirty="0" smtClean="0"/>
              <a:t> (ZAJAZ, GRESHNIC, </a:t>
            </a:r>
            <a:r>
              <a:rPr lang="en-US" sz="1600" b="1" dirty="0" smtClean="0"/>
              <a:t>KOLIBAR, </a:t>
            </a:r>
            <a:r>
              <a:rPr lang="en-US" sz="1600" b="1" dirty="0" smtClean="0"/>
              <a:t>DRUGOVË, SERBJAN</a:t>
            </a:r>
            <a:r>
              <a:rPr lang="en-US" sz="1600" b="1" dirty="0" smtClean="0"/>
              <a:t>)</a:t>
            </a:r>
            <a:endParaRPr lang="mk-MK" sz="1600" b="1" dirty="0" smtClean="0"/>
          </a:p>
          <a:p>
            <a:pPr lvl="1">
              <a:spcBef>
                <a:spcPct val="20000"/>
              </a:spcBef>
            </a:pPr>
            <a:r>
              <a:rPr lang="mk-MK" sz="1600" dirty="0" smtClean="0"/>
              <a:t>-ИПА проекти за канализации (ЗАЈАЗ, ГРЕШНИЦА, КОЛИБАРИ, ДРУГОВО, СЕРБЈАНИ</a:t>
            </a:r>
            <a:endParaRPr lang="en-US" sz="1600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permisimin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dhe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zgjerimin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kanalizimeve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lagjet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qytetit</a:t>
            </a:r>
            <a:r>
              <a:rPr lang="en-US" sz="1600" b="1" dirty="0" smtClean="0"/>
              <a:t>	</a:t>
            </a:r>
            <a:r>
              <a:rPr lang="en-US" sz="1600" b="1" dirty="0" smtClean="0"/>
              <a:t>6</a:t>
            </a:r>
            <a:r>
              <a:rPr lang="en-US" sz="1600" b="1" dirty="0" smtClean="0"/>
              <a:t>.000.000</a:t>
            </a:r>
            <a:endParaRPr lang="mk-MK" sz="1600" b="1" dirty="0" smtClean="0"/>
          </a:p>
          <a:p>
            <a:pPr lvl="1">
              <a:spcBef>
                <a:spcPct val="20000"/>
              </a:spcBef>
            </a:pPr>
            <a:r>
              <a:rPr lang="mk-MK" sz="1600" dirty="0" smtClean="0"/>
              <a:t>	</a:t>
            </a:r>
            <a:r>
              <a:rPr lang="mk-MK" sz="1600" dirty="0" smtClean="0"/>
              <a:t>- реконструкција на канализациони линии во град и населени места</a:t>
            </a:r>
          </a:p>
          <a:p>
            <a:pPr lvl="1">
              <a:spcBef>
                <a:spcPct val="20000"/>
              </a:spcBef>
            </a:pPr>
            <a:r>
              <a:rPr lang="mk-MK" sz="1600" b="1" dirty="0" smtClean="0"/>
              <a:t>	</a:t>
            </a:r>
            <a:r>
              <a:rPr lang="mk-MK" sz="1600" b="1" dirty="0" smtClean="0"/>
              <a:t>-</a:t>
            </a: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kanalizimit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fsh.Tuhin</a:t>
            </a:r>
            <a:r>
              <a:rPr lang="en-US" sz="1600" b="1" dirty="0" smtClean="0"/>
              <a:t> – Grant I </a:t>
            </a:r>
            <a:r>
              <a:rPr lang="en-US" sz="1600" b="1" dirty="0" err="1" smtClean="0"/>
              <a:t>bankes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botrore</a:t>
            </a:r>
            <a:endParaRPr lang="mk-MK" sz="1600" b="1" dirty="0" smtClean="0"/>
          </a:p>
          <a:p>
            <a:pPr lvl="1">
              <a:spcBef>
                <a:spcPct val="20000"/>
              </a:spcBef>
            </a:pPr>
            <a:r>
              <a:rPr lang="mk-MK" sz="1600" b="1" dirty="0" smtClean="0"/>
              <a:t>	</a:t>
            </a:r>
            <a:r>
              <a:rPr lang="mk-MK" sz="1600" dirty="0" smtClean="0"/>
              <a:t>- изградба на канализација во с.Туин – грант светска банка</a:t>
            </a:r>
            <a:endParaRPr lang="en-US" sz="1600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99592" y="980728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9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9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err="1" smtClean="0"/>
              <a:t>Ekologji</a:t>
            </a:r>
            <a:r>
              <a:rPr lang="en-US" sz="2000" b="1" dirty="0" smtClean="0"/>
              <a:t> / </a:t>
            </a:r>
            <a:r>
              <a:rPr lang="mk-MK" sz="2000" b="1" dirty="0" smtClean="0"/>
              <a:t>екологија</a:t>
            </a:r>
            <a:r>
              <a:rPr lang="en-US" sz="2000" b="1" dirty="0" smtClean="0"/>
              <a:t>: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pastrimin</a:t>
            </a:r>
            <a:r>
              <a:rPr lang="en-US" sz="2000" b="1" dirty="0" smtClean="0"/>
              <a:t> </a:t>
            </a:r>
            <a:r>
              <a:rPr lang="en-US" sz="2000" b="1" dirty="0" smtClean="0"/>
              <a:t>e </a:t>
            </a:r>
            <a:r>
              <a:rPr lang="en-US" sz="2000" b="1" dirty="0" err="1" smtClean="0"/>
              <a:t>deponive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egra</a:t>
            </a:r>
            <a:r>
              <a:rPr lang="en-US" sz="2000" b="1" dirty="0" smtClean="0"/>
              <a:t>				</a:t>
            </a:r>
            <a:r>
              <a:rPr lang="en-US" sz="2000" b="1" dirty="0" smtClean="0"/>
              <a:t>1.200.000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Чистење на диви депонии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dezinfeksimin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dezinskecim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deratizim</a:t>
            </a:r>
            <a:r>
              <a:rPr lang="en-US" sz="2000" b="1" dirty="0" smtClean="0"/>
              <a:t>		</a:t>
            </a:r>
            <a:r>
              <a:rPr lang="en-US" sz="2000" b="1" dirty="0" smtClean="0"/>
              <a:t>400.000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Дезинфекција, дезинсекција, дератизација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pastrimin</a:t>
            </a:r>
            <a:r>
              <a:rPr lang="en-US" sz="2000" b="1" dirty="0" smtClean="0"/>
              <a:t> </a:t>
            </a:r>
            <a:r>
              <a:rPr lang="en-US" sz="2000" b="1" dirty="0" smtClean="0"/>
              <a:t>e </a:t>
            </a:r>
            <a:r>
              <a:rPr lang="en-US" sz="2000" b="1" dirty="0" err="1" smtClean="0"/>
              <a:t>shtreterve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lumenjve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mbetjet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inerte</a:t>
            </a:r>
            <a:r>
              <a:rPr lang="en-US" sz="2000" b="1" dirty="0" smtClean="0"/>
              <a:t>	</a:t>
            </a:r>
            <a:r>
              <a:rPr lang="en-US" sz="2000" b="1" dirty="0" smtClean="0"/>
              <a:t>600.000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Чистење на речни корита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mbjelljen</a:t>
            </a:r>
            <a:r>
              <a:rPr lang="en-US" sz="2000" b="1" dirty="0" smtClean="0"/>
              <a:t> </a:t>
            </a:r>
            <a:r>
              <a:rPr lang="en-US" sz="2000" b="1" dirty="0" smtClean="0"/>
              <a:t>e </a:t>
            </a:r>
            <a:r>
              <a:rPr lang="en-US" sz="2000" b="1" dirty="0" err="1" smtClean="0"/>
              <a:t>drunjve</a:t>
            </a:r>
            <a:r>
              <a:rPr lang="en-US" sz="2000" b="1" dirty="0" smtClean="0"/>
              <a:t> 					</a:t>
            </a:r>
            <a:r>
              <a:rPr lang="en-US" sz="2000" b="1" dirty="0" smtClean="0"/>
              <a:t>1.200.000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Садење на дрва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	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q-AL" dirty="0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9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err="1" smtClean="0"/>
              <a:t>Zhvil</a:t>
            </a:r>
            <a:r>
              <a:rPr lang="sq-AL" sz="2000" b="1" dirty="0" smtClean="0"/>
              <a:t>l</a:t>
            </a:r>
            <a:r>
              <a:rPr lang="en-US" sz="2000" b="1" dirty="0" err="1" smtClean="0"/>
              <a:t>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Lokal</a:t>
            </a:r>
            <a:r>
              <a:rPr lang="mk-MK" sz="2000" b="1" dirty="0" smtClean="0"/>
              <a:t> / Локален економски развој</a:t>
            </a:r>
            <a:r>
              <a:rPr lang="en-US" sz="2000" b="1" dirty="0" smtClean="0"/>
              <a:t>	4.630.000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Subvencionim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kompanive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punsim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</a:t>
            </a:r>
            <a:r>
              <a:rPr lang="en-US" sz="2000" b="1" dirty="0" smtClean="0"/>
              <a:t>	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dirty="0" smtClean="0"/>
              <a:t>Субвенции за компани за нови вработувања</a:t>
            </a:r>
            <a:r>
              <a:rPr lang="en-US" sz="2000" dirty="0" smtClean="0"/>
              <a:t>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Grant per vet </a:t>
            </a:r>
            <a:r>
              <a:rPr lang="en-US" sz="2000" b="1" dirty="0" err="1" smtClean="0"/>
              <a:t>punsim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dirty="0" smtClean="0"/>
              <a:t>Грант за самовработување</a:t>
            </a:r>
            <a:endParaRPr lang="en-US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Perkrahje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shoqatave</a:t>
            </a:r>
            <a:r>
              <a:rPr lang="en-US" sz="2000" b="1" dirty="0" smtClean="0"/>
              <a:t> me </a:t>
            </a:r>
            <a:r>
              <a:rPr lang="en-US" sz="2000" b="1" dirty="0" err="1" smtClean="0"/>
              <a:t>nevoja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posacme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dirty="0" smtClean="0"/>
              <a:t>Подршка за здружениа со посебни потреби</a:t>
            </a:r>
            <a:endParaRPr lang="en-US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organizatat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joqeveritare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dirty="0" smtClean="0"/>
              <a:t>Подршка за невладини организации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	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smtClean="0"/>
              <a:t>Sport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rekreacion</a:t>
            </a:r>
            <a:r>
              <a:rPr lang="en-US" sz="2000" b="1" dirty="0" smtClean="0"/>
              <a:t>:					</a:t>
            </a:r>
            <a:r>
              <a:rPr lang="en-US" sz="2000" b="1" dirty="0" smtClean="0"/>
              <a:t>4.730.000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ekipet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futbolistike</a:t>
            </a:r>
            <a:r>
              <a:rPr lang="mk-MK" sz="2000" b="1" dirty="0" smtClean="0"/>
              <a:t> – подршка за фудбалки екипи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perktahje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ekipet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volibollistike</a:t>
            </a:r>
            <a:r>
              <a:rPr lang="mk-MK" sz="2000" b="1" dirty="0" smtClean="0"/>
              <a:t> – под.за одбојкарски екипи</a:t>
            </a:r>
            <a:r>
              <a:rPr lang="en-US" sz="2000" b="1" dirty="0" smtClean="0"/>
              <a:t>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sportet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luftarake</a:t>
            </a:r>
            <a:r>
              <a:rPr lang="mk-MK" sz="2000" b="1" dirty="0" smtClean="0"/>
              <a:t> – под. За боречките спортисти</a:t>
            </a:r>
            <a:r>
              <a:rPr lang="en-US" sz="2000" b="1" dirty="0" smtClean="0"/>
              <a:t>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sportet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tradicionale</a:t>
            </a:r>
            <a:r>
              <a:rPr lang="mk-MK" sz="2000" b="1" dirty="0" smtClean="0"/>
              <a:t> – под. За традиционални спорт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shkollat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futbollit</a:t>
            </a:r>
            <a:r>
              <a:rPr lang="mk-MK" sz="2000" b="1" dirty="0" smtClean="0"/>
              <a:t> – под. За фудбалски школи</a:t>
            </a:r>
            <a:r>
              <a:rPr lang="en-US" sz="1600" dirty="0" smtClean="0"/>
              <a:t>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sq-AL" sz="2000" b="1" dirty="0" smtClean="0"/>
              <a:t>Përkrahja </a:t>
            </a:r>
            <a:r>
              <a:rPr lang="sq-AL" sz="2000" b="1" dirty="0" smtClean="0"/>
              <a:t>e  sportistëve  të talentuar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spikatur</a:t>
            </a:r>
            <a:r>
              <a:rPr lang="en-US" sz="2000" b="1" dirty="0" smtClean="0"/>
              <a:t>	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Подршка за врвни спортисти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shkolla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tenisit</a:t>
            </a:r>
            <a:r>
              <a:rPr lang="en-US" sz="2000" b="1" dirty="0" smtClean="0"/>
              <a:t> </a:t>
            </a:r>
            <a:r>
              <a:rPr lang="mk-MK" sz="2000" b="1" dirty="0" smtClean="0"/>
              <a:t>– под. За школи за тенис</a:t>
            </a:r>
            <a:r>
              <a:rPr lang="en-US" sz="2000" dirty="0" smtClean="0"/>
              <a:t>			</a:t>
            </a:r>
          </a:p>
          <a:p>
            <a:pPr lvl="1">
              <a:spcBef>
                <a:spcPct val="20000"/>
              </a:spcBef>
            </a:pPr>
            <a:endParaRPr lang="en-US" sz="2000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q-AL" dirty="0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9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smtClean="0"/>
              <a:t>KULTURE:						4.800.000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</a:t>
            </a:r>
            <a:r>
              <a:rPr lang="sq-AL" sz="2000" b="1" dirty="0" smtClean="0"/>
              <a:t>Organizimi i festivaleve</a:t>
            </a:r>
            <a:r>
              <a:rPr lang="en-US" sz="2000" dirty="0" smtClean="0"/>
              <a:t>		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Shënimi i ngjarjeve jubilare dhe datave të rëndësishme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Financimi i manifestimeve kulturore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mk-MK" sz="2000" b="1" dirty="0" smtClean="0"/>
              <a:t>Inkurajimi i krijimtarisë bashkë</a:t>
            </a:r>
            <a:r>
              <a:rPr lang="sq-AL" sz="2000" b="1" dirty="0" smtClean="0"/>
              <a:t>kohore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Proekte te shoqatave jo qeveriate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mk-MK" sz="2000" b="1" dirty="0" smtClean="0"/>
              <a:t>Promovimi i Trashëgimisë Kulturore</a:t>
            </a:r>
            <a:r>
              <a:rPr lang="en-US" sz="2000" b="1" dirty="0" smtClean="0"/>
              <a:t>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Veprimtari botuese 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b="1" dirty="0" smtClean="0"/>
              <a:t>Financimi i artistëve individualë, arteve zbatuese, dhe të ngjajshme</a:t>
            </a:r>
            <a:r>
              <a:rPr lang="en-US" sz="2000" b="1" dirty="0" smtClean="0"/>
              <a:t>				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b="1" dirty="0" smtClean="0"/>
              <a:t>Ndihmimi i manifestimeve të të rinjëve </a:t>
            </a:r>
            <a:r>
              <a:rPr lang="en-US" sz="2000" b="1" dirty="0" smtClean="0"/>
              <a:t>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Financimi i projektit nga lëmia e kulturës dhe ngjarjeve të tjera të komunitetit rom</a:t>
            </a:r>
            <a:r>
              <a:rPr lang="en-US" sz="2000" b="1" dirty="0" smtClean="0"/>
              <a:t>					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q-AL" dirty="0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9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1600" b="1" dirty="0" smtClean="0"/>
              <a:t>MBROJTJE SOCIALE:</a:t>
            </a:r>
          </a:p>
          <a:p>
            <a:pPr lvl="1">
              <a:spcBef>
                <a:spcPct val="20000"/>
              </a:spcBef>
            </a:pPr>
            <a:r>
              <a:rPr lang="en-US" sz="1600" dirty="0" smtClean="0"/>
              <a:t>- </a:t>
            </a:r>
            <a:r>
              <a:rPr lang="en-US" sz="1600" dirty="0" err="1" smtClean="0"/>
              <a:t>Krijimi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kushteve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hapjen</a:t>
            </a:r>
            <a:r>
              <a:rPr lang="en-US" sz="1600" dirty="0" smtClean="0"/>
              <a:t> </a:t>
            </a:r>
            <a:r>
              <a:rPr lang="en-GB" sz="1600" dirty="0" err="1" smtClean="0"/>
              <a:t>qendrës</a:t>
            </a:r>
            <a:r>
              <a:rPr lang="en-GB" sz="1600" dirty="0" smtClean="0"/>
              <a:t> </a:t>
            </a:r>
            <a:r>
              <a:rPr lang="en-GB" sz="1600" dirty="0" err="1" smtClean="0"/>
              <a:t>ditore</a:t>
            </a:r>
            <a:r>
              <a:rPr lang="en-GB" sz="1600" dirty="0" smtClean="0"/>
              <a:t> </a:t>
            </a:r>
            <a:r>
              <a:rPr lang="en-GB" sz="1600" dirty="0" err="1" smtClean="0"/>
              <a:t>për</a:t>
            </a:r>
            <a:r>
              <a:rPr lang="en-GB" sz="1600" dirty="0" smtClean="0"/>
              <a:t> </a:t>
            </a:r>
            <a:r>
              <a:rPr lang="en-GB" sz="1600" dirty="0" err="1" smtClean="0"/>
              <a:t>përkujdesje</a:t>
            </a:r>
            <a:r>
              <a:rPr lang="en-GB" sz="1600" dirty="0" smtClean="0"/>
              <a:t> </a:t>
            </a:r>
            <a:r>
              <a:rPr lang="en-GB" sz="1600" dirty="0" err="1" smtClean="0"/>
              <a:t>të</a:t>
            </a:r>
            <a:r>
              <a:rPr lang="en-GB" sz="1600" dirty="0" smtClean="0"/>
              <a:t>  </a:t>
            </a:r>
            <a:r>
              <a:rPr lang="en-GB" sz="1600" dirty="0" err="1" smtClean="0"/>
              <a:t>fëmijëve</a:t>
            </a:r>
            <a:r>
              <a:rPr lang="en-GB" sz="1600" dirty="0" smtClean="0"/>
              <a:t> pa </a:t>
            </a:r>
            <a:r>
              <a:rPr lang="en-GB" sz="1600" dirty="0" err="1" smtClean="0"/>
              <a:t>përkujdesje</a:t>
            </a:r>
            <a:r>
              <a:rPr lang="en-GB" sz="1600" dirty="0" smtClean="0"/>
              <a:t> </a:t>
            </a:r>
            <a:r>
              <a:rPr lang="en-GB" sz="1600" dirty="0" err="1" smtClean="0"/>
              <a:t>dhe</a:t>
            </a:r>
            <a:r>
              <a:rPr lang="en-GB" sz="1600" dirty="0" smtClean="0"/>
              <a:t> </a:t>
            </a:r>
            <a:r>
              <a:rPr lang="en-GB" sz="1600" dirty="0" err="1" smtClean="0"/>
              <a:t>fëmijëve</a:t>
            </a:r>
            <a:r>
              <a:rPr lang="en-GB" sz="1600" dirty="0" smtClean="0"/>
              <a:t> </a:t>
            </a:r>
            <a:r>
              <a:rPr lang="en-GB" sz="1600" dirty="0" err="1" smtClean="0"/>
              <a:t>në</a:t>
            </a:r>
            <a:r>
              <a:rPr lang="en-GB" sz="1600" dirty="0" smtClean="0"/>
              <a:t> </a:t>
            </a:r>
            <a:r>
              <a:rPr lang="en-GB" sz="1600" dirty="0" err="1" smtClean="0"/>
              <a:t>rrugë</a:t>
            </a:r>
            <a:r>
              <a:rPr lang="en-GB" sz="1600" dirty="0" smtClean="0"/>
              <a:t>		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GB" sz="1600" dirty="0" err="1" smtClean="0"/>
              <a:t>Krijimin</a:t>
            </a:r>
            <a:r>
              <a:rPr lang="en-GB" sz="1600" dirty="0" smtClean="0"/>
              <a:t> e </a:t>
            </a:r>
            <a:r>
              <a:rPr lang="en-GB" sz="1600" dirty="0" err="1" smtClean="0"/>
              <a:t>kushteve</a:t>
            </a:r>
            <a:r>
              <a:rPr lang="en-GB" sz="1600" dirty="0" smtClean="0"/>
              <a:t> </a:t>
            </a:r>
            <a:r>
              <a:rPr lang="en-GB" sz="1600" dirty="0" err="1" smtClean="0"/>
              <a:t>më</a:t>
            </a:r>
            <a:r>
              <a:rPr lang="en-GB" sz="1600" dirty="0" smtClean="0"/>
              <a:t> </a:t>
            </a:r>
            <a:r>
              <a:rPr lang="en-GB" sz="1600" dirty="0" err="1" smtClean="0"/>
              <a:t>të</a:t>
            </a:r>
            <a:r>
              <a:rPr lang="en-GB" sz="1600" dirty="0" smtClean="0"/>
              <a:t> </a:t>
            </a:r>
            <a:r>
              <a:rPr lang="en-GB" sz="1600" dirty="0" err="1" smtClean="0"/>
              <a:t>volitëshme</a:t>
            </a:r>
            <a:r>
              <a:rPr lang="en-GB" sz="1600" dirty="0" smtClean="0"/>
              <a:t> </a:t>
            </a:r>
            <a:r>
              <a:rPr lang="en-GB" sz="1600" dirty="0" err="1" smtClean="0"/>
              <a:t>për</a:t>
            </a:r>
            <a:r>
              <a:rPr lang="en-GB" sz="1600" dirty="0" smtClean="0"/>
              <a:t> </a:t>
            </a:r>
            <a:r>
              <a:rPr lang="en-GB" sz="1600" dirty="0" err="1" smtClean="0"/>
              <a:t>jetë</a:t>
            </a:r>
            <a:r>
              <a:rPr lang="en-GB" sz="1600" dirty="0" smtClean="0"/>
              <a:t> </a:t>
            </a:r>
            <a:r>
              <a:rPr lang="en-GB" sz="1600" dirty="0" err="1" smtClean="0"/>
              <a:t>sociale</a:t>
            </a:r>
            <a:r>
              <a:rPr lang="en-GB" sz="1600" dirty="0" smtClean="0"/>
              <a:t>  </a:t>
            </a:r>
            <a:r>
              <a:rPr lang="en-GB" sz="1600" dirty="0" err="1" smtClean="0"/>
              <a:t>në</a:t>
            </a:r>
            <a:r>
              <a:rPr lang="en-GB" sz="1600" dirty="0" smtClean="0"/>
              <a:t> </a:t>
            </a:r>
            <a:r>
              <a:rPr lang="en-GB" sz="1600" dirty="0" err="1" smtClean="0"/>
              <a:t>klub</a:t>
            </a:r>
            <a:r>
              <a:rPr lang="en-GB" sz="1600" dirty="0" smtClean="0"/>
              <a:t> </a:t>
            </a:r>
            <a:r>
              <a:rPr lang="en-GB" sz="1600" dirty="0" err="1" smtClean="0"/>
              <a:t>ditorë</a:t>
            </a:r>
            <a:r>
              <a:rPr lang="en-GB" sz="1600" dirty="0" smtClean="0"/>
              <a:t> </a:t>
            </a:r>
            <a:r>
              <a:rPr lang="en-GB" sz="1600" dirty="0" err="1" smtClean="0"/>
              <a:t>për</a:t>
            </a:r>
            <a:r>
              <a:rPr lang="en-GB" sz="1600" dirty="0" smtClean="0"/>
              <a:t> persona </a:t>
            </a:r>
            <a:r>
              <a:rPr lang="en-GB" sz="1600" dirty="0" err="1" smtClean="0"/>
              <a:t>të</a:t>
            </a:r>
            <a:r>
              <a:rPr lang="en-GB" sz="1600" dirty="0" smtClean="0"/>
              <a:t> </a:t>
            </a:r>
            <a:r>
              <a:rPr lang="en-GB" sz="1600" dirty="0" err="1" smtClean="0"/>
              <a:t>moshuar</a:t>
            </a:r>
            <a:r>
              <a:rPr lang="en-GB" sz="1600" dirty="0" smtClean="0"/>
              <a:t>			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GB" sz="1600" b="1" dirty="0" smtClean="0"/>
              <a:t>-</a:t>
            </a:r>
            <a:r>
              <a:rPr lang="en-US" sz="1600" dirty="0" err="1" smtClean="0"/>
              <a:t>Ngritjen</a:t>
            </a:r>
            <a:r>
              <a:rPr lang="en-US" sz="1600" dirty="0" smtClean="0"/>
              <a:t> e </a:t>
            </a:r>
            <a:r>
              <a:rPr lang="en-US" sz="1600" dirty="0" err="1" smtClean="0"/>
              <a:t>kapaciteteve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kuzhinës</a:t>
            </a:r>
            <a:r>
              <a:rPr lang="en-US" sz="1600" dirty="0" smtClean="0"/>
              <a:t> </a:t>
            </a:r>
            <a:r>
              <a:rPr lang="en-US" sz="1600" dirty="0" err="1" smtClean="0"/>
              <a:t>popullore</a:t>
            </a:r>
            <a:r>
              <a:rPr lang="en-US" sz="1600" dirty="0" smtClean="0"/>
              <a:t>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goditura</a:t>
            </a:r>
            <a:r>
              <a:rPr lang="en-US" sz="1600" dirty="0" smtClean="0"/>
              <a:t>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fatkeqësi</a:t>
            </a:r>
            <a:r>
              <a:rPr lang="en-US" sz="1600" dirty="0" smtClean="0"/>
              <a:t> </a:t>
            </a:r>
            <a:r>
              <a:rPr lang="en-US" sz="1600" dirty="0" err="1" smtClean="0"/>
              <a:t>natyrore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fatkeqësi</a:t>
            </a:r>
            <a:r>
              <a:rPr lang="en-US" sz="1600" dirty="0" smtClean="0"/>
              <a:t> </a:t>
            </a:r>
            <a:r>
              <a:rPr lang="en-US" sz="1600" dirty="0" err="1" smtClean="0"/>
              <a:t>elementa</a:t>
            </a:r>
            <a:r>
              <a:rPr lang="sq-AL" sz="1600" dirty="0" smtClean="0"/>
              <a:t>re</a:t>
            </a:r>
            <a:r>
              <a:rPr lang="en-US" sz="1600" dirty="0" smtClean="0"/>
              <a:t>	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rrezikuara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perosnave-viktima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dhunës</a:t>
            </a:r>
            <a:r>
              <a:rPr lang="en-US" sz="1600" dirty="0" smtClean="0"/>
              <a:t> </a:t>
            </a:r>
            <a:r>
              <a:rPr lang="en-US" sz="1600" dirty="0" err="1" smtClean="0"/>
              <a:t>familjare</a:t>
            </a:r>
            <a:r>
              <a:rPr lang="en-US" sz="1600" dirty="0" smtClean="0"/>
              <a:t>,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nxënës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shkollave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mesme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student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rrezikuara</a:t>
            </a:r>
            <a:r>
              <a:rPr lang="en-US" sz="1600" dirty="0" smtClean="0"/>
              <a:t> soc</a:t>
            </a:r>
            <a:endParaRPr lang="en-US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Angazhimi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personave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</a:t>
            </a:r>
            <a:r>
              <a:rPr lang="en-US" sz="1600" dirty="0" smtClean="0"/>
              <a:t> social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kryerjen</a:t>
            </a:r>
            <a:r>
              <a:rPr lang="en-US" sz="1600" dirty="0" smtClean="0"/>
              <a:t> e </a:t>
            </a:r>
            <a:r>
              <a:rPr lang="en-US" sz="1600" dirty="0" err="1" smtClean="0"/>
              <a:t>punëve</a:t>
            </a:r>
            <a:r>
              <a:rPr lang="en-US" sz="1600" dirty="0" smtClean="0"/>
              <a:t> </a:t>
            </a:r>
            <a:r>
              <a:rPr lang="en-US" sz="1600" dirty="0" err="1" smtClean="0"/>
              <a:t>publike</a:t>
            </a:r>
            <a:r>
              <a:rPr lang="en-US" sz="1600" dirty="0" smtClean="0"/>
              <a:t>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Ndarja</a:t>
            </a:r>
            <a:r>
              <a:rPr lang="en-US" sz="1600" dirty="0" smtClean="0"/>
              <a:t> e </a:t>
            </a:r>
            <a:r>
              <a:rPr lang="en-US" sz="1600" dirty="0" err="1" smtClean="0"/>
              <a:t>ndihmës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naturë-pakove</a:t>
            </a:r>
            <a:r>
              <a:rPr lang="en-US" sz="1600" dirty="0" smtClean="0"/>
              <a:t> </a:t>
            </a:r>
            <a:r>
              <a:rPr lang="en-US" sz="1600" dirty="0" err="1" smtClean="0"/>
              <a:t>ushqimore</a:t>
            </a:r>
            <a:r>
              <a:rPr lang="en-US" sz="1600" dirty="0" smtClean="0"/>
              <a:t>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Ndarja</a:t>
            </a:r>
            <a:r>
              <a:rPr lang="en-US" sz="1600" dirty="0" smtClean="0"/>
              <a:t> e </a:t>
            </a:r>
            <a:r>
              <a:rPr lang="en-US" sz="1600" dirty="0" err="1" smtClean="0"/>
              <a:t>ndihmës</a:t>
            </a:r>
            <a:r>
              <a:rPr lang="en-US" sz="1600" dirty="0" smtClean="0"/>
              <a:t> </a:t>
            </a:r>
            <a:r>
              <a:rPr lang="en-US" sz="1600" dirty="0" err="1" smtClean="0"/>
              <a:t>financiare</a:t>
            </a:r>
            <a:r>
              <a:rPr lang="en-US" sz="1600" dirty="0" smtClean="0"/>
              <a:t> </a:t>
            </a:r>
            <a:r>
              <a:rPr lang="en-US" sz="1600" dirty="0" err="1" smtClean="0"/>
              <a:t>ose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matriale</a:t>
            </a:r>
            <a:r>
              <a:rPr lang="en-US" sz="1600" dirty="0" smtClean="0"/>
              <a:t> </a:t>
            </a:r>
            <a:r>
              <a:rPr lang="en-US" sz="1600" dirty="0" err="1" smtClean="0"/>
              <a:t>ndërtimore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zgjedhjen</a:t>
            </a:r>
            <a:r>
              <a:rPr lang="en-US" sz="1600" dirty="0" smtClean="0"/>
              <a:t> e </a:t>
            </a:r>
            <a:r>
              <a:rPr lang="en-US" sz="1600" dirty="0" err="1" smtClean="0"/>
              <a:t>qështjesë</a:t>
            </a:r>
            <a:r>
              <a:rPr lang="en-US" sz="1600" dirty="0" smtClean="0"/>
              <a:t> </a:t>
            </a:r>
            <a:r>
              <a:rPr lang="en-US" sz="1600" dirty="0" err="1" smtClean="0"/>
              <a:t>banesore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familjet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</a:t>
            </a:r>
            <a:r>
              <a:rPr lang="en-US" sz="1600" dirty="0" smtClean="0"/>
              <a:t> social.				</a:t>
            </a:r>
            <a:r>
              <a:rPr lang="en-US" sz="2000" b="1" dirty="0" smtClean="0"/>
              <a:t>	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q-AL" dirty="0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9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488832" cy="338437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TE HYRA = TE DALA</a:t>
            </a:r>
            <a:endParaRPr lang="en-US" sz="4400" dirty="0" smtClean="0">
              <a:latin typeface="M_Times" pitchFamily="18" charset="0"/>
            </a:endParaRPr>
          </a:p>
          <a:p>
            <a:r>
              <a:rPr lang="en-US" sz="4400" dirty="0" smtClean="0">
                <a:latin typeface="M_Times" pitchFamily="18" charset="0"/>
              </a:rPr>
              <a:t>PRIHODI = RASHODI</a:t>
            </a:r>
          </a:p>
          <a:p>
            <a:r>
              <a:rPr lang="en-US" sz="4400" dirty="0" smtClean="0">
                <a:latin typeface="M_Times" pitchFamily="18" charset="0"/>
              </a:rPr>
              <a:t>838.942.611</a:t>
            </a:r>
          </a:p>
          <a:p>
            <a:r>
              <a:rPr lang="en-US" sz="4400" dirty="0" smtClean="0">
                <a:latin typeface="M_Times" pitchFamily="18" charset="0"/>
              </a:rPr>
              <a:t>(13.641.343,00 EU)</a:t>
            </a:r>
          </a:p>
          <a:p>
            <a:endParaRPr lang="en-US" sz="4400" dirty="0" smtClean="0">
              <a:latin typeface="M_Times" pitchFamily="18" charset="0"/>
            </a:endParaRP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72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ELEMENTET THEMELORE TE BUXETIT</a:t>
            </a:r>
            <a:endParaRPr lang="en-US" sz="1800" dirty="0" smtClean="0">
              <a:latin typeface="M Makedonski Tajms" pitchFamily="18" charset="0"/>
            </a:endParaRPr>
          </a:p>
          <a:p>
            <a:r>
              <a:rPr lang="en-US" sz="1800" dirty="0" smtClean="0">
                <a:latin typeface="M Makedonski Tajms" pitchFamily="18" charset="0"/>
              </a:rPr>
              <a:t>OSNOVNI ELEMENTI</a:t>
            </a:r>
            <a:r>
              <a:rPr lang="mk-MK" sz="1800" dirty="0" smtClean="0"/>
              <a:t> НА БУЏЕТОТ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043608" y="2348880"/>
            <a:ext cx="748883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ОСНОВЕН</a:t>
            </a: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БУЏЕТ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374.050.910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mk-MK" b="1" baseline="0" dirty="0" smtClean="0"/>
              <a:t>-</a:t>
            </a:r>
            <a:r>
              <a:rPr lang="en-US" b="1" baseline="0" dirty="0" smtClean="0"/>
              <a:t>BUXHETI THEMELOR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САМОФИНАСИРАЧКИ АКТИВНОСТИ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   21.468.132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AKTIVITETE VETFINSUESE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НАМЕНС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 ДОТАЦИЈА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397.423.569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DOTACIONE TE DEDIKUARA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ДОНАЦИЈА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   46.000.000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DONACIONE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КРЕДИТИ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	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-KREDITE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Pjesmarrja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Buxhet</a:t>
            </a: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40 - RROGA DHE KONTRIBUTE				72.537.194,00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700" b="1" dirty="0" smtClean="0">
                <a:latin typeface="M Makedonski Tajms" pitchFamily="18" charset="0"/>
              </a:rPr>
              <a:t>PLATI I NADOMESTOCI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mk-MK" sz="17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0" lvl="1">
              <a:spcBef>
                <a:spcPct val="20000"/>
              </a:spcBef>
              <a:buFontTx/>
              <a:buChar char="-"/>
            </a:pPr>
            <a:r>
              <a:rPr lang="it-IT" sz="1700" b="1" dirty="0" smtClean="0"/>
              <a:t>41 - </a:t>
            </a:r>
            <a:r>
              <a:rPr lang="en-US" sz="1700" b="1" dirty="0" smtClean="0"/>
              <a:t>REZERVAT					 </a:t>
            </a:r>
            <a:r>
              <a:rPr lang="mk-MK" sz="1700" b="1" dirty="0" smtClean="0"/>
              <a:t>  </a:t>
            </a:r>
            <a:r>
              <a:rPr lang="en-US" sz="1700" b="1" dirty="0" smtClean="0"/>
              <a:t>3.000.000</a:t>
            </a:r>
            <a:r>
              <a:rPr lang="mk-MK" sz="1700" b="1" dirty="0" smtClean="0"/>
              <a:t>,00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it-IT" sz="1700" b="1" dirty="0" smtClean="0">
                <a:latin typeface="M Makedonski Tajms" pitchFamily="18" charset="0"/>
              </a:rPr>
              <a:t>REZERVI I NEDEFINIRANI RASHODI</a:t>
            </a:r>
            <a:r>
              <a:rPr lang="mk-MK" sz="1700" b="1" baseline="0" dirty="0" smtClean="0"/>
              <a:t>			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lvl="1"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42 </a:t>
            </a:r>
            <a:r>
              <a:rPr lang="en-US" sz="1700" b="1" dirty="0" smtClean="0"/>
              <a:t>MALLRA DHE SHERBIME</a:t>
            </a:r>
            <a:r>
              <a:rPr lang="en-US" sz="1700" b="1" dirty="0" smtClean="0"/>
              <a:t>				</a:t>
            </a:r>
            <a:r>
              <a:rPr lang="mk-MK" sz="1700" b="1" dirty="0" smtClean="0"/>
              <a:t> </a:t>
            </a:r>
            <a:r>
              <a:rPr lang="en-US" sz="1700" b="1" dirty="0" smtClean="0"/>
              <a:t>78.584.480</a:t>
            </a:r>
            <a:r>
              <a:rPr lang="mk-MK" sz="1700" b="1" dirty="0" smtClean="0"/>
              <a:t>,00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STOKI I USLUGI</a:t>
            </a:r>
          </a:p>
          <a:p>
            <a:pPr marL="0" lvl="1">
              <a:spcBef>
                <a:spcPct val="20000"/>
              </a:spcBef>
              <a:buFontTx/>
              <a:buChar char="-"/>
            </a:pPr>
            <a:r>
              <a:rPr lang="it-IT" sz="1700" b="1" dirty="0" smtClean="0"/>
              <a:t>4</a:t>
            </a:r>
            <a:r>
              <a:rPr lang="mk-MK" sz="1700" b="1" dirty="0" smtClean="0"/>
              <a:t>24</a:t>
            </a:r>
            <a:r>
              <a:rPr lang="it-IT" sz="1700" b="1" dirty="0" smtClean="0"/>
              <a:t> – </a:t>
            </a:r>
            <a:r>
              <a:rPr lang="en-US" sz="1700" b="1" dirty="0" smtClean="0"/>
              <a:t>RIPARIME DHE MIRMBATJE</a:t>
            </a:r>
            <a:r>
              <a:rPr lang="mk-MK" sz="1700" b="1" dirty="0" smtClean="0"/>
              <a:t>			</a:t>
            </a:r>
            <a:r>
              <a:rPr lang="en-US" sz="1700" b="1" dirty="0" smtClean="0"/>
              <a:t> 40.207.355</a:t>
            </a:r>
            <a:r>
              <a:rPr lang="mk-MK" sz="1700" b="1" dirty="0" smtClean="0"/>
              <a:t>,00</a:t>
            </a:r>
            <a:r>
              <a:rPr lang="en-US" sz="1700" b="1" dirty="0" smtClean="0"/>
              <a:t> </a:t>
            </a:r>
            <a:endParaRPr lang="mk-MK" sz="17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it-IT" sz="1700" b="1" dirty="0" smtClean="0">
                <a:latin typeface="M Makedonski Tajms" pitchFamily="18" charset="0"/>
              </a:rPr>
              <a:t>ODR</a:t>
            </a:r>
            <a:r>
              <a:rPr lang="mk-MK" sz="1700" b="1" dirty="0" smtClean="0">
                <a:latin typeface="M Makedonski Tajms" pitchFamily="18" charset="0"/>
              </a:rPr>
              <a:t>ЖУВАЊЕ И ПОПРАВКИ</a:t>
            </a:r>
            <a:endParaRPr lang="en-US" sz="1700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46 SUBVENCIONE DHE TARNSFERE			</a:t>
            </a:r>
            <a:r>
              <a:rPr lang="mk-MK" sz="1700" b="1" dirty="0" smtClean="0"/>
              <a:t> </a:t>
            </a:r>
            <a:r>
              <a:rPr lang="en-US" sz="1700" b="1" dirty="0" smtClean="0"/>
              <a:t>40.347.251</a:t>
            </a:r>
            <a:r>
              <a:rPr lang="mk-MK" sz="1700" b="1" dirty="0" smtClean="0"/>
              <a:t>,00</a:t>
            </a:r>
            <a:endParaRPr lang="en-US" sz="17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1700" b="1" dirty="0" smtClean="0"/>
              <a:t>СУБВЕНЦИИ И ТРАНСФЕРИ</a:t>
            </a:r>
          </a:p>
          <a:p>
            <a:pPr marL="0" lvl="1"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47 PAGESA SOCIALE	</a:t>
            </a:r>
            <a:r>
              <a:rPr lang="mk-MK" sz="1700" b="1" dirty="0" smtClean="0"/>
              <a:t>				   </a:t>
            </a:r>
            <a:r>
              <a:rPr lang="en-US" sz="1700" b="1" dirty="0" smtClean="0"/>
              <a:t>1.0</a:t>
            </a:r>
            <a:r>
              <a:rPr lang="mk-MK" sz="1700" b="1" dirty="0" smtClean="0"/>
              <a:t>0</a:t>
            </a:r>
            <a:r>
              <a:rPr lang="en-US" sz="1700" b="1" dirty="0" smtClean="0"/>
              <a:t>0.000</a:t>
            </a:r>
            <a:r>
              <a:rPr lang="mk-MK" sz="1700" b="1" dirty="0" smtClean="0"/>
              <a:t>,00</a:t>
            </a:r>
            <a:endParaRPr lang="en-US" sz="17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1700" b="1" dirty="0" smtClean="0"/>
              <a:t>СОЦИЈАЛНИ ПОМАГАЛА</a:t>
            </a:r>
          </a:p>
          <a:p>
            <a:pPr marL="0" lvl="1"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48 SHPENZIMET KAPITALE</a:t>
            </a:r>
            <a:r>
              <a:rPr lang="mk-MK" sz="1700" b="1" dirty="0" smtClean="0"/>
              <a:t>			                 </a:t>
            </a:r>
            <a:r>
              <a:rPr lang="en-US" sz="1700" b="1" dirty="0" smtClean="0"/>
              <a:t>132.814.630</a:t>
            </a:r>
            <a:r>
              <a:rPr lang="mk-MK" sz="1700" b="1" dirty="0" smtClean="0"/>
              <a:t>,00</a:t>
            </a:r>
            <a:endParaRPr lang="en-US" sz="17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1700" b="1" dirty="0" smtClean="0"/>
              <a:t>Капитални трошоци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sz="1700" b="1" dirty="0" smtClean="0"/>
              <a:t>49 </a:t>
            </a:r>
            <a:r>
              <a:rPr lang="en-US" sz="1700" b="1" dirty="0" smtClean="0"/>
              <a:t> PAGESA E KREDIVE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1700" b="1" dirty="0" smtClean="0"/>
              <a:t>ИСПЛАТА НА КРЕДИТИ</a:t>
            </a:r>
            <a:r>
              <a:rPr lang="en-US" sz="1700" b="1" dirty="0" smtClean="0"/>
              <a:t>				  5.200.000,00</a:t>
            </a:r>
            <a:endParaRPr lang="mk-MK" sz="1700" b="1" dirty="0" smtClean="0"/>
          </a:p>
          <a:p>
            <a:pPr lvl="6">
              <a:spcBef>
                <a:spcPct val="20000"/>
              </a:spcBef>
              <a:buFontTx/>
              <a:buChar char="-"/>
            </a:pP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Struktura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buxhetit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201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T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dalat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Структура на буџет за 2019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/>
        </p:nvGraphicFramePr>
        <p:xfrm>
          <a:off x="611560" y="1196752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NDERIMIN DHE REKONSTRUIMIN E TROTOAREVE                 3.000.000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Изградба и реконструкција на тротоари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RREGULLIMIN E INFRASTRUKTURES NE LAGJEN ,,22 DHJETORI,,  								    4.000.000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Уредување на инфраструктура во населба ,,22 декември,,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RREGULLIMIN E SHTRETERVE TE LUMEJVE		    3.000.000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Уредување на речни корита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ZGJERIMIN E NDRICIMIT PUBLIK			     4.000.000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Јавно осветлување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PAISJE URBANE					     3.000.000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Урбана опрема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2019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9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1916832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REKONSTRUIMIN E OBJEKTEVE TE SPORTIT                          3.000.000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Реконструкција на спортски објекти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REKONSTRUIMIN E OBJEKTEVE TE ARSIMIT		  3.000.000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Реконструкција на образовни објекти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NDERTIMIN E STACIONIT PER KAFSHET E RRUGVE	   2.000.000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Изградба на стационар за животни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NDERTIMIN DHE REK. E RRUGVE RURALE		20.000.000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Изградба и рекон. На рурални патишта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NDERTIMIN E RRUGVE NE </a:t>
            </a:r>
            <a:r>
              <a:rPr lang="en-US" sz="2000" b="1" dirty="0" smtClean="0"/>
              <a:t>QYTET	</a:t>
            </a:r>
            <a:r>
              <a:rPr lang="en-US" sz="2000" b="1" dirty="0" smtClean="0"/>
              <a:t>		25.000.000</a:t>
            </a:r>
          </a:p>
          <a:p>
            <a:pPr lvl="1">
              <a:spcBef>
                <a:spcPct val="20000"/>
              </a:spcBef>
            </a:pPr>
            <a:r>
              <a:rPr lang="mk-MK" sz="2000" b="1" dirty="0" smtClean="0"/>
              <a:t>Изградба на улици и патишта во градските средини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  <a:latin typeface="M Makedonski Tajms" pitchFamily="18" charset="0"/>
              </a:rPr>
              <a:t>9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1916832"/>
            <a:ext cx="799288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REKONSTRUIMIN E URAVE				2.800.000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Реконструкција на мостови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REKONSTRUIMIN E KALAS SE QYTETIT			35.000.000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Реконструкција на калето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1899</TotalTime>
  <Words>214</Words>
  <Application>Microsoft Office PowerPoint</Application>
  <PresentationFormat>On-screen Show (4:3)</PresentationFormat>
  <Paragraphs>161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Pjesmarrja në Buxhet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150</cp:revision>
  <dcterms:created xsi:type="dcterms:W3CDTF">2014-11-11T20:07:54Z</dcterms:created>
  <dcterms:modified xsi:type="dcterms:W3CDTF">2018-12-14T13:22:22Z</dcterms:modified>
</cp:coreProperties>
</file>