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61" r:id="rId4"/>
    <p:sldId id="263" r:id="rId5"/>
    <p:sldId id="269" r:id="rId6"/>
    <p:sldId id="277" r:id="rId7"/>
    <p:sldId id="278" r:id="rId8"/>
    <p:sldId id="280" r:id="rId9"/>
    <p:sldId id="286" r:id="rId10"/>
    <p:sldId id="281" r:id="rId11"/>
    <p:sldId id="282" r:id="rId12"/>
    <p:sldId id="283" r:id="rId13"/>
    <p:sldId id="284" r:id="rId14"/>
    <p:sldId id="285" r:id="rId15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72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на буџет за </a:t>
            </a:r>
            <a:r>
              <a:rPr lang="ru-RU" dirty="0" smtClean="0"/>
              <a:t>201</a:t>
            </a:r>
            <a:r>
              <a:rPr lang="en-US" dirty="0" smtClean="0"/>
              <a:t>8</a:t>
            </a:r>
            <a:r>
              <a:rPr lang="ru-RU" dirty="0"/>
              <a:t>
Struktura e buxhetit </a:t>
            </a:r>
            <a:r>
              <a:rPr lang="ru-RU" dirty="0" smtClean="0"/>
              <a:t>201</a:t>
            </a:r>
            <a:r>
              <a:rPr lang="en-US" dirty="0" smtClean="0"/>
              <a:t>8</a:t>
            </a:r>
            <a:r>
              <a:rPr lang="ru-RU" dirty="0" smtClean="0"/>
              <a:t> </a:t>
            </a:r>
            <a:r>
              <a:rPr lang="ru-RU" dirty="0"/>
              <a:t>T dalat
</a:t>
            </a:r>
          </a:p>
        </c:rich>
      </c:tx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Структура на буџет за 2014
Struktura e buxhetit 2014 T dalat
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Sheet1!$A$2:$A$8</c:f>
              <c:strCache>
                <c:ptCount val="7"/>
                <c:pt idx="0">
                  <c:v>plata</c:v>
                </c:pt>
                <c:pt idx="1">
                  <c:v>rezerva</c:v>
                </c:pt>
                <c:pt idx="2">
                  <c:v>stoqe dhe sher.</c:v>
                </c:pt>
                <c:pt idx="3">
                  <c:v>subvencione</c:v>
                </c:pt>
                <c:pt idx="4">
                  <c:v>socijale</c:v>
                </c:pt>
                <c:pt idx="5">
                  <c:v>kapitalni</c:v>
                </c:pt>
                <c:pt idx="6">
                  <c:v>kredite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80259000</c:v>
                </c:pt>
                <c:pt idx="1">
                  <c:v>6000000</c:v>
                </c:pt>
                <c:pt idx="2">
                  <c:v>106735000</c:v>
                </c:pt>
                <c:pt idx="3">
                  <c:v>31210000</c:v>
                </c:pt>
                <c:pt idx="4">
                  <c:v>1700000</c:v>
                </c:pt>
                <c:pt idx="5">
                  <c:v>126080000</c:v>
                </c:pt>
                <c:pt idx="6">
                  <c:v>6200000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mk-MK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C1EAA-E3DC-4181-872D-0FA0AE6490E6}" type="datetimeFigureOut">
              <a:rPr lang="mk-MK" smtClean="0"/>
              <a:pPr/>
              <a:t>23.11.2017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8280D-95FE-4137-98E3-EFD4CBEAFA72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17C02-1808-4B53-9FF6-170B6A139A68}" type="datetimeFigureOut">
              <a:rPr lang="en-US" smtClean="0"/>
              <a:pPr/>
              <a:t>11/23/2017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8CE2E-936E-4E17-8A8A-31B461EAA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CE2E-936E-4E17-8A8A-31B461EAAF0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23D7-2A53-4E08-B37D-921A4441896B}" type="datetimeFigureOut">
              <a:rPr lang="en-US" smtClean="0"/>
              <a:pPr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523D7-2A53-4E08-B37D-921A4441896B}" type="datetimeFigureOut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565FA-D5E1-4B76-A125-F63495C1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259228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B U X H E T</a:t>
            </a:r>
            <a:endParaRPr lang="en-US" sz="5400" dirty="0" smtClean="0">
              <a:latin typeface="M_Times" pitchFamily="18" charset="0"/>
            </a:endParaRPr>
          </a:p>
          <a:p>
            <a:r>
              <a:rPr lang="en-US" sz="5400" dirty="0" smtClean="0">
                <a:latin typeface="M_Times" pitchFamily="18" charset="0"/>
              </a:rPr>
              <a:t>B U X E T</a:t>
            </a:r>
          </a:p>
        </p:txBody>
      </p:sp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23528" y="908720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39552" y="1628800"/>
            <a:ext cx="79928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1600" b="1" dirty="0" err="1" smtClean="0"/>
              <a:t>Ndertimin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dhe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rekonstruimin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ujsjellsave</a:t>
            </a:r>
            <a:endParaRPr lang="en-US" sz="1600" b="1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- </a:t>
            </a:r>
            <a:r>
              <a:rPr lang="en-US" sz="1600" b="1" dirty="0" err="1" smtClean="0"/>
              <a:t>ujsjellsi</a:t>
            </a:r>
            <a:r>
              <a:rPr lang="en-US" sz="1600" b="1" dirty="0" smtClean="0"/>
              <a:t> ne </a:t>
            </a:r>
            <a:r>
              <a:rPr lang="en-US" sz="1600" b="1" dirty="0" err="1" smtClean="0"/>
              <a:t>fsh.Drogomisht</a:t>
            </a:r>
            <a:r>
              <a:rPr lang="en-US" sz="1600" b="1" dirty="0" smtClean="0"/>
              <a:t> I </a:t>
            </a:r>
            <a:r>
              <a:rPr lang="en-US" sz="1600" b="1" dirty="0" err="1" smtClean="0"/>
              <a:t>madh</a:t>
            </a:r>
            <a:r>
              <a:rPr lang="en-US" sz="1600" b="1" dirty="0" smtClean="0"/>
              <a:t>			16.000.000</a:t>
            </a:r>
            <a:endParaRPr lang="en-US" sz="1600" b="1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</a:t>
            </a:r>
            <a:r>
              <a:rPr lang="en-US" sz="1600" b="1" dirty="0" smtClean="0"/>
              <a:t>- </a:t>
            </a:r>
            <a:r>
              <a:rPr lang="en-US" sz="1600" b="1" dirty="0" err="1" smtClean="0"/>
              <a:t>Permisimin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ujsjellsit</a:t>
            </a:r>
            <a:r>
              <a:rPr lang="en-US" sz="1600" b="1" dirty="0" smtClean="0"/>
              <a:t> ne </a:t>
            </a:r>
            <a:r>
              <a:rPr lang="en-US" sz="1600" b="1" dirty="0" err="1" smtClean="0"/>
              <a:t>fsh.Tuhin</a:t>
            </a:r>
            <a:r>
              <a:rPr lang="en-US" sz="1600" b="1" dirty="0" smtClean="0"/>
              <a:t>			1.200.000	</a:t>
            </a:r>
            <a:endParaRPr lang="en-US" sz="1600" b="1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- </a:t>
            </a:r>
            <a:r>
              <a:rPr lang="en-US" sz="1600" b="1" dirty="0" err="1" smtClean="0"/>
              <a:t>ndertimin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rezervoarit</a:t>
            </a:r>
            <a:r>
              <a:rPr lang="en-US" sz="1600" b="1" dirty="0" smtClean="0"/>
              <a:t> ne </a:t>
            </a:r>
            <a:r>
              <a:rPr lang="en-US" sz="1600" b="1" dirty="0" err="1" smtClean="0"/>
              <a:t>fsh.Kolibar</a:t>
            </a:r>
            <a:r>
              <a:rPr lang="en-US" sz="1600" b="1" dirty="0" smtClean="0"/>
              <a:t>			1.500.000	</a:t>
            </a:r>
            <a:endParaRPr lang="en-US" sz="1600" b="1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- </a:t>
            </a:r>
            <a:r>
              <a:rPr lang="en-US" sz="1600" b="1" dirty="0" err="1" smtClean="0"/>
              <a:t>rekonstruim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dhe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ndertim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ujsjllsave</a:t>
            </a:r>
            <a:r>
              <a:rPr lang="en-US" sz="1600" b="1" dirty="0" smtClean="0"/>
              <a:t> ne </a:t>
            </a:r>
            <a:r>
              <a:rPr lang="en-US" sz="1600" b="1" dirty="0" err="1" smtClean="0"/>
              <a:t>lagjet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Qytetit</a:t>
            </a:r>
            <a:r>
              <a:rPr lang="en-US" sz="1600" b="1" dirty="0" smtClean="0"/>
              <a:t>	5.000.000</a:t>
            </a:r>
            <a:endParaRPr lang="en-US" sz="1600" b="1" dirty="0" smtClean="0"/>
          </a:p>
          <a:p>
            <a:pPr lvl="1">
              <a:spcBef>
                <a:spcPct val="20000"/>
              </a:spcBef>
            </a:pPr>
            <a:r>
              <a:rPr lang="en-US" sz="1600" b="1" dirty="0" err="1" smtClean="0"/>
              <a:t>Ndertimin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kanalizimeve</a:t>
            </a:r>
            <a:endParaRPr lang="en-US" sz="1600" b="1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- </a:t>
            </a:r>
            <a:r>
              <a:rPr lang="en-US" sz="1600" b="1" dirty="0" err="1" smtClean="0"/>
              <a:t>ndertimin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kanalizimit</a:t>
            </a:r>
            <a:r>
              <a:rPr lang="en-US" sz="1600" b="1" dirty="0" smtClean="0"/>
              <a:t> ne </a:t>
            </a:r>
            <a:r>
              <a:rPr lang="en-US" sz="1600" b="1" dirty="0" err="1" smtClean="0"/>
              <a:t>fsh.Drugove</a:t>
            </a:r>
            <a:r>
              <a:rPr lang="en-US" sz="1600" b="1" dirty="0" smtClean="0"/>
              <a:t>			19.000.000</a:t>
            </a:r>
            <a:endParaRPr lang="en-US" sz="1600" b="1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-  IPA </a:t>
            </a:r>
            <a:r>
              <a:rPr lang="en-US" sz="1600" b="1" dirty="0" err="1" smtClean="0"/>
              <a:t>proekte</a:t>
            </a:r>
            <a:r>
              <a:rPr lang="en-US" sz="1600" b="1" dirty="0" smtClean="0"/>
              <a:t> per </a:t>
            </a:r>
            <a:r>
              <a:rPr lang="en-US" sz="1600" b="1" dirty="0" err="1" smtClean="0"/>
              <a:t>kanalizime</a:t>
            </a:r>
            <a:r>
              <a:rPr lang="en-US" sz="1600" b="1" dirty="0" smtClean="0"/>
              <a:t> </a:t>
            </a:r>
            <a:endParaRPr lang="en-US" sz="1600" b="1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</a:t>
            </a:r>
            <a:r>
              <a:rPr lang="en-US" sz="1600" b="1" dirty="0" smtClean="0"/>
              <a:t>- </a:t>
            </a:r>
            <a:r>
              <a:rPr lang="en-US" sz="1600" b="1" dirty="0" err="1" smtClean="0"/>
              <a:t>permisimin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dhe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zgjerimin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kanalizimeve</a:t>
            </a:r>
            <a:r>
              <a:rPr lang="en-US" sz="1600" b="1" dirty="0" smtClean="0"/>
              <a:t> ne </a:t>
            </a:r>
            <a:r>
              <a:rPr lang="en-US" sz="1600" b="1" dirty="0" err="1" smtClean="0"/>
              <a:t>lagjet</a:t>
            </a:r>
            <a:r>
              <a:rPr lang="en-US" sz="1600" b="1" dirty="0" smtClean="0"/>
              <a:t> e </a:t>
            </a:r>
            <a:r>
              <a:rPr lang="en-US" sz="1600" b="1" dirty="0" err="1" smtClean="0"/>
              <a:t>qytetit</a:t>
            </a:r>
            <a:r>
              <a:rPr lang="en-US" sz="1600" b="1" dirty="0" smtClean="0"/>
              <a:t>	5.000.000</a:t>
            </a:r>
            <a:endParaRPr lang="en-US" sz="1600" b="1" dirty="0" smtClean="0"/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</a:t>
            </a:r>
          </a:p>
          <a:p>
            <a:pPr lvl="1">
              <a:spcBef>
                <a:spcPct val="20000"/>
              </a:spcBef>
            </a:pPr>
            <a:r>
              <a:rPr lang="en-US" sz="1600" b="1" dirty="0" smtClean="0"/>
              <a:t>	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899592" y="980728"/>
            <a:ext cx="7488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ПРОЕКТЕ 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201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8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</a:t>
            </a: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201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8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ПРОЕКТЕ 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201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8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</a:t>
            </a: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201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8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552" y="1916832"/>
            <a:ext cx="799288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b="1" dirty="0" err="1" smtClean="0"/>
              <a:t>Ekologji</a:t>
            </a:r>
            <a:r>
              <a:rPr lang="en-US" sz="2000" b="1" dirty="0" smtClean="0"/>
              <a:t>: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pastrimin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deponive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egra</a:t>
            </a:r>
            <a:r>
              <a:rPr lang="en-US" sz="2000" b="1" dirty="0" smtClean="0"/>
              <a:t>				2.000.000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dezinfeksimin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dezinskecim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dhe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deratizim</a:t>
            </a:r>
            <a:r>
              <a:rPr lang="en-US" sz="2000" b="1" dirty="0" smtClean="0"/>
              <a:t>		400.000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pastrimin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shtreterve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lumenjve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mbetjet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inerte</a:t>
            </a:r>
            <a:r>
              <a:rPr lang="en-US" sz="2000" b="1" dirty="0" smtClean="0"/>
              <a:t>	600.000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 </a:t>
            </a:r>
            <a:r>
              <a:rPr lang="en-US" sz="2000" b="1" dirty="0" err="1" smtClean="0"/>
              <a:t>Ndertimin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stacionit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selektim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mbeturinave</a:t>
            </a:r>
            <a:r>
              <a:rPr lang="en-US" sz="2000" b="1" dirty="0" smtClean="0"/>
              <a:t> (transfer </a:t>
            </a:r>
            <a:r>
              <a:rPr lang="en-US" sz="2000" b="1" dirty="0" err="1" smtClean="0"/>
              <a:t>stacion</a:t>
            </a:r>
            <a:r>
              <a:rPr lang="en-US" sz="2000" b="1" dirty="0" smtClean="0"/>
              <a:t>)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mbjelljen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drunjve</a:t>
            </a:r>
            <a:r>
              <a:rPr lang="en-US" sz="2000" b="1" dirty="0" smtClean="0"/>
              <a:t> </a:t>
            </a:r>
            <a:r>
              <a:rPr lang="en-US" sz="2000" b="1" dirty="0" smtClean="0"/>
              <a:t>					1.200.000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			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39552" y="1916832"/>
            <a:ext cx="799288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b="1" dirty="0" smtClean="0"/>
              <a:t>Sport </a:t>
            </a:r>
            <a:r>
              <a:rPr lang="en-US" sz="2000" b="1" dirty="0" err="1" smtClean="0"/>
              <a:t>dhe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rekreacion</a:t>
            </a:r>
            <a:r>
              <a:rPr lang="en-US" sz="2000" b="1" dirty="0" smtClean="0"/>
              <a:t>:					4.615.000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</a:t>
            </a:r>
            <a:r>
              <a:rPr lang="en-US" sz="2000" b="1" dirty="0" err="1" smtClean="0"/>
              <a:t>perkrahje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ekipet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futbolistike</a:t>
            </a:r>
            <a:r>
              <a:rPr lang="en-US" sz="2000" b="1" dirty="0" smtClean="0"/>
              <a:t>			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en-US" sz="2000" b="1" dirty="0" err="1" smtClean="0"/>
              <a:t>perktahje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ekipet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volibollistike</a:t>
            </a:r>
            <a:r>
              <a:rPr lang="en-US" sz="2000" b="1" dirty="0" smtClean="0"/>
              <a:t>		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en-US" sz="2000" b="1" dirty="0" err="1" smtClean="0"/>
              <a:t>perkrahje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sportet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luftarake</a:t>
            </a:r>
            <a:r>
              <a:rPr lang="en-US" sz="2000" b="1" dirty="0" smtClean="0"/>
              <a:t>			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en-US" sz="2000" b="1" dirty="0" err="1" smtClean="0"/>
              <a:t>perkrahje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sportet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tradicionale</a:t>
            </a:r>
            <a:r>
              <a:rPr lang="en-US" sz="2000" b="1" dirty="0" smtClean="0"/>
              <a:t>		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</a:t>
            </a:r>
            <a:r>
              <a:rPr lang="en-US" sz="1600" b="1" dirty="0" smtClean="0"/>
              <a:t>- </a:t>
            </a:r>
            <a:r>
              <a:rPr lang="en-US" sz="1600" dirty="0" err="1" smtClean="0"/>
              <a:t>Ngritjen</a:t>
            </a:r>
            <a:r>
              <a:rPr lang="en-US" sz="1600" dirty="0" smtClean="0"/>
              <a:t> e </a:t>
            </a:r>
            <a:r>
              <a:rPr lang="en-US" sz="1600" dirty="0" err="1" smtClean="0"/>
              <a:t>vedies</a:t>
            </a:r>
            <a:r>
              <a:rPr lang="en-US" sz="1600" dirty="0" smtClean="0"/>
              <a:t> per sport </a:t>
            </a:r>
            <a:r>
              <a:rPr lang="en-US" sz="1600" dirty="0" err="1" smtClean="0"/>
              <a:t>te</a:t>
            </a:r>
            <a:r>
              <a:rPr lang="en-US" sz="1600" dirty="0" smtClean="0"/>
              <a:t> </a:t>
            </a:r>
            <a:r>
              <a:rPr lang="en-US" sz="1600" dirty="0" err="1" smtClean="0"/>
              <a:t>integru</a:t>
            </a:r>
            <a:r>
              <a:rPr lang="en-US" sz="1600" dirty="0" smtClean="0"/>
              <a:t> ne </a:t>
            </a:r>
            <a:r>
              <a:rPr lang="en-US" sz="1600" dirty="0" err="1" smtClean="0"/>
              <a:t>mes</a:t>
            </a:r>
            <a:r>
              <a:rPr lang="en-US" sz="1600" dirty="0" smtClean="0"/>
              <a:t> </a:t>
            </a:r>
            <a:r>
              <a:rPr lang="en-US" sz="1600" dirty="0" err="1" smtClean="0"/>
              <a:t>te</a:t>
            </a:r>
            <a:r>
              <a:rPr lang="en-US" sz="1600" dirty="0" smtClean="0"/>
              <a:t> </a:t>
            </a:r>
            <a:r>
              <a:rPr lang="en-US" sz="1600" dirty="0" err="1" smtClean="0"/>
              <a:t>bashkesive</a:t>
            </a:r>
            <a:r>
              <a:rPr lang="en-US" sz="1600" dirty="0" smtClean="0"/>
              <a:t>	</a:t>
            </a:r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	-  </a:t>
            </a:r>
            <a:r>
              <a:rPr lang="sq-AL" sz="2000" dirty="0" smtClean="0"/>
              <a:t>Përkrahja e  sportistëve  të talentuar </a:t>
            </a:r>
            <a:r>
              <a:rPr lang="en-US" sz="2000" dirty="0" smtClean="0"/>
              <a:t>		</a:t>
            </a:r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	- </a:t>
            </a:r>
            <a:r>
              <a:rPr lang="sq-AL" sz="2000" dirty="0" smtClean="0"/>
              <a:t>Përkrahja e sportistëve të spikatur</a:t>
            </a:r>
            <a:r>
              <a:rPr lang="en-US" sz="2000" dirty="0" smtClean="0"/>
              <a:t>			</a:t>
            </a:r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	- </a:t>
            </a:r>
            <a:r>
              <a:rPr lang="sq-AL" sz="2000" dirty="0" smtClean="0"/>
              <a:t>Furnizimi me pajisje sportive</a:t>
            </a:r>
            <a:r>
              <a:rPr lang="en-US" sz="2000" dirty="0" smtClean="0"/>
              <a:t>			</a:t>
            </a:r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	- </a:t>
            </a:r>
            <a:r>
              <a:rPr lang="en-US" sz="2000" dirty="0" err="1" smtClean="0"/>
              <a:t>Perkrahje</a:t>
            </a:r>
            <a:r>
              <a:rPr lang="en-US" sz="2000" dirty="0" smtClean="0"/>
              <a:t> per federate </a:t>
            </a:r>
            <a:r>
              <a:rPr lang="en-US" sz="2000" dirty="0" smtClean="0"/>
              <a:t>sportive</a:t>
            </a:r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	</a:t>
            </a:r>
            <a:r>
              <a:rPr lang="en-US" sz="2000" dirty="0" smtClean="0"/>
              <a:t>- </a:t>
            </a:r>
            <a:r>
              <a:rPr lang="en-US" sz="2000" dirty="0" err="1" smtClean="0"/>
              <a:t>perkrahje</a:t>
            </a:r>
            <a:r>
              <a:rPr lang="en-US" sz="2000" dirty="0" smtClean="0"/>
              <a:t> per </a:t>
            </a:r>
            <a:r>
              <a:rPr lang="en-US" sz="2000" dirty="0" err="1" smtClean="0"/>
              <a:t>shkolla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tenisit</a:t>
            </a:r>
            <a:r>
              <a:rPr lang="en-US" sz="2000" dirty="0" smtClean="0"/>
              <a:t> </a:t>
            </a:r>
            <a:r>
              <a:rPr lang="en-US" sz="2000" dirty="0" smtClean="0"/>
              <a:t>			</a:t>
            </a:r>
          </a:p>
          <a:p>
            <a:pPr lvl="1">
              <a:spcBef>
                <a:spcPct val="20000"/>
              </a:spcBef>
            </a:pPr>
            <a:endParaRPr lang="en-US" sz="2000" b="1" dirty="0" smtClean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ПРОЕКТЕ 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201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8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</a:t>
            </a: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201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8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39552" y="1916832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b="1" dirty="0" smtClean="0"/>
              <a:t>KULTURE</a:t>
            </a:r>
            <a:r>
              <a:rPr lang="en-US" sz="2000" b="1" dirty="0" smtClean="0"/>
              <a:t>:						3.470.000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</a:t>
            </a:r>
            <a:r>
              <a:rPr lang="sq-AL" sz="2000" dirty="0" smtClean="0"/>
              <a:t>Organizimi i festivaleve</a:t>
            </a:r>
            <a:r>
              <a:rPr lang="en-US" sz="2000" dirty="0" smtClean="0"/>
              <a:t>				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sq-AL" sz="2000" b="1" dirty="0" smtClean="0"/>
              <a:t>Shënimi i ngjarjeve jubilare dhe datave të </a:t>
            </a:r>
            <a:r>
              <a:rPr lang="sq-AL" sz="2000" b="1" dirty="0" smtClean="0"/>
              <a:t>rëndësishme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sq-AL" sz="2000" b="1" dirty="0" smtClean="0"/>
              <a:t>Financimi i manifestimeve kulturore</a:t>
            </a:r>
            <a:r>
              <a:rPr lang="en-US" sz="2000" b="1" dirty="0" smtClean="0"/>
              <a:t>		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mk-MK" sz="2000" b="1" dirty="0" smtClean="0"/>
              <a:t>Inkurajimi i krijimtarisë bashkë</a:t>
            </a:r>
            <a:r>
              <a:rPr lang="sq-AL" sz="2000" b="1" dirty="0" smtClean="0"/>
              <a:t>kohore</a:t>
            </a:r>
            <a:r>
              <a:rPr lang="en-US" sz="2000" b="1" dirty="0" smtClean="0"/>
              <a:t>		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sq-AL" sz="2000" b="1" dirty="0" smtClean="0"/>
              <a:t>Proekte te shoqatave jo qeveriate</a:t>
            </a:r>
            <a:r>
              <a:rPr lang="en-US" sz="2000" b="1" dirty="0" smtClean="0"/>
              <a:t>		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mk-MK" sz="2000" dirty="0" smtClean="0"/>
              <a:t>Promovimi i Trashëgimisë Kulturore</a:t>
            </a:r>
            <a:r>
              <a:rPr lang="en-US" sz="2000" dirty="0" smtClean="0"/>
              <a:t>		</a:t>
            </a:r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	- </a:t>
            </a:r>
            <a:r>
              <a:rPr lang="sq-AL" sz="2000" b="1" dirty="0" smtClean="0"/>
              <a:t>Veprimtari botuese dhe biblioteka</a:t>
            </a:r>
            <a:r>
              <a:rPr lang="en-US" sz="2000" b="1" dirty="0" smtClean="0"/>
              <a:t>		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	- </a:t>
            </a:r>
            <a:r>
              <a:rPr lang="sq-AL" sz="2000" b="1" dirty="0" smtClean="0"/>
              <a:t>Financimi i artistëve individualë, arteve zbatuese, dhe të ngjajshme</a:t>
            </a:r>
            <a:r>
              <a:rPr lang="en-US" sz="2000" b="1" dirty="0" smtClean="0"/>
              <a:t>						</a:t>
            </a:r>
            <a:endParaRPr lang="en-US" sz="2000" dirty="0" smtClean="0"/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	- </a:t>
            </a:r>
            <a:r>
              <a:rPr lang="sq-AL" sz="2000" b="1" dirty="0" smtClean="0"/>
              <a:t>Ndihmimi i manifestimeve të të rinjëve </a:t>
            </a:r>
            <a:r>
              <a:rPr lang="en-US" sz="2000" b="1" dirty="0" smtClean="0"/>
              <a:t>		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	- </a:t>
            </a:r>
            <a:r>
              <a:rPr lang="sq-AL" sz="2000" b="1" dirty="0" smtClean="0"/>
              <a:t>Financimi i projektit nga lëmia e kulturës dhe ngjarjeve të tjera të komunitetit rom</a:t>
            </a:r>
            <a:r>
              <a:rPr lang="en-US" sz="2000" b="1" dirty="0" smtClean="0"/>
              <a:t>					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ПРОЕКТЕ 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201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8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</a:t>
            </a: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201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8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39552" y="1916832"/>
            <a:ext cx="799288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1600" b="1" dirty="0" smtClean="0"/>
              <a:t>MBROJTJE SOCIALE:</a:t>
            </a:r>
          </a:p>
          <a:p>
            <a:pPr lvl="1">
              <a:spcBef>
                <a:spcPct val="20000"/>
              </a:spcBef>
            </a:pPr>
            <a:r>
              <a:rPr lang="en-US" sz="1600" dirty="0" smtClean="0"/>
              <a:t>- </a:t>
            </a:r>
            <a:r>
              <a:rPr lang="en-US" sz="1600" dirty="0" err="1" smtClean="0"/>
              <a:t>Krijimi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kushteve</a:t>
            </a:r>
            <a:r>
              <a:rPr lang="en-US" sz="1600" dirty="0" smtClean="0"/>
              <a:t> </a:t>
            </a:r>
            <a:r>
              <a:rPr lang="en-US" sz="1600" dirty="0" err="1" smtClean="0"/>
              <a:t>për</a:t>
            </a:r>
            <a:r>
              <a:rPr lang="en-US" sz="1600" dirty="0" smtClean="0"/>
              <a:t> </a:t>
            </a:r>
            <a:r>
              <a:rPr lang="en-US" sz="1600" dirty="0" err="1" smtClean="0"/>
              <a:t>hapjen</a:t>
            </a:r>
            <a:r>
              <a:rPr lang="en-US" sz="1600" dirty="0" smtClean="0"/>
              <a:t> </a:t>
            </a:r>
            <a:r>
              <a:rPr lang="en-GB" sz="1600" dirty="0" err="1" smtClean="0"/>
              <a:t>qendrës</a:t>
            </a:r>
            <a:r>
              <a:rPr lang="en-GB" sz="1600" dirty="0" smtClean="0"/>
              <a:t> </a:t>
            </a:r>
            <a:r>
              <a:rPr lang="en-GB" sz="1600" dirty="0" err="1" smtClean="0"/>
              <a:t>ditore</a:t>
            </a:r>
            <a:r>
              <a:rPr lang="en-GB" sz="1600" dirty="0" smtClean="0"/>
              <a:t> </a:t>
            </a:r>
            <a:r>
              <a:rPr lang="en-GB" sz="1600" dirty="0" err="1" smtClean="0"/>
              <a:t>për</a:t>
            </a:r>
            <a:r>
              <a:rPr lang="en-GB" sz="1600" dirty="0" smtClean="0"/>
              <a:t> </a:t>
            </a:r>
            <a:r>
              <a:rPr lang="en-GB" sz="1600" dirty="0" err="1" smtClean="0"/>
              <a:t>përkujdesje</a:t>
            </a:r>
            <a:r>
              <a:rPr lang="en-GB" sz="1600" dirty="0" smtClean="0"/>
              <a:t> </a:t>
            </a:r>
            <a:r>
              <a:rPr lang="en-GB" sz="1600" dirty="0" err="1" smtClean="0"/>
              <a:t>të</a:t>
            </a:r>
            <a:r>
              <a:rPr lang="en-GB" sz="1600" dirty="0" smtClean="0"/>
              <a:t>  </a:t>
            </a:r>
            <a:r>
              <a:rPr lang="en-GB" sz="1600" dirty="0" err="1" smtClean="0"/>
              <a:t>fëmijëve</a:t>
            </a:r>
            <a:r>
              <a:rPr lang="en-GB" sz="1600" dirty="0" smtClean="0"/>
              <a:t> pa </a:t>
            </a:r>
            <a:r>
              <a:rPr lang="en-GB" sz="1600" dirty="0" err="1" smtClean="0"/>
              <a:t>përkujdesje</a:t>
            </a:r>
            <a:r>
              <a:rPr lang="en-GB" sz="1600" dirty="0" smtClean="0"/>
              <a:t> </a:t>
            </a:r>
            <a:r>
              <a:rPr lang="en-GB" sz="1600" dirty="0" err="1" smtClean="0"/>
              <a:t>dhe</a:t>
            </a:r>
            <a:r>
              <a:rPr lang="en-GB" sz="1600" dirty="0" smtClean="0"/>
              <a:t> </a:t>
            </a:r>
            <a:r>
              <a:rPr lang="en-GB" sz="1600" dirty="0" err="1" smtClean="0"/>
              <a:t>fëmijëve</a:t>
            </a:r>
            <a:r>
              <a:rPr lang="en-GB" sz="1600" dirty="0" smtClean="0"/>
              <a:t> </a:t>
            </a:r>
            <a:r>
              <a:rPr lang="en-GB" sz="1600" dirty="0" err="1" smtClean="0"/>
              <a:t>në</a:t>
            </a:r>
            <a:r>
              <a:rPr lang="en-GB" sz="1600" dirty="0" smtClean="0"/>
              <a:t> </a:t>
            </a:r>
            <a:r>
              <a:rPr lang="en-GB" sz="1600" dirty="0" err="1" smtClean="0"/>
              <a:t>rrugë</a:t>
            </a:r>
            <a:r>
              <a:rPr lang="en-GB" sz="1600" dirty="0" smtClean="0"/>
              <a:t>					</a:t>
            </a:r>
            <a:r>
              <a:rPr lang="en-GB" sz="1600" dirty="0" smtClean="0"/>
              <a:t>200.000</a:t>
            </a:r>
            <a:endParaRPr lang="en-GB" sz="1600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GB" sz="1600" dirty="0" err="1" smtClean="0"/>
              <a:t>Krijimin</a:t>
            </a:r>
            <a:r>
              <a:rPr lang="en-GB" sz="1600" dirty="0" smtClean="0"/>
              <a:t> e </a:t>
            </a:r>
            <a:r>
              <a:rPr lang="en-GB" sz="1600" dirty="0" err="1" smtClean="0"/>
              <a:t>kushteve</a:t>
            </a:r>
            <a:r>
              <a:rPr lang="en-GB" sz="1600" dirty="0" smtClean="0"/>
              <a:t> </a:t>
            </a:r>
            <a:r>
              <a:rPr lang="en-GB" sz="1600" dirty="0" err="1" smtClean="0"/>
              <a:t>më</a:t>
            </a:r>
            <a:r>
              <a:rPr lang="en-GB" sz="1600" dirty="0" smtClean="0"/>
              <a:t> </a:t>
            </a:r>
            <a:r>
              <a:rPr lang="en-GB" sz="1600" dirty="0" err="1" smtClean="0"/>
              <a:t>të</a:t>
            </a:r>
            <a:r>
              <a:rPr lang="en-GB" sz="1600" dirty="0" smtClean="0"/>
              <a:t> </a:t>
            </a:r>
            <a:r>
              <a:rPr lang="en-GB" sz="1600" dirty="0" err="1" smtClean="0"/>
              <a:t>volitëshme</a:t>
            </a:r>
            <a:r>
              <a:rPr lang="en-GB" sz="1600" dirty="0" smtClean="0"/>
              <a:t> </a:t>
            </a:r>
            <a:r>
              <a:rPr lang="en-GB" sz="1600" dirty="0" err="1" smtClean="0"/>
              <a:t>për</a:t>
            </a:r>
            <a:r>
              <a:rPr lang="en-GB" sz="1600" dirty="0" smtClean="0"/>
              <a:t> </a:t>
            </a:r>
            <a:r>
              <a:rPr lang="en-GB" sz="1600" dirty="0" err="1" smtClean="0"/>
              <a:t>jetë</a:t>
            </a:r>
            <a:r>
              <a:rPr lang="en-GB" sz="1600" dirty="0" smtClean="0"/>
              <a:t> </a:t>
            </a:r>
            <a:r>
              <a:rPr lang="en-GB" sz="1600" dirty="0" err="1" smtClean="0"/>
              <a:t>sociale</a:t>
            </a:r>
            <a:r>
              <a:rPr lang="en-GB" sz="1600" dirty="0" smtClean="0"/>
              <a:t>  </a:t>
            </a:r>
            <a:r>
              <a:rPr lang="en-GB" sz="1600" dirty="0" err="1" smtClean="0"/>
              <a:t>në</a:t>
            </a:r>
            <a:r>
              <a:rPr lang="en-GB" sz="1600" dirty="0" smtClean="0"/>
              <a:t> </a:t>
            </a:r>
            <a:r>
              <a:rPr lang="en-GB" sz="1600" dirty="0" err="1" smtClean="0"/>
              <a:t>klub</a:t>
            </a:r>
            <a:r>
              <a:rPr lang="en-GB" sz="1600" dirty="0" smtClean="0"/>
              <a:t> </a:t>
            </a:r>
            <a:r>
              <a:rPr lang="en-GB" sz="1600" dirty="0" err="1" smtClean="0"/>
              <a:t>ditorë</a:t>
            </a:r>
            <a:r>
              <a:rPr lang="en-GB" sz="1600" dirty="0" smtClean="0"/>
              <a:t> </a:t>
            </a:r>
            <a:r>
              <a:rPr lang="en-GB" sz="1600" dirty="0" err="1" smtClean="0"/>
              <a:t>për</a:t>
            </a:r>
            <a:r>
              <a:rPr lang="en-GB" sz="1600" dirty="0" smtClean="0"/>
              <a:t> persona </a:t>
            </a:r>
            <a:r>
              <a:rPr lang="en-GB" sz="1600" dirty="0" err="1" smtClean="0"/>
              <a:t>të</a:t>
            </a:r>
            <a:r>
              <a:rPr lang="en-GB" sz="1600" dirty="0" smtClean="0"/>
              <a:t> </a:t>
            </a:r>
            <a:r>
              <a:rPr lang="en-GB" sz="1600" dirty="0" err="1" smtClean="0"/>
              <a:t>moshuar</a:t>
            </a:r>
            <a:r>
              <a:rPr lang="en-GB" sz="1600" dirty="0" smtClean="0"/>
              <a:t>						200.000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GB" sz="1600" b="1" dirty="0" smtClean="0"/>
              <a:t>-</a:t>
            </a:r>
            <a:r>
              <a:rPr lang="en-US" sz="1600" dirty="0" err="1" smtClean="0"/>
              <a:t>Ngritjen</a:t>
            </a:r>
            <a:r>
              <a:rPr lang="en-US" sz="1600" dirty="0" smtClean="0"/>
              <a:t> e </a:t>
            </a:r>
            <a:r>
              <a:rPr lang="en-US" sz="1600" dirty="0" err="1" smtClean="0"/>
              <a:t>kapaciteteve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kuzhinës</a:t>
            </a:r>
            <a:r>
              <a:rPr lang="en-US" sz="1600" dirty="0" smtClean="0"/>
              <a:t> </a:t>
            </a:r>
            <a:r>
              <a:rPr lang="en-US" sz="1600" dirty="0" err="1" smtClean="0"/>
              <a:t>popullore</a:t>
            </a:r>
            <a:r>
              <a:rPr lang="en-US" sz="1600" dirty="0" smtClean="0"/>
              <a:t>			300.000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600" dirty="0" err="1" smtClean="0"/>
              <a:t>Ndihmë</a:t>
            </a:r>
            <a:r>
              <a:rPr lang="en-US" sz="1600" dirty="0" smtClean="0"/>
              <a:t> </a:t>
            </a:r>
            <a:r>
              <a:rPr lang="en-US" sz="1600" dirty="0" err="1" smtClean="0"/>
              <a:t>familjeve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goditura</a:t>
            </a:r>
            <a:r>
              <a:rPr lang="en-US" sz="1600" dirty="0" smtClean="0"/>
              <a:t> </a:t>
            </a:r>
            <a:r>
              <a:rPr lang="en-US" sz="1600" dirty="0" err="1" smtClean="0"/>
              <a:t>nga</a:t>
            </a:r>
            <a:r>
              <a:rPr lang="en-US" sz="1600" dirty="0" smtClean="0"/>
              <a:t> </a:t>
            </a:r>
            <a:r>
              <a:rPr lang="en-US" sz="1600" dirty="0" err="1" smtClean="0"/>
              <a:t>fatkeqësi</a:t>
            </a:r>
            <a:r>
              <a:rPr lang="en-US" sz="1600" dirty="0" smtClean="0"/>
              <a:t> </a:t>
            </a:r>
            <a:r>
              <a:rPr lang="en-US" sz="1600" dirty="0" err="1" smtClean="0"/>
              <a:t>natyrore</a:t>
            </a:r>
            <a:r>
              <a:rPr lang="en-US" sz="1600" dirty="0" smtClean="0"/>
              <a:t> </a:t>
            </a:r>
            <a:r>
              <a:rPr lang="en-US" sz="1600" dirty="0" err="1" smtClean="0"/>
              <a:t>dhe</a:t>
            </a:r>
            <a:r>
              <a:rPr lang="en-US" sz="1600" dirty="0" smtClean="0"/>
              <a:t> </a:t>
            </a:r>
            <a:r>
              <a:rPr lang="en-US" sz="1600" dirty="0" err="1" smtClean="0"/>
              <a:t>fatkeqësi</a:t>
            </a:r>
            <a:r>
              <a:rPr lang="en-US" sz="1600" dirty="0" smtClean="0"/>
              <a:t> </a:t>
            </a:r>
            <a:r>
              <a:rPr lang="en-US" sz="1600" dirty="0" err="1" smtClean="0"/>
              <a:t>elementare</a:t>
            </a:r>
            <a:r>
              <a:rPr lang="en-US" sz="1600" dirty="0" smtClean="0"/>
              <a:t>								300.000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600" dirty="0" err="1" smtClean="0"/>
              <a:t>Ndihmë</a:t>
            </a:r>
            <a:r>
              <a:rPr lang="en-US" sz="1600" dirty="0" smtClean="0"/>
              <a:t> </a:t>
            </a:r>
            <a:r>
              <a:rPr lang="en-US" sz="1600" dirty="0" err="1" smtClean="0"/>
              <a:t>familjeve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rrezikuara</a:t>
            </a:r>
            <a:r>
              <a:rPr lang="en-US" sz="1600" dirty="0" smtClean="0"/>
              <a:t> </a:t>
            </a:r>
            <a:r>
              <a:rPr lang="en-US" sz="1600" dirty="0" err="1" smtClean="0"/>
              <a:t>sociale</a:t>
            </a:r>
            <a:r>
              <a:rPr lang="en-US" sz="1600" dirty="0" smtClean="0"/>
              <a:t>			600.000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600" dirty="0" err="1" smtClean="0"/>
              <a:t>Ndihmë</a:t>
            </a:r>
            <a:r>
              <a:rPr lang="en-US" sz="1600" dirty="0" smtClean="0"/>
              <a:t> </a:t>
            </a:r>
            <a:r>
              <a:rPr lang="en-US" sz="1600" dirty="0" err="1" smtClean="0"/>
              <a:t>perosnave-viktima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dhunës</a:t>
            </a:r>
            <a:r>
              <a:rPr lang="en-US" sz="1600" dirty="0" smtClean="0"/>
              <a:t> </a:t>
            </a:r>
            <a:r>
              <a:rPr lang="en-US" sz="1600" dirty="0" err="1" smtClean="0"/>
              <a:t>familjare</a:t>
            </a:r>
            <a:r>
              <a:rPr lang="en-US" sz="1600" dirty="0" smtClean="0"/>
              <a:t>,			200.000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600" dirty="0" err="1" smtClean="0"/>
              <a:t>Ndihmë</a:t>
            </a:r>
            <a:r>
              <a:rPr lang="en-US" sz="1600" dirty="0" smtClean="0"/>
              <a:t> </a:t>
            </a:r>
            <a:r>
              <a:rPr lang="en-US" sz="1600" dirty="0" err="1" smtClean="0"/>
              <a:t>për</a:t>
            </a:r>
            <a:r>
              <a:rPr lang="en-US" sz="1600" dirty="0" smtClean="0"/>
              <a:t> </a:t>
            </a:r>
            <a:r>
              <a:rPr lang="en-US" sz="1600" dirty="0" err="1" smtClean="0"/>
              <a:t>nxënës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shkollave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mesme</a:t>
            </a:r>
            <a:r>
              <a:rPr lang="en-US" sz="1600" dirty="0" smtClean="0"/>
              <a:t> </a:t>
            </a:r>
            <a:r>
              <a:rPr lang="en-US" sz="1600" dirty="0" err="1" smtClean="0"/>
              <a:t>dhe</a:t>
            </a:r>
            <a:r>
              <a:rPr lang="en-US" sz="1600" dirty="0" smtClean="0"/>
              <a:t> student </a:t>
            </a:r>
            <a:r>
              <a:rPr lang="en-US" sz="1600" dirty="0" err="1" smtClean="0"/>
              <a:t>nga</a:t>
            </a:r>
            <a:r>
              <a:rPr lang="en-US" sz="1600" dirty="0" smtClean="0"/>
              <a:t> </a:t>
            </a:r>
            <a:r>
              <a:rPr lang="en-US" sz="1600" dirty="0" err="1" smtClean="0"/>
              <a:t>familje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rrezikuara</a:t>
            </a:r>
            <a:r>
              <a:rPr lang="en-US" sz="1600" dirty="0" smtClean="0"/>
              <a:t> </a:t>
            </a:r>
            <a:r>
              <a:rPr lang="en-US" sz="1600" dirty="0" err="1" smtClean="0"/>
              <a:t>sociale</a:t>
            </a:r>
            <a:r>
              <a:rPr lang="en-US" sz="2000" dirty="0" smtClean="0"/>
              <a:t>							500.000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600" dirty="0" err="1" smtClean="0"/>
              <a:t>Angazhimi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personave</a:t>
            </a:r>
            <a:r>
              <a:rPr lang="en-US" sz="1600" dirty="0" smtClean="0"/>
              <a:t> </a:t>
            </a:r>
            <a:r>
              <a:rPr lang="en-US" sz="1600" dirty="0" err="1" smtClean="0"/>
              <a:t>në</a:t>
            </a:r>
            <a:r>
              <a:rPr lang="en-US" sz="1600" dirty="0" smtClean="0"/>
              <a:t> </a:t>
            </a:r>
            <a:r>
              <a:rPr lang="en-US" sz="1600" dirty="0" err="1" smtClean="0"/>
              <a:t>rrezik</a:t>
            </a:r>
            <a:r>
              <a:rPr lang="en-US" sz="1600" dirty="0" smtClean="0"/>
              <a:t> social </a:t>
            </a:r>
            <a:r>
              <a:rPr lang="en-US" sz="1600" dirty="0" err="1" smtClean="0"/>
              <a:t>për</a:t>
            </a:r>
            <a:r>
              <a:rPr lang="en-US" sz="1600" dirty="0" smtClean="0"/>
              <a:t> </a:t>
            </a:r>
            <a:r>
              <a:rPr lang="en-US" sz="1600" dirty="0" err="1" smtClean="0"/>
              <a:t>kryerjen</a:t>
            </a:r>
            <a:r>
              <a:rPr lang="en-US" sz="1600" dirty="0" smtClean="0"/>
              <a:t> e </a:t>
            </a:r>
            <a:r>
              <a:rPr lang="en-US" sz="1600" dirty="0" err="1" smtClean="0"/>
              <a:t>punëve</a:t>
            </a:r>
            <a:r>
              <a:rPr lang="en-US" sz="1600" dirty="0" smtClean="0"/>
              <a:t> </a:t>
            </a:r>
            <a:r>
              <a:rPr lang="en-US" sz="1600" dirty="0" err="1" smtClean="0"/>
              <a:t>publike</a:t>
            </a:r>
            <a:r>
              <a:rPr lang="en-US" sz="1600" dirty="0" smtClean="0"/>
              <a:t>	4.500.000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600" dirty="0" err="1" smtClean="0"/>
              <a:t>Ndarja</a:t>
            </a:r>
            <a:r>
              <a:rPr lang="en-US" sz="1600" dirty="0" smtClean="0"/>
              <a:t> e </a:t>
            </a:r>
            <a:r>
              <a:rPr lang="en-US" sz="1600" dirty="0" err="1" smtClean="0"/>
              <a:t>ndihmës</a:t>
            </a:r>
            <a:r>
              <a:rPr lang="en-US" sz="1600" dirty="0" smtClean="0"/>
              <a:t> </a:t>
            </a:r>
            <a:r>
              <a:rPr lang="en-US" sz="1600" dirty="0" err="1" smtClean="0"/>
              <a:t>në</a:t>
            </a:r>
            <a:r>
              <a:rPr lang="en-US" sz="1600" dirty="0" smtClean="0"/>
              <a:t> </a:t>
            </a:r>
            <a:r>
              <a:rPr lang="en-US" sz="1600" dirty="0" err="1" smtClean="0"/>
              <a:t>naturë-pakove</a:t>
            </a:r>
            <a:r>
              <a:rPr lang="en-US" sz="1600" dirty="0" smtClean="0"/>
              <a:t> </a:t>
            </a:r>
            <a:r>
              <a:rPr lang="en-US" sz="1600" dirty="0" err="1" smtClean="0"/>
              <a:t>ushqimore</a:t>
            </a:r>
            <a:r>
              <a:rPr lang="en-US" sz="1600" dirty="0" smtClean="0"/>
              <a:t>			1.500.000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1600" dirty="0" err="1" smtClean="0"/>
              <a:t>Ndarja</a:t>
            </a:r>
            <a:r>
              <a:rPr lang="en-US" sz="1600" dirty="0" smtClean="0"/>
              <a:t> e </a:t>
            </a:r>
            <a:r>
              <a:rPr lang="en-US" sz="1600" dirty="0" err="1" smtClean="0"/>
              <a:t>ndihmës</a:t>
            </a:r>
            <a:r>
              <a:rPr lang="en-US" sz="1600" dirty="0" smtClean="0"/>
              <a:t> </a:t>
            </a:r>
            <a:r>
              <a:rPr lang="en-US" sz="1600" dirty="0" err="1" smtClean="0"/>
              <a:t>financiare</a:t>
            </a:r>
            <a:r>
              <a:rPr lang="en-US" sz="1600" dirty="0" smtClean="0"/>
              <a:t> </a:t>
            </a:r>
            <a:r>
              <a:rPr lang="en-US" sz="1600" dirty="0" err="1" smtClean="0"/>
              <a:t>ose</a:t>
            </a:r>
            <a:r>
              <a:rPr lang="en-US" sz="1600" dirty="0" smtClean="0"/>
              <a:t> </a:t>
            </a:r>
            <a:r>
              <a:rPr lang="en-US" sz="1600" dirty="0" err="1" smtClean="0"/>
              <a:t>në</a:t>
            </a:r>
            <a:r>
              <a:rPr lang="en-US" sz="1600" dirty="0" smtClean="0"/>
              <a:t> </a:t>
            </a:r>
            <a:r>
              <a:rPr lang="en-US" sz="1600" dirty="0" err="1" smtClean="0"/>
              <a:t>matriale</a:t>
            </a:r>
            <a:r>
              <a:rPr lang="en-US" sz="1600" dirty="0" smtClean="0"/>
              <a:t> </a:t>
            </a:r>
            <a:r>
              <a:rPr lang="en-US" sz="1600" dirty="0" err="1" smtClean="0"/>
              <a:t>ndërtimore</a:t>
            </a:r>
            <a:r>
              <a:rPr lang="en-US" sz="1600" dirty="0" smtClean="0"/>
              <a:t> </a:t>
            </a:r>
            <a:r>
              <a:rPr lang="en-US" sz="1600" dirty="0" err="1" smtClean="0"/>
              <a:t>për</a:t>
            </a:r>
            <a:r>
              <a:rPr lang="en-US" sz="1600" dirty="0" smtClean="0"/>
              <a:t> </a:t>
            </a:r>
            <a:r>
              <a:rPr lang="en-US" sz="1600" dirty="0" err="1" smtClean="0"/>
              <a:t>zgjedhjen</a:t>
            </a:r>
            <a:r>
              <a:rPr lang="en-US" sz="1600" dirty="0" smtClean="0"/>
              <a:t> e </a:t>
            </a:r>
            <a:r>
              <a:rPr lang="en-US" sz="1600" dirty="0" err="1" smtClean="0"/>
              <a:t>qështjesë</a:t>
            </a:r>
            <a:r>
              <a:rPr lang="en-US" sz="1600" dirty="0" smtClean="0"/>
              <a:t> </a:t>
            </a:r>
            <a:r>
              <a:rPr lang="en-US" sz="1600" dirty="0" err="1" smtClean="0"/>
              <a:t>banesore</a:t>
            </a:r>
            <a:r>
              <a:rPr lang="en-US" sz="1600" dirty="0" smtClean="0"/>
              <a:t> </a:t>
            </a:r>
            <a:r>
              <a:rPr lang="en-US" sz="1600" dirty="0" err="1" smtClean="0"/>
              <a:t>për</a:t>
            </a:r>
            <a:r>
              <a:rPr lang="en-US" sz="1600" dirty="0" smtClean="0"/>
              <a:t> </a:t>
            </a:r>
            <a:r>
              <a:rPr lang="en-US" sz="1600" dirty="0" err="1" smtClean="0"/>
              <a:t>familjet</a:t>
            </a:r>
            <a:r>
              <a:rPr lang="en-US" sz="1600" dirty="0" smtClean="0"/>
              <a:t> </a:t>
            </a:r>
            <a:r>
              <a:rPr lang="en-US" sz="1600" dirty="0" err="1" smtClean="0"/>
              <a:t>në</a:t>
            </a:r>
            <a:r>
              <a:rPr lang="en-US" sz="1600" dirty="0" smtClean="0"/>
              <a:t> </a:t>
            </a:r>
            <a:r>
              <a:rPr lang="en-US" sz="1600" dirty="0" err="1" smtClean="0"/>
              <a:t>rrezik</a:t>
            </a:r>
            <a:r>
              <a:rPr lang="en-US" sz="1600" dirty="0" smtClean="0"/>
              <a:t> social.				   600.000</a:t>
            </a:r>
            <a:r>
              <a:rPr lang="en-US" sz="2000" b="1" dirty="0" smtClean="0"/>
              <a:t>	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ПРОЕКТЕ 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201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8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</a:t>
            </a: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201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8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488832" cy="259228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TE HYRA = TE DALA</a:t>
            </a:r>
            <a:endParaRPr lang="en-US" sz="4400" dirty="0" smtClean="0">
              <a:latin typeface="M_Times" pitchFamily="18" charset="0"/>
            </a:endParaRPr>
          </a:p>
          <a:p>
            <a:r>
              <a:rPr lang="en-US" sz="4400" dirty="0" smtClean="0">
                <a:latin typeface="M_Times" pitchFamily="18" charset="0"/>
              </a:rPr>
              <a:t>PRIHODI = RASHODI</a:t>
            </a:r>
          </a:p>
        </p:txBody>
      </p:sp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488832" cy="72008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ELEMENTET THEMELORE TE BUXETIT</a:t>
            </a:r>
            <a:endParaRPr lang="en-US" sz="1800" dirty="0" smtClean="0">
              <a:latin typeface="M Makedonski Tajms" pitchFamily="18" charset="0"/>
            </a:endParaRPr>
          </a:p>
          <a:p>
            <a:r>
              <a:rPr lang="en-US" sz="1800" dirty="0" smtClean="0">
                <a:latin typeface="M Makedonski Tajms" pitchFamily="18" charset="0"/>
              </a:rPr>
              <a:t>OSNOVNI ELEMENTI</a:t>
            </a:r>
            <a:r>
              <a:rPr lang="mk-MK" sz="1800" dirty="0" smtClean="0"/>
              <a:t> НА БУЏЕТОТ</a:t>
            </a:r>
          </a:p>
        </p:txBody>
      </p:sp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1043608" y="2348880"/>
            <a:ext cx="7488832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ОСНОВЕН</a:t>
            </a: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БУЏЕТ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mk-MK" b="1" baseline="0" dirty="0" smtClean="0"/>
              <a:t>-</a:t>
            </a:r>
            <a:r>
              <a:rPr lang="en-US" b="1" baseline="0" dirty="0" smtClean="0"/>
              <a:t>BUXHETI THEMELOR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САМОФИНАСИРАЧКИ АКТИВНОСТИ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baseline="0" dirty="0" smtClean="0"/>
              <a:t>- AKTIVITETE VETFINSUESE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НАМЕНСА ДОТАЦИЈА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baseline="0" dirty="0" smtClean="0"/>
              <a:t>- DOTACIONE TE DEDIKUARA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ДОНАЦИЈА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baseline="0" dirty="0" smtClean="0"/>
              <a:t>- DONACIONE</a:t>
            </a: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КРЕДИТИ</a:t>
            </a:r>
            <a:endParaRPr kumimoji="0" lang="en-US" sz="1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baseline="0" dirty="0" smtClean="0"/>
              <a:t>-KREDITE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488832" cy="720080"/>
          </a:xfrm>
        </p:spPr>
        <p:txBody>
          <a:bodyPr>
            <a:normAutofit/>
          </a:bodyPr>
          <a:lstStyle/>
          <a:p>
            <a:r>
              <a:rPr lang="mk-MK" sz="1800" dirty="0" smtClean="0"/>
              <a:t>ПЕРМБАТЈА </a:t>
            </a:r>
            <a:r>
              <a:rPr lang="en-US" sz="1800" dirty="0" smtClean="0"/>
              <a:t>E BUXETIT</a:t>
            </a:r>
            <a:endParaRPr lang="en-US" sz="1800" dirty="0" smtClean="0">
              <a:latin typeface="M Makedonski Tajms" pitchFamily="18" charset="0"/>
            </a:endParaRPr>
          </a:p>
          <a:p>
            <a:r>
              <a:rPr lang="mk-MK" sz="1800" dirty="0" smtClean="0">
                <a:latin typeface="M Makedonski Tajms" pitchFamily="18" charset="0"/>
              </a:rPr>
              <a:t>СОДРЖИНА</a:t>
            </a:r>
            <a:r>
              <a:rPr lang="mk-MK" sz="1800" dirty="0" smtClean="0"/>
              <a:t> НА БУЏЕТОТ</a:t>
            </a:r>
          </a:p>
        </p:txBody>
      </p:sp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1043608" y="2348880"/>
            <a:ext cx="7488832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mk-MK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ОПШТИОТ</a:t>
            </a:r>
            <a:r>
              <a:rPr kumimoji="0" lang="mk-MK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ДЕЛ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1" noProof="0" dirty="0" smtClean="0"/>
              <a:t>PJESA E PERGJITHSHME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mk-MK" b="1" noProof="0" dirty="0" smtClean="0"/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mk-MK" sz="1800" b="1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ПОСЕБНИОТ ДЕЛ</a:t>
            </a:r>
            <a:endParaRPr kumimoji="0" lang="en-US" sz="1800" b="1" i="0" u="none" strike="noStrike" kern="1200" cap="none" spc="0" normalizeH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1" dirty="0" smtClean="0"/>
              <a:t>PJESA E VECANT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mk-MK" sz="1800" b="1" i="0" u="none" strike="noStrike" kern="1200" cap="none" spc="0" normalizeH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mk-MK" b="1" dirty="0" smtClean="0"/>
              <a:t>РАЗВОЈЕН ДЕЛ</a:t>
            </a:r>
            <a:endParaRPr lang="en-US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PJESA ZHVELLIMORE</a:t>
            </a:r>
            <a:endParaRPr kumimoji="0" lang="mk-MK" sz="1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mk-MK" b="1" baseline="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buFontTx/>
              <a:buChar char="-"/>
            </a:pPr>
            <a:r>
              <a:rPr kumimoji="0" lang="mk-MK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b="1" dirty="0" err="1" smtClean="0"/>
              <a:t>Buxheti</a:t>
            </a:r>
            <a:r>
              <a:rPr lang="en-US" b="1" dirty="0" smtClean="0"/>
              <a:t> </a:t>
            </a:r>
            <a:r>
              <a:rPr lang="en-US" b="1" dirty="0" err="1" smtClean="0"/>
              <a:t>Themelor</a:t>
            </a:r>
            <a:r>
              <a:rPr lang="en-US" b="1" dirty="0" smtClean="0"/>
              <a:t>	</a:t>
            </a:r>
            <a:r>
              <a:rPr lang="mk-MK" b="1" dirty="0" smtClean="0"/>
              <a:t>	</a:t>
            </a:r>
            <a:r>
              <a:rPr lang="en-US" b="1" dirty="0" smtClean="0"/>
              <a:t>	359.744.000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lang="mk-MK" b="1" dirty="0" smtClean="0"/>
              <a:t> Основен Буџет</a:t>
            </a:r>
            <a:endParaRPr lang="en-US" b="1" dirty="0" smtClean="0"/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b="1" dirty="0" smtClean="0"/>
              <a:t> </a:t>
            </a:r>
            <a:r>
              <a:rPr lang="en-US" b="1" dirty="0" smtClean="0"/>
              <a:t>Blok </a:t>
            </a:r>
            <a:r>
              <a:rPr lang="en-US" b="1" dirty="0" err="1" smtClean="0"/>
              <a:t>Dotacioni</a:t>
            </a:r>
            <a:r>
              <a:rPr lang="en-US" b="1" dirty="0" smtClean="0"/>
              <a:t>			371.623.144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kumimoji="0" lang="mk-MK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Блок Дотации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b="1" dirty="0" err="1" smtClean="0"/>
              <a:t>Aktivitete</a:t>
            </a:r>
            <a:r>
              <a:rPr lang="en-US" b="1" dirty="0" smtClean="0"/>
              <a:t> vet </a:t>
            </a:r>
            <a:r>
              <a:rPr lang="en-US" b="1" dirty="0" err="1" smtClean="0"/>
              <a:t>finansuese</a:t>
            </a:r>
            <a:r>
              <a:rPr lang="en-US" b="1" dirty="0" smtClean="0"/>
              <a:t>		  19.000.000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kumimoji="0" lang="mk-MK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Самофинансиски активности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b="1" dirty="0" err="1" smtClean="0"/>
              <a:t>Donacione</a:t>
            </a:r>
            <a:r>
              <a:rPr lang="en-US" b="1" dirty="0" smtClean="0"/>
              <a:t>			  23.740.000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kumimoji="0" lang="mk-MK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донаци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4">
              <a:spcBef>
                <a:spcPct val="20000"/>
              </a:spcBef>
              <a:buFontTx/>
              <a:buChar char="-"/>
            </a:pPr>
            <a:r>
              <a:rPr lang="en-US" b="1" noProof="0" dirty="0" err="1" smtClean="0"/>
              <a:t>Gjithsej</a:t>
            </a:r>
            <a:r>
              <a:rPr lang="en-US" b="1" noProof="0" dirty="0" smtClean="0"/>
              <a:t>		774.107.144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PROGRAMET PJESE PERBERSE E BUXHETIT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ПРОГРАМИ 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spcBef>
                <a:spcPct val="20000"/>
              </a:spcBef>
              <a:buFontTx/>
              <a:buChar char="-"/>
            </a:pPr>
            <a:r>
              <a:rPr lang="en-US" b="1" dirty="0" smtClean="0"/>
              <a:t>40 PLATI I NADOMESTOCI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mk-MK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80.259.000</a:t>
            </a:r>
            <a:r>
              <a:rPr lang="mk-MK" b="1" dirty="0" smtClean="0"/>
              <a:t>,00</a:t>
            </a:r>
            <a:endParaRPr kumimoji="0" lang="mk-MK" sz="1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RROGA DHE KONTRIBUTE</a:t>
            </a:r>
            <a:endParaRPr kumimoji="0" lang="mk-MK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it-IT" b="1" dirty="0" smtClean="0"/>
              <a:t>41 REZERVI I NEDEFINIRANI RASHODI</a:t>
            </a:r>
            <a:r>
              <a:rPr lang="mk-MK" b="1" baseline="0" dirty="0" smtClean="0"/>
              <a:t>			  </a:t>
            </a:r>
            <a:r>
              <a:rPr lang="en-US" b="1" dirty="0" smtClean="0"/>
              <a:t>6.000.000</a:t>
            </a:r>
            <a:r>
              <a:rPr lang="mk-MK" b="1" dirty="0" smtClean="0"/>
              <a:t>,00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REZERVAT</a:t>
            </a:r>
            <a:endParaRPr kumimoji="0" lang="mk-MK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b="1" dirty="0" smtClean="0"/>
              <a:t>42 STOKI I USLUGI</a:t>
            </a:r>
            <a:r>
              <a:rPr lang="mk-MK" b="1" dirty="0" smtClean="0"/>
              <a:t>			  		</a:t>
            </a:r>
            <a:r>
              <a:rPr lang="en-US" b="1" dirty="0" smtClean="0"/>
              <a:t>106.735.000</a:t>
            </a:r>
            <a:r>
              <a:rPr lang="mk-MK" b="1" dirty="0" smtClean="0"/>
              <a:t>,00</a:t>
            </a:r>
            <a:endParaRPr lang="en-US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STOQE DHE MALLRA</a:t>
            </a:r>
            <a:endParaRPr lang="mk-MK" b="1" dirty="0" smtClean="0"/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b="1" dirty="0" smtClean="0"/>
              <a:t>46 SUBVENCII I TRANSFERI</a:t>
            </a:r>
            <a:r>
              <a:rPr lang="mk-MK" b="1" dirty="0" smtClean="0"/>
              <a:t>				</a:t>
            </a:r>
            <a:r>
              <a:rPr lang="en-US" b="1" dirty="0" smtClean="0"/>
              <a:t>31.210.000</a:t>
            </a:r>
            <a:r>
              <a:rPr lang="mk-MK" b="1" dirty="0" smtClean="0"/>
              <a:t>,00</a:t>
            </a:r>
            <a:endParaRPr lang="en-US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SUBVENCIONE DHE TRANSFERE</a:t>
            </a:r>
            <a:endParaRPr lang="mk-MK" b="1" dirty="0" smtClean="0"/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b="1" dirty="0" smtClean="0"/>
              <a:t>47 SOCIJALNI BENEFICII</a:t>
            </a:r>
            <a:r>
              <a:rPr lang="mk-MK" b="1" dirty="0" smtClean="0"/>
              <a:t>				   </a:t>
            </a:r>
            <a:r>
              <a:rPr lang="en-US" b="1" dirty="0" smtClean="0"/>
              <a:t>1.7</a:t>
            </a:r>
            <a:r>
              <a:rPr lang="mk-MK" b="1" dirty="0" smtClean="0"/>
              <a:t>0</a:t>
            </a:r>
            <a:r>
              <a:rPr lang="en-US" b="1" dirty="0" smtClean="0"/>
              <a:t>0.000</a:t>
            </a:r>
            <a:r>
              <a:rPr lang="mk-MK" b="1" dirty="0" smtClean="0"/>
              <a:t>,00</a:t>
            </a:r>
            <a:endParaRPr lang="en-US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BENEFITE SOCIALE</a:t>
            </a:r>
            <a:endParaRPr lang="mk-MK" b="1" dirty="0" smtClean="0"/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b="1" dirty="0" smtClean="0"/>
              <a:t>48 KAPITALNI RASHODI</a:t>
            </a:r>
            <a:r>
              <a:rPr lang="mk-MK" b="1" dirty="0" smtClean="0"/>
              <a:t>			                 </a:t>
            </a:r>
            <a:r>
              <a:rPr lang="en-US" b="1" dirty="0" smtClean="0"/>
              <a:t>126.080.000</a:t>
            </a:r>
            <a:r>
              <a:rPr lang="mk-MK" b="1" dirty="0" smtClean="0"/>
              <a:t>,00</a:t>
            </a:r>
            <a:endParaRPr lang="en-US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smtClean="0"/>
              <a:t>SHPENZIMET KAPITALE</a:t>
            </a:r>
            <a:endParaRPr lang="mk-MK" b="1" dirty="0" smtClean="0"/>
          </a:p>
          <a:p>
            <a:pPr>
              <a:spcBef>
                <a:spcPct val="20000"/>
              </a:spcBef>
              <a:buFontTx/>
              <a:buChar char="-"/>
            </a:pPr>
            <a:r>
              <a:rPr lang="mk-MK" b="1" dirty="0" smtClean="0"/>
              <a:t>49 Исплата </a:t>
            </a:r>
            <a:r>
              <a:rPr lang="mk-MK" b="1" dirty="0" smtClean="0"/>
              <a:t>на кредити</a:t>
            </a:r>
            <a:endParaRPr lang="en-US" b="1" dirty="0" smtClean="0"/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b="1" dirty="0" err="1" smtClean="0"/>
              <a:t>Pagesa</a:t>
            </a:r>
            <a:r>
              <a:rPr lang="en-US" b="1" dirty="0" smtClean="0"/>
              <a:t> e </a:t>
            </a:r>
            <a:r>
              <a:rPr lang="en-US" b="1" dirty="0" err="1" smtClean="0"/>
              <a:t>Kredive</a:t>
            </a:r>
            <a:r>
              <a:rPr lang="en-US" b="1" dirty="0" smtClean="0"/>
              <a:t>				  </a:t>
            </a:r>
            <a:r>
              <a:rPr lang="en-US" b="1" dirty="0" smtClean="0"/>
              <a:t>6.200.000,00</a:t>
            </a:r>
            <a:endParaRPr lang="mk-MK" b="1" dirty="0" smtClean="0"/>
          </a:p>
          <a:p>
            <a:pPr lvl="6">
              <a:spcBef>
                <a:spcPct val="20000"/>
              </a:spcBef>
              <a:buFontTx/>
              <a:buChar char="-"/>
            </a:pPr>
            <a:r>
              <a:rPr lang="mk-MK" b="1" dirty="0" smtClean="0"/>
              <a:t>Вкупно 		</a:t>
            </a:r>
            <a:r>
              <a:rPr lang="en-US" b="1" dirty="0" smtClean="0"/>
              <a:t>                 </a:t>
            </a:r>
            <a:r>
              <a:rPr lang="en-US" b="1" dirty="0" smtClean="0"/>
              <a:t>359.744.000</a:t>
            </a:r>
            <a:r>
              <a:rPr lang="mk-MK" b="1" dirty="0" smtClean="0"/>
              <a:t>,00</a:t>
            </a:r>
            <a:endParaRPr lang="mk-MK" b="1" dirty="0" smtClean="0"/>
          </a:p>
          <a:p>
            <a:pPr>
              <a:spcBef>
                <a:spcPct val="20000"/>
              </a:spcBef>
              <a:buFontTx/>
              <a:buChar char="-"/>
            </a:pPr>
            <a:r>
              <a:rPr lang="mk-MK" b="1" dirty="0" smtClean="0"/>
              <a:t> </a:t>
            </a:r>
            <a:r>
              <a:rPr lang="en-US" b="1" dirty="0" smtClean="0"/>
              <a:t>			</a:t>
            </a:r>
            <a:r>
              <a:rPr lang="en-US" b="1" dirty="0" err="1" smtClean="0"/>
              <a:t>Gjithsej</a:t>
            </a:r>
            <a:endParaRPr kumimoji="0" lang="mk-MK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Struktura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e </a:t>
            </a: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buxhetit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2018 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T </a:t>
            </a:r>
            <a:r>
              <a:rPr lang="en-US" dirty="0" err="1" smtClean="0">
                <a:solidFill>
                  <a:schemeClr val="tx1">
                    <a:tint val="75000"/>
                  </a:schemeClr>
                </a:solidFill>
              </a:rPr>
              <a:t>dalat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Структура на буџет за </a:t>
            </a: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201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8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/>
          <p:nvPr/>
        </p:nvGraphicFramePr>
        <p:xfrm>
          <a:off x="611560" y="1196752"/>
          <a:ext cx="80648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39552" y="1916832"/>
            <a:ext cx="79928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b="1" dirty="0" err="1" smtClean="0"/>
              <a:t>Ndertimin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dhe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rekonstrumin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rrugve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dhe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rrugicave</a:t>
            </a:r>
            <a:r>
              <a:rPr lang="en-US" sz="2000" b="1" dirty="0" smtClean="0"/>
              <a:t>	</a:t>
            </a:r>
          </a:p>
          <a:p>
            <a:pPr lvl="1">
              <a:spcBef>
                <a:spcPct val="20000"/>
              </a:spcBef>
            </a:pPr>
            <a:r>
              <a:rPr lang="en-US" sz="2000" b="1" dirty="0" err="1" smtClean="0">
                <a:latin typeface="M_Times" pitchFamily="18" charset="0"/>
              </a:rPr>
              <a:t>Izg</a:t>
            </a:r>
            <a:r>
              <a:rPr lang="en-US" sz="2000" b="1" dirty="0" smtClean="0">
                <a:latin typeface="M_Times" pitchFamily="18" charset="0"/>
              </a:rPr>
              <a:t>. I </a:t>
            </a:r>
            <a:r>
              <a:rPr lang="en-US" sz="2000" b="1" dirty="0" err="1" smtClean="0">
                <a:latin typeface="M_Times" pitchFamily="18" charset="0"/>
              </a:rPr>
              <a:t>rekonstrukcija</a:t>
            </a:r>
            <a:r>
              <a:rPr lang="en-US" sz="2000" b="1" dirty="0" smtClean="0">
                <a:latin typeface="M_Times" pitchFamily="18" charset="0"/>
              </a:rPr>
              <a:t> </a:t>
            </a:r>
            <a:r>
              <a:rPr lang="en-US" sz="2000" b="1" dirty="0" err="1" smtClean="0">
                <a:latin typeface="M_Times" pitchFamily="18" charset="0"/>
              </a:rPr>
              <a:t>na</a:t>
            </a:r>
            <a:r>
              <a:rPr lang="en-US" sz="2000" b="1" dirty="0" smtClean="0">
                <a:latin typeface="M_Times" pitchFamily="18" charset="0"/>
              </a:rPr>
              <a:t> </a:t>
            </a:r>
            <a:r>
              <a:rPr lang="en-US" sz="2000" b="1" dirty="0" err="1" smtClean="0">
                <a:latin typeface="M_Times" pitchFamily="18" charset="0"/>
              </a:rPr>
              <a:t>ulici</a:t>
            </a:r>
            <a:r>
              <a:rPr lang="en-US" sz="2000" b="1" dirty="0" smtClean="0">
                <a:latin typeface="M_Times" pitchFamily="18" charset="0"/>
              </a:rPr>
              <a:t> I </a:t>
            </a:r>
            <a:r>
              <a:rPr lang="en-US" sz="2000" b="1" dirty="0" err="1" smtClean="0">
                <a:latin typeface="M_Times" pitchFamily="18" charset="0"/>
              </a:rPr>
              <a:t>pati</a:t>
            </a:r>
            <a:r>
              <a:rPr lang="en-US" sz="2000" b="1" dirty="0" smtClean="0">
                <a:latin typeface="M_Times" pitchFamily="18" charset="0"/>
              </a:rPr>
              <a:t>[</a:t>
            </a:r>
            <a:r>
              <a:rPr lang="en-US" sz="2000" b="1" dirty="0" err="1" smtClean="0">
                <a:latin typeface="M_Times" pitchFamily="18" charset="0"/>
              </a:rPr>
              <a:t>ta</a:t>
            </a:r>
            <a:endParaRPr lang="en-US" sz="2000" b="1" dirty="0" smtClean="0">
              <a:latin typeface="M_Times" pitchFamily="18" charset="0"/>
            </a:endParaRP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rekonstrumi</a:t>
            </a:r>
            <a:r>
              <a:rPr lang="en-US" sz="2000" b="1" dirty="0" smtClean="0"/>
              <a:t> I </a:t>
            </a:r>
            <a:r>
              <a:rPr lang="en-US" sz="2000" b="1" dirty="0" err="1" smtClean="0"/>
              <a:t>rruges</a:t>
            </a:r>
            <a:r>
              <a:rPr lang="en-US" sz="2000" b="1" dirty="0" smtClean="0"/>
              <a:t> </a:t>
            </a:r>
            <a:r>
              <a:rPr lang="en-US" sz="2000" b="1" dirty="0" smtClean="0"/>
              <a:t>,, </a:t>
            </a:r>
            <a:r>
              <a:rPr lang="en-US" sz="2000" b="1" dirty="0" err="1" smtClean="0"/>
              <a:t>Isen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Akioski</a:t>
            </a:r>
            <a:r>
              <a:rPr lang="en-US" sz="2000" b="1" dirty="0" smtClean="0"/>
              <a:t>,,			5.000.000</a:t>
            </a:r>
            <a:endParaRPr lang="mk-MK" sz="2000" b="1" dirty="0" smtClean="0"/>
          </a:p>
          <a:p>
            <a:pPr lvl="1">
              <a:spcBef>
                <a:spcPct val="20000"/>
              </a:spcBef>
            </a:pPr>
            <a:r>
              <a:rPr lang="mk-MK" sz="2000" b="1" dirty="0" smtClean="0"/>
              <a:t>	</a:t>
            </a:r>
            <a:r>
              <a:rPr lang="mk-MK" sz="2000" b="1" dirty="0" smtClean="0"/>
              <a:t>		</a:t>
            </a:r>
            <a:r>
              <a:rPr lang="en-US" sz="2000" b="1" dirty="0" smtClean="0"/>
              <a:t> </a:t>
            </a:r>
            <a:r>
              <a:rPr lang="en-US" sz="2000" b="1" dirty="0" smtClean="0"/>
              <a:t>        </a:t>
            </a:r>
            <a:r>
              <a:rPr lang="en-US" sz="2000" b="1" dirty="0" smtClean="0"/>
              <a:t>,,</a:t>
            </a:r>
            <a:r>
              <a:rPr lang="mk-MK" sz="2000" b="1" dirty="0" smtClean="0"/>
              <a:t>Исен Акиоски</a:t>
            </a:r>
            <a:r>
              <a:rPr lang="en-US" sz="2000" b="1" dirty="0" smtClean="0"/>
              <a:t>,,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rekon</a:t>
            </a:r>
            <a:r>
              <a:rPr lang="en-US" sz="2000" b="1" dirty="0" smtClean="0"/>
              <a:t>. I </a:t>
            </a:r>
            <a:r>
              <a:rPr lang="en-US" sz="2000" b="1" dirty="0" err="1" smtClean="0"/>
              <a:t>rr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Prej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,,</a:t>
            </a:r>
            <a:r>
              <a:rPr lang="en-US" sz="2000" b="1" dirty="0" err="1" smtClean="0"/>
              <a:t>berza</a:t>
            </a:r>
            <a:r>
              <a:rPr lang="en-US" sz="2000" b="1" dirty="0" smtClean="0"/>
              <a:t>,, </a:t>
            </a:r>
            <a:r>
              <a:rPr lang="en-US" sz="2000" b="1" dirty="0" err="1" smtClean="0"/>
              <a:t>deri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,,</a:t>
            </a:r>
            <a:r>
              <a:rPr lang="en-US" sz="2000" b="1" dirty="0" err="1" smtClean="0"/>
              <a:t>Agrokopi</a:t>
            </a:r>
            <a:r>
              <a:rPr lang="en-US" sz="2000" b="1" dirty="0" smtClean="0"/>
              <a:t>,,		4.000.000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rekonstruimi</a:t>
            </a:r>
            <a:r>
              <a:rPr lang="en-US" sz="2000" b="1" dirty="0" smtClean="0"/>
              <a:t> I </a:t>
            </a:r>
            <a:r>
              <a:rPr lang="en-US" sz="2000" b="1" dirty="0" err="1" smtClean="0"/>
              <a:t>rr</a:t>
            </a:r>
            <a:r>
              <a:rPr lang="en-US" sz="2000" b="1" dirty="0" smtClean="0"/>
              <a:t>. </a:t>
            </a:r>
            <a:r>
              <a:rPr lang="en-US" sz="2000" b="1" dirty="0" smtClean="0"/>
              <a:t>,,</a:t>
            </a:r>
            <a:r>
              <a:rPr lang="en-US" sz="2000" b="1" dirty="0" err="1" smtClean="0"/>
              <a:t>Rudnicka</a:t>
            </a:r>
            <a:r>
              <a:rPr lang="en-US" sz="2000" b="1" dirty="0" smtClean="0"/>
              <a:t>,,				2.500.000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rrugica</a:t>
            </a:r>
            <a:r>
              <a:rPr lang="en-US" sz="2000" b="1" dirty="0" smtClean="0"/>
              <a:t> ne </a:t>
            </a:r>
            <a:r>
              <a:rPr lang="en-US" sz="2000" b="1" dirty="0" err="1" smtClean="0"/>
              <a:t>lagjen</a:t>
            </a:r>
            <a:r>
              <a:rPr lang="en-US" sz="2000" b="1" dirty="0" smtClean="0"/>
              <a:t> </a:t>
            </a:r>
            <a:r>
              <a:rPr lang="en-US" sz="2000" b="1" dirty="0" smtClean="0"/>
              <a:t>e 22 </a:t>
            </a:r>
            <a:r>
              <a:rPr lang="en-US" sz="2000" b="1" dirty="0" err="1" smtClean="0"/>
              <a:t>dhjetorit</a:t>
            </a:r>
            <a:r>
              <a:rPr lang="en-US" sz="2000" b="1" dirty="0" smtClean="0"/>
              <a:t>			3.000.000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rekonstruimin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rr</a:t>
            </a:r>
            <a:r>
              <a:rPr lang="en-US" sz="2000" b="1" dirty="0" smtClean="0"/>
              <a:t>. </a:t>
            </a:r>
            <a:r>
              <a:rPr lang="en-US" sz="2000" b="1" dirty="0" smtClean="0"/>
              <a:t>,,</a:t>
            </a:r>
            <a:r>
              <a:rPr lang="en-US" sz="2000" b="1" dirty="0" err="1" smtClean="0"/>
              <a:t>Pashine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eperme</a:t>
            </a:r>
            <a:r>
              <a:rPr lang="en-US" sz="2000" b="1" dirty="0" smtClean="0"/>
              <a:t>,,		2.500.000</a:t>
            </a:r>
            <a:endParaRPr lang="en-US" sz="2000" b="1" dirty="0" smtClean="0"/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rrugica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neper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fshatra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Komunes</a:t>
            </a:r>
            <a:r>
              <a:rPr lang="en-US" sz="2000" b="1" dirty="0" smtClean="0"/>
              <a:t> se </a:t>
            </a:r>
            <a:r>
              <a:rPr lang="en-US" sz="2000" b="1" dirty="0" err="1" smtClean="0"/>
              <a:t>Kercoves</a:t>
            </a:r>
            <a:r>
              <a:rPr lang="en-US" sz="2000" b="1" dirty="0" smtClean="0"/>
              <a:t>		10.000.000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ndertimin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trotoareve</a:t>
            </a:r>
            <a:r>
              <a:rPr lang="en-US" sz="2000" b="1" dirty="0" smtClean="0"/>
              <a:t> ne </a:t>
            </a:r>
            <a:r>
              <a:rPr lang="en-US" sz="2000" b="1" dirty="0" err="1" smtClean="0"/>
              <a:t>rr.Marshal</a:t>
            </a:r>
            <a:r>
              <a:rPr lang="en-US" sz="2000" b="1" dirty="0" smtClean="0"/>
              <a:t> Tito		1.500.000		</a:t>
            </a:r>
            <a:endParaRPr lang="en-US" sz="2000" b="1" dirty="0" smtClean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ПРОЕКТЕ 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201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8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</a:t>
            </a: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201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8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ri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3808" cy="98072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5536" y="1052736"/>
            <a:ext cx="83529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971600" y="1916832"/>
            <a:ext cx="75608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1">
              <a:spcBef>
                <a:spcPct val="20000"/>
              </a:spcBef>
              <a:buFontTx/>
              <a:buChar char="-"/>
            </a:pP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39552" y="1916832"/>
            <a:ext cx="799288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ndertimin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trotoarit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Rrethi</a:t>
            </a:r>
            <a:r>
              <a:rPr lang="en-US" sz="2000" b="1" dirty="0" smtClean="0"/>
              <a:t> – </a:t>
            </a:r>
            <a:r>
              <a:rPr lang="en-US" sz="2000" b="1" dirty="0" err="1" smtClean="0"/>
              <a:t>hekurudha</a:t>
            </a:r>
            <a:r>
              <a:rPr lang="en-US" sz="2000" b="1" dirty="0" smtClean="0"/>
              <a:t>		1.000.000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ndertimin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trotoarit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rruga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Osllomese</a:t>
            </a:r>
            <a:r>
              <a:rPr lang="en-US" sz="2000" b="1" dirty="0" smtClean="0"/>
              <a:t>		1.000.000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vendosjen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shenjave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komunikacionit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dhe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tabelave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treguese</a:t>
            </a:r>
            <a:r>
              <a:rPr lang="en-US" sz="2000" b="1" dirty="0" smtClean="0"/>
              <a:t> 2.000.000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ndertimin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stacionit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qent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endacak</a:t>
            </a:r>
            <a:r>
              <a:rPr lang="en-US" sz="2000" b="1" dirty="0" smtClean="0"/>
              <a:t>		1.000.000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Rekonstruimin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objektit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Komunes</a:t>
            </a:r>
            <a:r>
              <a:rPr lang="en-US" sz="2000" b="1" dirty="0" smtClean="0"/>
              <a:t>			10.000.000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ndertimin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infrastruktures</a:t>
            </a:r>
            <a:r>
              <a:rPr lang="en-US" sz="2000" b="1" dirty="0" smtClean="0"/>
              <a:t> ne </a:t>
            </a:r>
            <a:r>
              <a:rPr lang="en-US" sz="2000" b="1" dirty="0" err="1" smtClean="0"/>
              <a:t>zonen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industriale</a:t>
            </a:r>
            <a:r>
              <a:rPr lang="en-US" sz="2000" b="1" dirty="0" smtClean="0"/>
              <a:t>	3.000.000</a:t>
            </a:r>
          </a:p>
          <a:p>
            <a:pPr lvl="1">
              <a:spcBef>
                <a:spcPct val="20000"/>
              </a:spcBef>
            </a:pPr>
            <a:r>
              <a:rPr lang="en-US" sz="2000" b="1" dirty="0" smtClean="0"/>
              <a:t>- </a:t>
            </a:r>
            <a:r>
              <a:rPr lang="en-US" sz="2000" b="1" dirty="0" err="1" smtClean="0"/>
              <a:t>hartim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proekteve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infrastrukture</a:t>
            </a:r>
            <a:r>
              <a:rPr lang="en-US" sz="2000" b="1" dirty="0" smtClean="0"/>
              <a:t>			2.000.000</a:t>
            </a:r>
          </a:p>
          <a:p>
            <a:pPr lvl="1">
              <a:spcBef>
                <a:spcPct val="20000"/>
              </a:spcBef>
              <a:buFontTx/>
              <a:buChar char="-"/>
            </a:pPr>
            <a:r>
              <a:rPr lang="en-US" sz="2000" b="1" dirty="0" err="1" smtClean="0"/>
              <a:t>ndertimin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parqeve</a:t>
            </a:r>
            <a:r>
              <a:rPr lang="en-US" sz="2000" b="1" dirty="0" smtClean="0"/>
              <a:t> per </a:t>
            </a:r>
            <a:r>
              <a:rPr lang="en-US" sz="2000" b="1" dirty="0" err="1" smtClean="0"/>
              <a:t>rekreim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femijve</a:t>
            </a:r>
            <a:r>
              <a:rPr lang="en-US" sz="2000" b="1" dirty="0" smtClean="0"/>
              <a:t>		1.500.000		</a:t>
            </a:r>
            <a:endParaRPr lang="en-US" sz="2000" b="1" dirty="0" smtClean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99592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ПРОЕКТЕ </a:t>
            </a:r>
            <a:r>
              <a:rPr lang="mk-MK" dirty="0" smtClean="0">
                <a:solidFill>
                  <a:schemeClr val="tx1">
                    <a:tint val="75000"/>
                  </a:schemeClr>
                </a:solidFill>
              </a:rPr>
              <a:t>201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8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 Makedonski Tajms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Проекти </a:t>
            </a:r>
            <a:r>
              <a:rPr kumimoji="0" lang="mk-M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201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M Makedonski Tajms" pitchFamily="18" charset="0"/>
                <a:ea typeface="+mn-ea"/>
                <a:cs typeface="+mn-cs"/>
              </a:rPr>
              <a:t>8</a:t>
            </a:r>
            <a:endParaRPr kumimoji="0" lang="mk-MK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1672</TotalTime>
  <Words>213</Words>
  <Application>Microsoft Office PowerPoint</Application>
  <PresentationFormat>On-screen Show (4:3)</PresentationFormat>
  <Paragraphs>153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MCC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134</cp:revision>
  <dcterms:created xsi:type="dcterms:W3CDTF">2014-11-11T20:07:54Z</dcterms:created>
  <dcterms:modified xsi:type="dcterms:W3CDTF">2017-11-23T12:31:21Z</dcterms:modified>
</cp:coreProperties>
</file>