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8" r:id="rId3"/>
    <p:sldId id="261" r:id="rId4"/>
    <p:sldId id="262" r:id="rId5"/>
    <p:sldId id="263" r:id="rId6"/>
    <p:sldId id="265" r:id="rId7"/>
    <p:sldId id="266" r:id="rId8"/>
    <p:sldId id="267" r:id="rId9"/>
    <p:sldId id="268" r:id="rId10"/>
    <p:sldId id="269" r:id="rId11"/>
    <p:sldId id="275" r:id="rId12"/>
    <p:sldId id="276" r:id="rId13"/>
    <p:sldId id="277" r:id="rId14"/>
    <p:sldId id="278" r:id="rId15"/>
    <p:sldId id="270" r:id="rId16"/>
    <p:sldId id="271" r:id="rId17"/>
    <p:sldId id="272" r:id="rId18"/>
    <p:sldId id="273" r:id="rId19"/>
    <p:sldId id="279" r:id="rId20"/>
    <p:sldId id="280" r:id="rId21"/>
    <p:sldId id="281" r:id="rId22"/>
    <p:sldId id="282" r:id="rId23"/>
    <p:sldId id="283" r:id="rId24"/>
    <p:sldId id="284" r:id="rId25"/>
    <p:sldId id="285" r:id="rId26"/>
  </p:sldIdLst>
  <p:sldSz cx="9144000" cy="6858000" type="screen4x3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538" y="-72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mk-MK"/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 e </a:t>
            </a:r>
            <a:r>
              <a:rPr lang="en-US" dirty="0" err="1"/>
              <a:t>buxhetit</a:t>
            </a:r>
            <a:r>
              <a:rPr lang="en-US" dirty="0"/>
              <a:t> </a:t>
            </a:r>
            <a:r>
              <a:rPr lang="en-US" dirty="0" smtClean="0"/>
              <a:t>2016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struktura e buxhetit 2014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Sheet1!$A$2:$A$8</c:f>
              <c:strCache>
                <c:ptCount val="7"/>
                <c:pt idx="0">
                  <c:v>danocni/tatimore</c:v>
                </c:pt>
                <c:pt idx="1">
                  <c:v>nedano~ni/jo tatimore</c:v>
                </c:pt>
                <c:pt idx="2">
                  <c:v>kapitalni/kapitale</c:v>
                </c:pt>
                <c:pt idx="3">
                  <c:v>dotacii / dotacione</c:v>
                </c:pt>
                <c:pt idx="4">
                  <c:v>transferi / transfere</c:v>
                </c:pt>
                <c:pt idx="5">
                  <c:v>donacii / donacione</c:v>
                </c:pt>
                <c:pt idx="6">
                  <c:v>kredite</c:v>
                </c:pt>
              </c:strCache>
            </c:strRef>
          </c:cat>
          <c:val>
            <c:numRef>
              <c:f>Sheet1!$B$2:$B$8</c:f>
              <c:numCache>
                <c:formatCode>#,##0.00</c:formatCode>
                <c:ptCount val="7"/>
                <c:pt idx="0">
                  <c:v>178948000</c:v>
                </c:pt>
                <c:pt idx="1">
                  <c:v>24542132</c:v>
                </c:pt>
                <c:pt idx="2">
                  <c:v>32000000</c:v>
                </c:pt>
                <c:pt idx="3">
                  <c:v>375233755</c:v>
                </c:pt>
                <c:pt idx="4">
                  <c:v>168098000</c:v>
                </c:pt>
                <c:pt idx="5">
                  <c:v>799390</c:v>
                </c:pt>
                <c:pt idx="6">
                  <c:v>7200000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mk-MK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mk-MK"/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на буџет за </a:t>
            </a:r>
            <a:r>
              <a:rPr lang="ru-RU" dirty="0" smtClean="0"/>
              <a:t>201</a:t>
            </a:r>
            <a:r>
              <a:rPr lang="en-US" dirty="0" smtClean="0"/>
              <a:t>7</a:t>
            </a:r>
            <a:r>
              <a:rPr lang="ru-RU" dirty="0"/>
              <a:t>
Struktura e buxhetit </a:t>
            </a:r>
            <a:r>
              <a:rPr lang="ru-RU" dirty="0" smtClean="0"/>
              <a:t>201</a:t>
            </a:r>
            <a:r>
              <a:rPr lang="en-US" dirty="0" smtClean="0"/>
              <a:t>7</a:t>
            </a:r>
            <a:r>
              <a:rPr lang="ru-RU" dirty="0" smtClean="0"/>
              <a:t> </a:t>
            </a:r>
            <a:r>
              <a:rPr lang="ru-RU" dirty="0"/>
              <a:t>T dalat
</a:t>
            </a:r>
          </a:p>
        </c:rich>
      </c:tx>
      <c:layout/>
    </c:title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Структура на буџет за 2014
Struktura e buxhetit 2014 T dalat
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strRef>
              <c:f>Sheet1!$A$2:$A$8</c:f>
              <c:strCache>
                <c:ptCount val="7"/>
                <c:pt idx="0">
                  <c:v>plata</c:v>
                </c:pt>
                <c:pt idx="1">
                  <c:v>rezerva</c:v>
                </c:pt>
                <c:pt idx="2">
                  <c:v>stoqe dhe sher.</c:v>
                </c:pt>
                <c:pt idx="3">
                  <c:v>subvencione</c:v>
                </c:pt>
                <c:pt idx="4">
                  <c:v>socijale</c:v>
                </c:pt>
                <c:pt idx="5">
                  <c:v>kapitalni</c:v>
                </c:pt>
                <c:pt idx="6">
                  <c:v>kredite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69865000</c:v>
                </c:pt>
                <c:pt idx="1">
                  <c:v>6000000</c:v>
                </c:pt>
                <c:pt idx="2">
                  <c:v>106556000</c:v>
                </c:pt>
                <c:pt idx="3">
                  <c:v>26670000</c:v>
                </c:pt>
                <c:pt idx="4">
                  <c:v>900000</c:v>
                </c:pt>
                <c:pt idx="5">
                  <c:v>165680000</c:v>
                </c:pt>
                <c:pt idx="6">
                  <c:v>8670000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mk-MK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C1EAA-E3DC-4181-872D-0FA0AE6490E6}" type="datetimeFigureOut">
              <a:rPr lang="mk-MK" smtClean="0"/>
              <a:t>24.11.2016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8280D-95FE-4137-98E3-EFD4CBEAFA72}" type="slidenum">
              <a:rPr lang="mk-MK" smtClean="0"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17C02-1808-4B53-9FF6-170B6A139A68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8CE2E-936E-4E17-8A8A-31B461EAA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23D7-2A53-4E08-B37D-921A4441896B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23D7-2A53-4E08-B37D-921A4441896B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23D7-2A53-4E08-B37D-921A4441896B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23D7-2A53-4E08-B37D-921A4441896B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23D7-2A53-4E08-B37D-921A4441896B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23D7-2A53-4E08-B37D-921A4441896B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23D7-2A53-4E08-B37D-921A4441896B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23D7-2A53-4E08-B37D-921A4441896B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23D7-2A53-4E08-B37D-921A4441896B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23D7-2A53-4E08-B37D-921A4441896B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23D7-2A53-4E08-B37D-921A4441896B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523D7-2A53-4E08-B37D-921A4441896B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2592288"/>
          </a:xfrm>
        </p:spPr>
        <p:txBody>
          <a:bodyPr>
            <a:normAutofit/>
          </a:bodyPr>
          <a:lstStyle/>
          <a:p>
            <a:r>
              <a:rPr lang="en-US" sz="5400" dirty="0" smtClean="0"/>
              <a:t>B U X H E T</a:t>
            </a:r>
            <a:endParaRPr lang="en-US" sz="5400" dirty="0" smtClean="0">
              <a:latin typeface="M_Times" pitchFamily="18" charset="0"/>
            </a:endParaRPr>
          </a:p>
          <a:p>
            <a:r>
              <a:rPr lang="en-US" sz="5400" dirty="0" smtClean="0">
                <a:latin typeface="M_Times" pitchFamily="18" charset="0"/>
              </a:rPr>
              <a:t>B U X E T</a:t>
            </a:r>
          </a:p>
        </p:txBody>
      </p:sp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971600" y="1916832"/>
            <a:ext cx="75608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>
              <a:spcBef>
                <a:spcPct val="20000"/>
              </a:spcBef>
              <a:buFontTx/>
              <a:buChar char="-"/>
            </a:pPr>
            <a:r>
              <a:rPr kumimoji="0" lang="mk-MK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mk-MK" b="1" dirty="0" smtClean="0"/>
              <a:t> ЈИ – ИЗГ. НА СИСТЕМИ ЗА ОДВЕДУВАЊЕ И ПРЕЧИСТУВАЊЕ</a:t>
            </a:r>
            <a:r>
              <a:rPr lang="en-US" b="1" dirty="0" smtClean="0"/>
              <a:t>		20.100.000</a:t>
            </a:r>
            <a:endParaRPr lang="mk-MK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NDERIMIN E SISTEMEVE TE KANALIZIMEVE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 JNA – </a:t>
            </a:r>
            <a:r>
              <a:rPr kumimoji="0" lang="mk-MK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ОПРЕМА И УРЕДУВАЊЕ НА ПРОСТОРИ ЗА ДЕЦА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2.000.000</a:t>
            </a:r>
            <a:endParaRPr kumimoji="0" lang="mk-MK" sz="1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spcBef>
                <a:spcPct val="20000"/>
              </a:spcBef>
              <a:buFontTx/>
              <a:buChar char="-"/>
              <a:defRPr/>
            </a:pPr>
            <a:r>
              <a:rPr lang="mk-MK" b="1" dirty="0" smtClean="0"/>
              <a:t>- </a:t>
            </a:r>
            <a:r>
              <a:rPr lang="en-US" b="1" dirty="0" smtClean="0"/>
              <a:t>PAISJE DHE RREGULLIMIN E HAPSIRAVE PER REKREIM TE FEMIJVE	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mk-MK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К2 – МУЗИЧКА</a:t>
            </a:r>
            <a:r>
              <a:rPr kumimoji="0" lang="mk-MK" sz="1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СЦЕНСКА И УМЕТНИЧКА ДЕ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mk-MK" sz="1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НОСЅ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b="1" dirty="0" smtClean="0"/>
              <a:t>ARTI MUZIKOR DHE SKENIK</a:t>
            </a:r>
            <a:endParaRPr kumimoji="0" lang="mk-MK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mk-MK" b="1" baseline="0" dirty="0" smtClean="0"/>
              <a:t> К4 – КУЛТУРНИ МАНИФЕСТАЦИИ</a:t>
            </a:r>
            <a:r>
              <a:rPr lang="mk-MK" b="1" dirty="0" smtClean="0"/>
              <a:t> И ТВОРЕШТВО</a:t>
            </a:r>
            <a:r>
              <a:rPr lang="en-US" b="1" dirty="0" smtClean="0"/>
              <a:t>			6.980.000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b="1" dirty="0" smtClean="0"/>
              <a:t>MANIFESTIME KULTURORE DHE BOTUESE</a:t>
            </a:r>
            <a:endParaRPr lang="mk-MK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mk-MK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Л0</a:t>
            </a:r>
            <a:r>
              <a:rPr kumimoji="0" lang="mk-MK" sz="1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– СПОРТ И РЕКРЕАЦИЈА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	6.860.000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b="1" dirty="0" smtClean="0"/>
              <a:t>SPORT DHE REKREACIJA</a:t>
            </a:r>
            <a:endParaRPr kumimoji="0" lang="mk-MK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mk-MK" b="1" baseline="0" dirty="0" smtClean="0"/>
              <a:t> МВ -  РЕГИОНАЛЕН РАЗВОЈ</a:t>
            </a:r>
            <a:r>
              <a:rPr lang="en-US" b="1" baseline="0" dirty="0" smtClean="0"/>
              <a:t>				500.000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b="1" dirty="0" smtClean="0"/>
              <a:t> ZHVILLIM RAJONAL</a:t>
            </a:r>
            <a:endParaRPr lang="mk-MK" b="1" baseline="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mk-MK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Н1 – ОСНОВНО</a:t>
            </a:r>
            <a:r>
              <a:rPr kumimoji="0" lang="mk-MK" sz="1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ОБРАЗОВАНИЕ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	4.400.000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b="1" dirty="0" smtClean="0"/>
              <a:t> ARSIM FILLOR</a:t>
            </a:r>
            <a:endParaRPr kumimoji="0" lang="mk-MK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mk-MK" b="1" dirty="0" smtClean="0"/>
              <a:t> Н2 – СРЕДНО ОБРАЗОВАНИЕ</a:t>
            </a:r>
            <a:r>
              <a:rPr lang="en-US" b="1" dirty="0" smtClean="0"/>
              <a:t>				2.700.000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b="1" dirty="0" smtClean="0"/>
              <a:t> ARSIM TE MESEM</a:t>
            </a:r>
            <a:endParaRPr lang="mk-MK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mk-MK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Р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mk-MK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  ЗАШТИТА НА ЖИВОТНА СРЕДИНА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4.250.000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b="1" dirty="0" smtClean="0"/>
              <a:t> MBROTJA E AMBIENTIT JETSOR</a:t>
            </a:r>
            <a:endParaRPr kumimoji="0" lang="mk-MK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mk-MK" b="1" dirty="0" smtClean="0"/>
              <a:t> В1 - ДЕТСЛИ ГРАДИНКИ</a:t>
            </a:r>
            <a:endParaRPr lang="en-US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b="1" dirty="0" smtClean="0"/>
              <a:t> CERDHET E FEMIJVE</a:t>
            </a:r>
            <a:endParaRPr lang="mk-MK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mk-MK" b="1" dirty="0" smtClean="0"/>
              <a:t> њ0- ПРОТИВПОЖАРНА ЗАШТИТА</a:t>
            </a:r>
            <a:r>
              <a:rPr lang="en-US" b="1" dirty="0" smtClean="0"/>
              <a:t>				672.000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MBROTJE KUNDER ZJARRIT</a:t>
            </a:r>
            <a:endParaRPr kumimoji="0" lang="mk-MK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99592" y="119675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PROGRAMET PJESE PERBERSE E BUXHETIT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ПРОГРАМИ 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980728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971600" y="1844824"/>
            <a:ext cx="7560840" cy="4680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spcBef>
                <a:spcPct val="20000"/>
              </a:spcBef>
              <a:buFontTx/>
              <a:buChar char="-"/>
            </a:pPr>
            <a:r>
              <a:rPr kumimoji="0" lang="mk-MK" sz="1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Даночни</a:t>
            </a:r>
            <a:r>
              <a:rPr kumimoji="0" lang="mk-MK" sz="1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приходи</a:t>
            </a:r>
            <a:r>
              <a:rPr kumimoji="0" lang="mk-MK" sz="1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mk-MK" sz="1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197</a:t>
            </a:r>
            <a:r>
              <a:rPr kumimoji="0" lang="mk-MK" sz="1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24</a:t>
            </a:r>
            <a:r>
              <a:rPr lang="en-US" b="1" dirty="0" smtClean="0"/>
              <a:t>8</a:t>
            </a:r>
            <a:r>
              <a:rPr kumimoji="0" lang="mk-MK" sz="1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.000,00</a:t>
            </a:r>
          </a:p>
          <a:p>
            <a:pPr>
              <a:spcBef>
                <a:spcPct val="20000"/>
              </a:spcBef>
              <a:buFontTx/>
              <a:buChar char="-"/>
            </a:pPr>
            <a:r>
              <a:rPr lang="en-US" b="1" dirty="0" smtClean="0"/>
              <a:t>Te </a:t>
            </a:r>
            <a:r>
              <a:rPr lang="en-US" b="1" dirty="0" err="1" smtClean="0"/>
              <a:t>hyra</a:t>
            </a:r>
            <a:r>
              <a:rPr lang="en-US" b="1" dirty="0" smtClean="0"/>
              <a:t> </a:t>
            </a:r>
            <a:r>
              <a:rPr lang="en-US" b="1" dirty="0" err="1" smtClean="0"/>
              <a:t>tatimore</a:t>
            </a:r>
            <a:endParaRPr kumimoji="0" lang="mk-MK" sz="18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mk-MK" baseline="0" dirty="0" smtClean="0"/>
              <a:t>Неданочни приходи</a:t>
            </a:r>
            <a:r>
              <a:rPr lang="mk-MK" b="1" baseline="0" dirty="0" smtClean="0"/>
              <a:t>			</a:t>
            </a:r>
            <a:r>
              <a:rPr lang="en-US" b="1" baseline="0" dirty="0" smtClean="0"/>
              <a:t>26</a:t>
            </a:r>
            <a:r>
              <a:rPr lang="mk-MK" b="1" baseline="0" dirty="0" smtClean="0"/>
              <a:t>.</a:t>
            </a:r>
            <a:r>
              <a:rPr lang="en-US" b="1" baseline="0" dirty="0" smtClean="0"/>
              <a:t>095</a:t>
            </a:r>
            <a:r>
              <a:rPr lang="mk-MK" b="1" baseline="0" dirty="0" smtClean="0"/>
              <a:t>.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132</a:t>
            </a:r>
            <a:r>
              <a:rPr kumimoji="0" lang="mk-MK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,00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en-US" b="1" dirty="0" smtClean="0"/>
              <a:t>Te </a:t>
            </a:r>
            <a:r>
              <a:rPr lang="en-US" b="1" dirty="0" err="1" smtClean="0"/>
              <a:t>hyra</a:t>
            </a:r>
            <a:r>
              <a:rPr lang="en-US" b="1" dirty="0" smtClean="0"/>
              <a:t> </a:t>
            </a:r>
            <a:r>
              <a:rPr lang="en-US" b="1" dirty="0" err="1" smtClean="0"/>
              <a:t>jotatimore</a:t>
            </a:r>
            <a:endParaRPr kumimoji="0" lang="mk-MK" sz="1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mk-MK" dirty="0" smtClean="0"/>
              <a:t>Капитални приходи</a:t>
            </a:r>
            <a:r>
              <a:rPr lang="mk-MK" b="1" dirty="0" smtClean="0"/>
              <a:t>			  </a:t>
            </a:r>
            <a:r>
              <a:rPr lang="en-US" b="1" dirty="0" smtClean="0"/>
              <a:t>47.302.771,00</a:t>
            </a:r>
            <a:endParaRPr lang="en-US" b="1" dirty="0" smtClean="0"/>
          </a:p>
          <a:p>
            <a:pPr>
              <a:spcBef>
                <a:spcPct val="20000"/>
              </a:spcBef>
              <a:buFontTx/>
              <a:buChar char="-"/>
            </a:pPr>
            <a:r>
              <a:rPr lang="en-US" b="1" dirty="0" smtClean="0"/>
              <a:t>Te </a:t>
            </a:r>
            <a:r>
              <a:rPr lang="en-US" b="1" dirty="0" err="1" smtClean="0"/>
              <a:t>hyra</a:t>
            </a:r>
            <a:r>
              <a:rPr lang="en-US" b="1" dirty="0" smtClean="0"/>
              <a:t> </a:t>
            </a:r>
            <a:r>
              <a:rPr lang="en-US" b="1" dirty="0" err="1" smtClean="0"/>
              <a:t>kapitale</a:t>
            </a:r>
            <a:endParaRPr lang="mk-MK" b="1" dirty="0" smtClean="0"/>
          </a:p>
          <a:p>
            <a:pPr>
              <a:spcBef>
                <a:spcPct val="20000"/>
              </a:spcBef>
              <a:buFontTx/>
              <a:buChar char="-"/>
            </a:pPr>
            <a:r>
              <a:rPr lang="mk-MK" dirty="0" smtClean="0"/>
              <a:t>Приходи од дотации</a:t>
            </a:r>
            <a:r>
              <a:rPr lang="mk-MK" b="1" dirty="0" smtClean="0"/>
              <a:t>			</a:t>
            </a:r>
            <a:r>
              <a:rPr lang="en-US" b="1" dirty="0" smtClean="0"/>
              <a:t>374</a:t>
            </a:r>
            <a:r>
              <a:rPr lang="mk-MK" b="1" dirty="0" smtClean="0"/>
              <a:t>.</a:t>
            </a:r>
            <a:r>
              <a:rPr lang="en-US" b="1" dirty="0" smtClean="0"/>
              <a:t>042</a:t>
            </a:r>
            <a:r>
              <a:rPr lang="mk-MK" b="1" dirty="0" smtClean="0"/>
              <a:t>.</a:t>
            </a:r>
            <a:r>
              <a:rPr lang="en-US" b="1" dirty="0" smtClean="0"/>
              <a:t>755</a:t>
            </a:r>
            <a:r>
              <a:rPr lang="mk-MK" b="1" dirty="0" smtClean="0"/>
              <a:t>,00</a:t>
            </a:r>
            <a:endParaRPr lang="en-US" b="1" dirty="0" smtClean="0"/>
          </a:p>
          <a:p>
            <a:pPr>
              <a:spcBef>
                <a:spcPct val="20000"/>
              </a:spcBef>
              <a:buFontTx/>
              <a:buChar char="-"/>
            </a:pPr>
            <a:r>
              <a:rPr lang="en-US" b="1" dirty="0" smtClean="0"/>
              <a:t>Te </a:t>
            </a:r>
            <a:r>
              <a:rPr lang="en-US" b="1" dirty="0" err="1" smtClean="0"/>
              <a:t>hyra</a:t>
            </a:r>
            <a:r>
              <a:rPr lang="en-US" b="1" dirty="0" smtClean="0"/>
              <a:t> </a:t>
            </a:r>
            <a:r>
              <a:rPr lang="en-US" b="1" dirty="0" err="1" smtClean="0"/>
              <a:t>nga</a:t>
            </a:r>
            <a:r>
              <a:rPr lang="en-US" b="1" dirty="0" smtClean="0"/>
              <a:t> </a:t>
            </a:r>
            <a:r>
              <a:rPr lang="en-US" b="1" dirty="0" err="1" smtClean="0"/>
              <a:t>dotacionet</a:t>
            </a:r>
            <a:endParaRPr lang="mk-MK" b="1" dirty="0" smtClean="0"/>
          </a:p>
          <a:p>
            <a:pPr>
              <a:spcBef>
                <a:spcPct val="20000"/>
              </a:spcBef>
              <a:buFontTx/>
              <a:buChar char="-"/>
            </a:pPr>
            <a:r>
              <a:rPr lang="mk-MK" dirty="0" smtClean="0"/>
              <a:t>Трансфери</a:t>
            </a:r>
            <a:r>
              <a:rPr lang="mk-MK" b="1" dirty="0" smtClean="0"/>
              <a:t>				</a:t>
            </a:r>
            <a:r>
              <a:rPr lang="en-US" b="1" dirty="0" smtClean="0"/>
              <a:t>172</a:t>
            </a:r>
            <a:r>
              <a:rPr lang="mk-MK" b="1" dirty="0" smtClean="0"/>
              <a:t>.</a:t>
            </a:r>
            <a:r>
              <a:rPr lang="en-US" b="1" dirty="0" smtClean="0"/>
              <a:t>344</a:t>
            </a:r>
            <a:r>
              <a:rPr lang="mk-MK" b="1" dirty="0" smtClean="0"/>
              <a:t>.</a:t>
            </a:r>
            <a:r>
              <a:rPr lang="en-US" b="1" dirty="0" smtClean="0"/>
              <a:t>228</a:t>
            </a:r>
            <a:r>
              <a:rPr lang="mk-MK" b="1" dirty="0" smtClean="0"/>
              <a:t>,00</a:t>
            </a:r>
            <a:endParaRPr lang="en-US" b="1" dirty="0" smtClean="0"/>
          </a:p>
          <a:p>
            <a:pPr>
              <a:spcBef>
                <a:spcPct val="20000"/>
              </a:spcBef>
              <a:buFontTx/>
              <a:buChar char="-"/>
            </a:pPr>
            <a:r>
              <a:rPr lang="en-US" b="1" dirty="0" err="1" smtClean="0"/>
              <a:t>transferet</a:t>
            </a:r>
            <a:endParaRPr lang="mk-MK" b="1" dirty="0" smtClean="0"/>
          </a:p>
          <a:p>
            <a:pPr>
              <a:spcBef>
                <a:spcPct val="20000"/>
              </a:spcBef>
              <a:buFontTx/>
              <a:buChar char="-"/>
            </a:pPr>
            <a:r>
              <a:rPr lang="mk-MK" dirty="0" smtClean="0"/>
              <a:t>Приходи од донации</a:t>
            </a:r>
            <a:r>
              <a:rPr lang="mk-MK" b="1" dirty="0" smtClean="0"/>
              <a:t>			</a:t>
            </a:r>
            <a:r>
              <a:rPr lang="en-US" b="1" dirty="0" smtClean="0"/>
              <a:t>4.700</a:t>
            </a:r>
            <a:r>
              <a:rPr lang="mk-MK" b="1" dirty="0" smtClean="0"/>
              <a:t>.</a:t>
            </a:r>
            <a:r>
              <a:rPr lang="en-US" b="1" dirty="0" smtClean="0"/>
              <a:t>000</a:t>
            </a:r>
            <a:r>
              <a:rPr lang="mk-MK" b="1" dirty="0" smtClean="0"/>
              <a:t>,00</a:t>
            </a:r>
            <a:endParaRPr lang="en-US" b="1" dirty="0" smtClean="0"/>
          </a:p>
          <a:p>
            <a:pPr>
              <a:spcBef>
                <a:spcPct val="20000"/>
              </a:spcBef>
              <a:buFontTx/>
              <a:buChar char="-"/>
            </a:pPr>
            <a:r>
              <a:rPr lang="en-US" b="1" dirty="0" smtClean="0"/>
              <a:t>Te </a:t>
            </a:r>
            <a:r>
              <a:rPr lang="en-US" b="1" dirty="0" err="1" smtClean="0"/>
              <a:t>hyrat</a:t>
            </a:r>
            <a:r>
              <a:rPr lang="en-US" b="1" dirty="0" smtClean="0"/>
              <a:t> </a:t>
            </a:r>
            <a:r>
              <a:rPr lang="en-US" b="1" dirty="0" err="1" smtClean="0"/>
              <a:t>nga</a:t>
            </a:r>
            <a:r>
              <a:rPr lang="en-US" b="1" dirty="0" smtClean="0"/>
              <a:t> </a:t>
            </a:r>
            <a:r>
              <a:rPr lang="en-US" b="1" dirty="0" err="1" smtClean="0"/>
              <a:t>donacionet</a:t>
            </a:r>
            <a:endParaRPr lang="en-US" b="1" dirty="0" smtClean="0"/>
          </a:p>
          <a:p>
            <a:pPr>
              <a:spcBef>
                <a:spcPct val="20000"/>
              </a:spcBef>
              <a:buFontTx/>
              <a:buChar char="-"/>
            </a:pPr>
            <a:r>
              <a:rPr lang="mk-MK" b="1" dirty="0" smtClean="0"/>
              <a:t> кредити</a:t>
            </a:r>
            <a:r>
              <a:rPr lang="en-US" b="1" dirty="0" smtClean="0"/>
              <a:t>					</a:t>
            </a:r>
            <a:endParaRPr lang="mk-MK" b="1" dirty="0" smtClean="0"/>
          </a:p>
          <a:p>
            <a:pPr>
              <a:spcBef>
                <a:spcPct val="20000"/>
              </a:spcBef>
              <a:buFontTx/>
              <a:buChar char="-"/>
            </a:pPr>
            <a:r>
              <a:rPr lang="en-US" b="1" dirty="0" err="1" smtClean="0"/>
              <a:t>kredite</a:t>
            </a:r>
            <a:endParaRPr lang="mk-MK" b="1" dirty="0" smtClean="0"/>
          </a:p>
          <a:p>
            <a:pPr lvl="6">
              <a:spcBef>
                <a:spcPct val="20000"/>
              </a:spcBef>
              <a:buFontTx/>
              <a:buChar char="-"/>
            </a:pPr>
            <a:r>
              <a:rPr lang="mk-MK" b="1" dirty="0" smtClean="0"/>
              <a:t>Вкупно 		</a:t>
            </a:r>
            <a:r>
              <a:rPr lang="en-US" b="1" dirty="0" smtClean="0"/>
              <a:t>821.732.886</a:t>
            </a:r>
            <a:r>
              <a:rPr lang="mk-MK" b="1" dirty="0" smtClean="0"/>
              <a:t>,00</a:t>
            </a:r>
            <a:endParaRPr lang="mk-MK" b="1" dirty="0" smtClean="0"/>
          </a:p>
          <a:p>
            <a:pPr>
              <a:spcBef>
                <a:spcPct val="20000"/>
              </a:spcBef>
              <a:buFontTx/>
              <a:buChar char="-"/>
            </a:pPr>
            <a:r>
              <a:rPr lang="mk-MK" b="1" dirty="0" smtClean="0"/>
              <a:t> </a:t>
            </a:r>
            <a:r>
              <a:rPr lang="en-US" b="1" dirty="0" smtClean="0"/>
              <a:t>			</a:t>
            </a:r>
            <a:r>
              <a:rPr lang="en-US" b="1" dirty="0" err="1" smtClean="0"/>
              <a:t>Gjithsej</a:t>
            </a:r>
            <a:endParaRPr kumimoji="0" lang="mk-MK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99592" y="1124744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dirty="0" err="1" smtClean="0">
                <a:solidFill>
                  <a:schemeClr val="tx1">
                    <a:tint val="75000"/>
                  </a:schemeClr>
                </a:solidFill>
              </a:rPr>
              <a:t>Struktura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 e </a:t>
            </a:r>
            <a:r>
              <a:rPr lang="en-US" dirty="0" err="1" smtClean="0">
                <a:solidFill>
                  <a:schemeClr val="tx1">
                    <a:tint val="75000"/>
                  </a:schemeClr>
                </a:solidFill>
              </a:rPr>
              <a:t>buxhetit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 2016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Структура на буџет за 201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6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0" name="Chart 9"/>
          <p:cNvGraphicFramePr/>
          <p:nvPr/>
        </p:nvGraphicFramePr>
        <p:xfrm>
          <a:off x="611560" y="1556792"/>
          <a:ext cx="806489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971600" y="1916832"/>
            <a:ext cx="75608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spcBef>
                <a:spcPct val="20000"/>
              </a:spcBef>
              <a:buFontTx/>
              <a:buChar char="-"/>
            </a:pPr>
            <a:r>
              <a:rPr lang="en-US" b="1" dirty="0" smtClean="0"/>
              <a:t>40 PLATI I NADOMESTOCI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mk-MK" sz="1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72</a:t>
            </a:r>
            <a:r>
              <a:rPr lang="en-US" b="1" dirty="0" smtClean="0"/>
              <a:t>.519.999</a:t>
            </a:r>
            <a:r>
              <a:rPr lang="mk-MK" b="1" dirty="0" smtClean="0"/>
              <a:t>,00</a:t>
            </a:r>
            <a:endParaRPr kumimoji="0" lang="mk-MK" sz="18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b="1" dirty="0" smtClean="0"/>
              <a:t>RROGA DHE KONTRIBUTE</a:t>
            </a:r>
            <a:endParaRPr kumimoji="0" lang="mk-MK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it-IT" b="1" dirty="0" smtClean="0"/>
              <a:t>41 REZERVI I NEDEFINIRANI RASHODI</a:t>
            </a:r>
            <a:r>
              <a:rPr lang="mk-MK" b="1" baseline="0" dirty="0" smtClean="0"/>
              <a:t>			  </a:t>
            </a:r>
            <a:r>
              <a:rPr lang="en-US" b="1" dirty="0" smtClean="0"/>
              <a:t>6.000.000</a:t>
            </a:r>
            <a:r>
              <a:rPr lang="mk-MK" b="1" dirty="0" smtClean="0"/>
              <a:t>,00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b="1" dirty="0" smtClean="0"/>
              <a:t>REZERVAT</a:t>
            </a:r>
            <a:endParaRPr kumimoji="0" lang="mk-MK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en-US" b="1" dirty="0" smtClean="0"/>
              <a:t>42 STOKI I USLUGI</a:t>
            </a:r>
            <a:r>
              <a:rPr lang="mk-MK" b="1" dirty="0" smtClean="0"/>
              <a:t>			  		</a:t>
            </a:r>
            <a:r>
              <a:rPr lang="en-US" b="1" dirty="0" smtClean="0"/>
              <a:t>122.250.000</a:t>
            </a:r>
            <a:r>
              <a:rPr lang="mk-MK" b="1" dirty="0" smtClean="0"/>
              <a:t>,00</a:t>
            </a:r>
            <a:endParaRPr lang="en-US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b="1" dirty="0" smtClean="0"/>
              <a:t>STOQE DHE MALLRA</a:t>
            </a:r>
            <a:endParaRPr lang="mk-MK" b="1" dirty="0" smtClean="0"/>
          </a:p>
          <a:p>
            <a:pPr>
              <a:spcBef>
                <a:spcPct val="20000"/>
              </a:spcBef>
              <a:buFontTx/>
              <a:buChar char="-"/>
            </a:pPr>
            <a:r>
              <a:rPr lang="en-US" b="1" dirty="0" smtClean="0"/>
              <a:t>46 SUBVENCII I TRANSFERI</a:t>
            </a:r>
            <a:r>
              <a:rPr lang="mk-MK" b="1" dirty="0" smtClean="0"/>
              <a:t>				</a:t>
            </a:r>
            <a:r>
              <a:rPr lang="en-US" b="1" dirty="0" smtClean="0"/>
              <a:t>31.340.000</a:t>
            </a:r>
            <a:r>
              <a:rPr lang="mk-MK" b="1" dirty="0" smtClean="0"/>
              <a:t>,00</a:t>
            </a:r>
            <a:endParaRPr lang="en-US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b="1" dirty="0" smtClean="0"/>
              <a:t>SUBVENCIONE DHE TRANSFERE</a:t>
            </a:r>
            <a:endParaRPr lang="mk-MK" b="1" dirty="0" smtClean="0"/>
          </a:p>
          <a:p>
            <a:pPr>
              <a:spcBef>
                <a:spcPct val="20000"/>
              </a:spcBef>
              <a:buFontTx/>
              <a:buChar char="-"/>
            </a:pPr>
            <a:r>
              <a:rPr lang="en-US" b="1" dirty="0" smtClean="0"/>
              <a:t>47 SOCIJALNI BENEFICII</a:t>
            </a:r>
            <a:r>
              <a:rPr lang="mk-MK" b="1" dirty="0" smtClean="0"/>
              <a:t>				   </a:t>
            </a:r>
            <a:r>
              <a:rPr lang="en-US" b="1" dirty="0" smtClean="0"/>
              <a:t>1.1</a:t>
            </a:r>
            <a:r>
              <a:rPr lang="mk-MK" b="1" dirty="0" smtClean="0"/>
              <a:t>0</a:t>
            </a:r>
            <a:r>
              <a:rPr lang="en-US" b="1" dirty="0" smtClean="0"/>
              <a:t>0.000</a:t>
            </a:r>
            <a:r>
              <a:rPr lang="mk-MK" b="1" dirty="0" smtClean="0"/>
              <a:t>,00</a:t>
            </a:r>
            <a:endParaRPr lang="en-US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b="1" dirty="0" smtClean="0"/>
              <a:t>BENEFITE SOCIALE</a:t>
            </a:r>
            <a:endParaRPr lang="mk-MK" b="1" dirty="0" smtClean="0"/>
          </a:p>
          <a:p>
            <a:pPr>
              <a:spcBef>
                <a:spcPct val="20000"/>
              </a:spcBef>
              <a:buFontTx/>
              <a:buChar char="-"/>
            </a:pPr>
            <a:r>
              <a:rPr lang="en-US" b="1" dirty="0" smtClean="0"/>
              <a:t>48 KAPITALNI RASHODI</a:t>
            </a:r>
            <a:r>
              <a:rPr lang="mk-MK" b="1" dirty="0" smtClean="0"/>
              <a:t>			                 </a:t>
            </a:r>
            <a:r>
              <a:rPr lang="en-US" b="1" dirty="0" smtClean="0"/>
              <a:t>178.030.000</a:t>
            </a:r>
            <a:r>
              <a:rPr lang="mk-MK" b="1" dirty="0" smtClean="0"/>
              <a:t>,00</a:t>
            </a:r>
            <a:endParaRPr lang="en-US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b="1" dirty="0" smtClean="0"/>
              <a:t>SHPENZIMET KAPITALE</a:t>
            </a:r>
            <a:endParaRPr lang="mk-MK" b="1" dirty="0" smtClean="0"/>
          </a:p>
          <a:p>
            <a:pPr>
              <a:spcBef>
                <a:spcPct val="20000"/>
              </a:spcBef>
              <a:buFontTx/>
              <a:buChar char="-"/>
            </a:pPr>
            <a:r>
              <a:rPr lang="mk-MK" b="1" dirty="0" smtClean="0"/>
              <a:t>Исплата на кредити</a:t>
            </a:r>
            <a:endParaRPr lang="en-US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b="1" dirty="0" err="1" smtClean="0"/>
              <a:t>Pagesa</a:t>
            </a:r>
            <a:r>
              <a:rPr lang="en-US" b="1" dirty="0" smtClean="0"/>
              <a:t> e </a:t>
            </a:r>
            <a:r>
              <a:rPr lang="en-US" b="1" dirty="0" err="1" smtClean="0"/>
              <a:t>Kredive</a:t>
            </a:r>
            <a:r>
              <a:rPr lang="en-US" b="1" dirty="0" smtClean="0"/>
              <a:t>				  8.100.000,00</a:t>
            </a:r>
            <a:endParaRPr lang="mk-MK" b="1" dirty="0" smtClean="0"/>
          </a:p>
          <a:p>
            <a:pPr lvl="6">
              <a:spcBef>
                <a:spcPct val="20000"/>
              </a:spcBef>
              <a:buFontTx/>
              <a:buChar char="-"/>
            </a:pPr>
            <a:r>
              <a:rPr lang="mk-MK" b="1" dirty="0" smtClean="0"/>
              <a:t>Вкупно 		</a:t>
            </a:r>
            <a:r>
              <a:rPr lang="en-US" b="1" dirty="0" smtClean="0"/>
              <a:t>                 419.459.999</a:t>
            </a:r>
            <a:r>
              <a:rPr lang="mk-MK" b="1" dirty="0" smtClean="0"/>
              <a:t>,00</a:t>
            </a:r>
          </a:p>
          <a:p>
            <a:pPr>
              <a:spcBef>
                <a:spcPct val="20000"/>
              </a:spcBef>
              <a:buFontTx/>
              <a:buChar char="-"/>
            </a:pPr>
            <a:r>
              <a:rPr lang="mk-MK" b="1" dirty="0" smtClean="0"/>
              <a:t> </a:t>
            </a:r>
            <a:r>
              <a:rPr lang="en-US" b="1" dirty="0" smtClean="0"/>
              <a:t>			</a:t>
            </a:r>
            <a:r>
              <a:rPr lang="en-US" b="1" dirty="0" err="1" smtClean="0"/>
              <a:t>Gjithsej</a:t>
            </a:r>
            <a:endParaRPr kumimoji="0" lang="mk-MK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99592" y="119675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dirty="0" err="1" smtClean="0">
                <a:solidFill>
                  <a:schemeClr val="tx1">
                    <a:tint val="75000"/>
                  </a:schemeClr>
                </a:solidFill>
              </a:rPr>
              <a:t>Struktura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 e </a:t>
            </a:r>
            <a:r>
              <a:rPr lang="en-US" dirty="0" err="1" smtClean="0">
                <a:solidFill>
                  <a:schemeClr val="tx1">
                    <a:tint val="75000"/>
                  </a:schemeClr>
                </a:solidFill>
              </a:rPr>
              <a:t>buxhetit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 2017 T </a:t>
            </a:r>
            <a:r>
              <a:rPr lang="en-US" dirty="0" err="1" smtClean="0">
                <a:solidFill>
                  <a:schemeClr val="tx1">
                    <a:tint val="75000"/>
                  </a:schemeClr>
                </a:solidFill>
              </a:rPr>
              <a:t>dalat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Структура на буџет за 201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7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7" name="Chart 6"/>
          <p:cNvGraphicFramePr/>
          <p:nvPr/>
        </p:nvGraphicFramePr>
        <p:xfrm>
          <a:off x="611560" y="1196752"/>
          <a:ext cx="806489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755576" y="1916832"/>
            <a:ext cx="7776864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>
              <a:spcBef>
                <a:spcPct val="20000"/>
              </a:spcBef>
            </a:pPr>
            <a:r>
              <a:rPr lang="mk-MK" sz="2000" dirty="0" smtClean="0"/>
              <a:t>Во склоп на оренаведените програми кои се  резултат на активности и цели на Општината, подготвени се посебни програми донесени од совет на Општина Кичево како: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kumimoji="0" lang="mk-MK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Развојни програми – капитални три годишни и повеќе годишни</a:t>
            </a:r>
          </a:p>
          <a:p>
            <a:pPr lvl="1">
              <a:spcBef>
                <a:spcPct val="20000"/>
              </a:spcBef>
            </a:pPr>
            <a:r>
              <a:rPr lang="mk-MK" sz="2000" dirty="0" smtClean="0"/>
              <a:t>- Годишни програми</a:t>
            </a:r>
            <a:endParaRPr lang="en-US" sz="2000" dirty="0" smtClean="0"/>
          </a:p>
          <a:p>
            <a:pPr lvl="1">
              <a:spcBef>
                <a:spcPct val="20000"/>
              </a:spcBef>
            </a:pP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spcBef>
                <a:spcPct val="20000"/>
              </a:spcBef>
            </a:pPr>
            <a:r>
              <a:rPr kumimoji="0" lang="en-US" sz="20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Shumica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e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programeve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te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lartpermendura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jane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si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rezultat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I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ektiviteteve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dhe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qellimeve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te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pergaditura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ne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programe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te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vecanta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te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sjellura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nga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Keshilli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I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Komunes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te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cilat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mund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ti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ndajme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ne: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dirty="0" err="1" smtClean="0"/>
              <a:t>Programe</a:t>
            </a:r>
            <a:r>
              <a:rPr lang="en-US" sz="2000" dirty="0" smtClean="0"/>
              <a:t> </a:t>
            </a:r>
            <a:r>
              <a:rPr lang="en-US" sz="2000" dirty="0" err="1" smtClean="0"/>
              <a:t>zhvellimore</a:t>
            </a:r>
            <a:r>
              <a:rPr lang="en-US" sz="2000" dirty="0" smtClean="0"/>
              <a:t> – </a:t>
            </a:r>
            <a:r>
              <a:rPr lang="en-US" sz="2000" dirty="0" err="1" smtClean="0"/>
              <a:t>kapitale</a:t>
            </a:r>
            <a:r>
              <a:rPr lang="en-US" sz="2000" dirty="0" smtClean="0"/>
              <a:t> </a:t>
            </a:r>
            <a:r>
              <a:rPr lang="en-US" sz="2000" dirty="0" err="1" smtClean="0"/>
              <a:t>tre</a:t>
            </a:r>
            <a:r>
              <a:rPr lang="en-US" sz="2000" dirty="0" smtClean="0"/>
              <a:t> </a:t>
            </a:r>
            <a:r>
              <a:rPr lang="en-US" sz="2000" dirty="0" err="1" smtClean="0"/>
              <a:t>vjecare</a:t>
            </a:r>
            <a:r>
              <a:rPr lang="en-US" sz="2000" dirty="0" smtClean="0"/>
              <a:t> </a:t>
            </a:r>
            <a:r>
              <a:rPr lang="en-US" sz="2000" dirty="0" err="1" smtClean="0"/>
              <a:t>dhe</a:t>
            </a:r>
            <a:r>
              <a:rPr lang="en-US" sz="2000" dirty="0" smtClean="0"/>
              <a:t> me </a:t>
            </a:r>
            <a:r>
              <a:rPr lang="en-US" sz="2000" dirty="0" err="1" smtClean="0"/>
              <a:t>shume</a:t>
            </a:r>
            <a:endParaRPr lang="en-US" sz="2000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Programe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vjetore</a:t>
            </a:r>
            <a:endParaRPr kumimoji="0" lang="en-US" sz="200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spcBef>
                <a:spcPct val="20000"/>
              </a:spcBef>
            </a:pPr>
            <a:r>
              <a:rPr kumimoji="0" lang="en-US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mk-MK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99592" y="119675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PROGRAMET PJESE PERBERSE E BUXHETIT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ПРОГРАМИ 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971600" y="1916832"/>
            <a:ext cx="75608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buFontTx/>
              <a:buChar char="-"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Programet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zhvellimore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b="1" dirty="0" smtClean="0"/>
              <a:t>1. plan </a:t>
            </a:r>
            <a:r>
              <a:rPr lang="en-US" b="1" dirty="0" err="1" smtClean="0"/>
              <a:t>zhvellimore</a:t>
            </a:r>
            <a:r>
              <a:rPr lang="en-US" b="1" dirty="0" smtClean="0"/>
              <a:t> per </a:t>
            </a:r>
            <a:r>
              <a:rPr lang="en-US" b="1" dirty="0" err="1" smtClean="0"/>
              <a:t>ndertimin</a:t>
            </a:r>
            <a:r>
              <a:rPr lang="en-US" b="1" dirty="0" smtClean="0"/>
              <a:t> e </a:t>
            </a:r>
            <a:r>
              <a:rPr lang="en-US" b="1" dirty="0" err="1" smtClean="0"/>
              <a:t>rrugve</a:t>
            </a:r>
            <a:r>
              <a:rPr lang="en-US" b="1" dirty="0" smtClean="0"/>
              <a:t> </a:t>
            </a:r>
            <a:r>
              <a:rPr lang="en-US" b="1" dirty="0" err="1" smtClean="0"/>
              <a:t>dhe</a:t>
            </a:r>
            <a:r>
              <a:rPr lang="en-US" b="1" dirty="0" smtClean="0"/>
              <a:t> </a:t>
            </a:r>
            <a:r>
              <a:rPr lang="en-US" b="1" dirty="0" err="1" smtClean="0"/>
              <a:t>rrugicave</a:t>
            </a:r>
            <a:r>
              <a:rPr lang="en-US" b="1" dirty="0" smtClean="0"/>
              <a:t> </a:t>
            </a:r>
            <a:r>
              <a:rPr lang="en-US" b="1" dirty="0" err="1" smtClean="0"/>
              <a:t>lokale</a:t>
            </a:r>
            <a:endParaRPr lang="mk-MK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b="1" dirty="0" smtClean="0"/>
              <a:t>Развојна програма за изградба на улици и патишта</a:t>
            </a:r>
            <a:endParaRPr lang="en-US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b="1" noProof="0" dirty="0" smtClean="0"/>
              <a:t>2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pla</a:t>
            </a:r>
            <a:r>
              <a:rPr lang="en-US" b="1" dirty="0" smtClean="0"/>
              <a:t>n </a:t>
            </a:r>
            <a:r>
              <a:rPr lang="en-US" b="1" dirty="0" err="1" smtClean="0"/>
              <a:t>zhvellimore</a:t>
            </a:r>
            <a:r>
              <a:rPr lang="en-US" b="1" dirty="0" smtClean="0"/>
              <a:t> per </a:t>
            </a:r>
            <a:r>
              <a:rPr lang="en-US" b="1" dirty="0" err="1" smtClean="0"/>
              <a:t>rek</a:t>
            </a:r>
            <a:r>
              <a:rPr lang="en-US" b="1" dirty="0" smtClean="0"/>
              <a:t>. </a:t>
            </a:r>
            <a:r>
              <a:rPr lang="en-US" b="1" dirty="0" err="1" smtClean="0"/>
              <a:t>Dhe</a:t>
            </a:r>
            <a:r>
              <a:rPr lang="en-US" b="1" dirty="0" smtClean="0"/>
              <a:t> </a:t>
            </a:r>
            <a:r>
              <a:rPr lang="en-US" b="1" dirty="0" err="1" smtClean="0"/>
              <a:t>ndertim</a:t>
            </a:r>
            <a:r>
              <a:rPr lang="en-US" b="1" dirty="0" smtClean="0"/>
              <a:t> e </a:t>
            </a:r>
            <a:r>
              <a:rPr lang="en-US" b="1" dirty="0" err="1" smtClean="0"/>
              <a:t>objektit</a:t>
            </a:r>
            <a:r>
              <a:rPr lang="en-US" b="1" dirty="0" smtClean="0"/>
              <a:t> </a:t>
            </a:r>
            <a:r>
              <a:rPr lang="en-US" b="1" dirty="0" err="1" smtClean="0"/>
              <a:t>te</a:t>
            </a:r>
            <a:r>
              <a:rPr lang="en-US" b="1" dirty="0" smtClean="0"/>
              <a:t> </a:t>
            </a:r>
            <a:r>
              <a:rPr lang="en-US" b="1" dirty="0" err="1" smtClean="0"/>
              <a:t>Komunes</a:t>
            </a:r>
            <a:endParaRPr lang="mk-MK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b="1" dirty="0" smtClean="0"/>
              <a:t>Развојни планови за рек. И изградба на објект на Општина Кичево</a:t>
            </a:r>
            <a:endParaRPr lang="en-US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b="1" dirty="0" smtClean="0"/>
              <a:t>3. plan </a:t>
            </a:r>
            <a:r>
              <a:rPr lang="en-US" b="1" dirty="0" err="1" smtClean="0"/>
              <a:t>zhvellimor</a:t>
            </a:r>
            <a:r>
              <a:rPr lang="en-US" b="1" dirty="0" smtClean="0"/>
              <a:t> per </a:t>
            </a:r>
            <a:r>
              <a:rPr lang="en-US" b="1" dirty="0" err="1" smtClean="0"/>
              <a:t>ndertimin</a:t>
            </a:r>
            <a:r>
              <a:rPr lang="en-US" b="1" dirty="0" smtClean="0"/>
              <a:t> e </a:t>
            </a:r>
            <a:r>
              <a:rPr lang="en-US" b="1" dirty="0" err="1" smtClean="0"/>
              <a:t>trotoatreve</a:t>
            </a:r>
            <a:r>
              <a:rPr lang="en-US" b="1" dirty="0" smtClean="0"/>
              <a:t> ne </a:t>
            </a:r>
            <a:r>
              <a:rPr lang="en-US" b="1" dirty="0" err="1" smtClean="0"/>
              <a:t>Komunen</a:t>
            </a:r>
            <a:r>
              <a:rPr lang="en-US" b="1" dirty="0" smtClean="0"/>
              <a:t> e </a:t>
            </a:r>
            <a:r>
              <a:rPr lang="en-US" b="1" dirty="0" err="1" smtClean="0"/>
              <a:t>Kercoves</a:t>
            </a:r>
            <a:endParaRPr lang="en-US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b="1" dirty="0" smtClean="0"/>
              <a:t>Разојен план за изградба и рек. На тротоари</a:t>
            </a:r>
            <a:endParaRPr lang="en-US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b="1" dirty="0" smtClean="0"/>
              <a:t>4. Plan </a:t>
            </a:r>
            <a:r>
              <a:rPr lang="en-US" b="1" dirty="0" err="1" smtClean="0"/>
              <a:t>zhvellimor</a:t>
            </a:r>
            <a:r>
              <a:rPr lang="en-US" b="1" dirty="0" smtClean="0"/>
              <a:t> per </a:t>
            </a:r>
            <a:r>
              <a:rPr lang="en-US" b="1" dirty="0" err="1" smtClean="0"/>
              <a:t>vendosje</a:t>
            </a:r>
            <a:r>
              <a:rPr lang="en-US" b="1" dirty="0" smtClean="0"/>
              <a:t> </a:t>
            </a:r>
            <a:r>
              <a:rPr lang="en-US" b="1" dirty="0" err="1" smtClean="0"/>
              <a:t>te</a:t>
            </a:r>
            <a:r>
              <a:rPr lang="en-US" b="1" dirty="0" smtClean="0"/>
              <a:t> </a:t>
            </a:r>
            <a:r>
              <a:rPr lang="en-US" b="1" dirty="0" err="1" smtClean="0"/>
              <a:t>paisjeve</a:t>
            </a:r>
            <a:r>
              <a:rPr lang="en-US" b="1" dirty="0" smtClean="0"/>
              <a:t> </a:t>
            </a:r>
            <a:r>
              <a:rPr lang="en-US" b="1" dirty="0" err="1" smtClean="0"/>
              <a:t>dhe</a:t>
            </a:r>
            <a:r>
              <a:rPr lang="en-US" b="1" dirty="0" smtClean="0"/>
              <a:t> </a:t>
            </a:r>
            <a:r>
              <a:rPr lang="en-US" b="1" dirty="0" err="1" smtClean="0"/>
              <a:t>rregullimin</a:t>
            </a:r>
            <a:r>
              <a:rPr lang="en-US" b="1" dirty="0" smtClean="0"/>
              <a:t> e </a:t>
            </a:r>
            <a:r>
              <a:rPr lang="en-US" b="1" dirty="0" err="1" smtClean="0"/>
              <a:t>hapsirave</a:t>
            </a:r>
            <a:r>
              <a:rPr lang="en-US" b="1" dirty="0" smtClean="0"/>
              <a:t> per </a:t>
            </a:r>
            <a:r>
              <a:rPr lang="en-US" b="1" dirty="0" err="1" smtClean="0"/>
              <a:t>rekreim</a:t>
            </a:r>
            <a:r>
              <a:rPr lang="en-US" b="1" dirty="0" smtClean="0"/>
              <a:t> </a:t>
            </a:r>
            <a:r>
              <a:rPr lang="en-US" b="1" dirty="0" err="1" smtClean="0"/>
              <a:t>te</a:t>
            </a:r>
            <a:r>
              <a:rPr lang="en-US" b="1" dirty="0" smtClean="0"/>
              <a:t> </a:t>
            </a:r>
            <a:r>
              <a:rPr lang="en-US" b="1" dirty="0" err="1" smtClean="0"/>
              <a:t>femijve</a:t>
            </a:r>
            <a:endParaRPr lang="mk-MK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b="1" dirty="0" smtClean="0"/>
              <a:t>Развоен план за поставување на опрема и уредување на простор за рекреација на деца</a:t>
            </a:r>
            <a:endParaRPr lang="en-US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b="1" dirty="0" smtClean="0"/>
              <a:t>5. plan </a:t>
            </a:r>
            <a:r>
              <a:rPr lang="en-US" b="1" dirty="0" err="1" smtClean="0"/>
              <a:t>zhvellimor</a:t>
            </a:r>
            <a:r>
              <a:rPr lang="en-US" b="1" dirty="0" smtClean="0"/>
              <a:t> per </a:t>
            </a:r>
            <a:r>
              <a:rPr lang="en-US" b="1" dirty="0" err="1" smtClean="0"/>
              <a:t>rregullim</a:t>
            </a:r>
            <a:r>
              <a:rPr lang="en-US" b="1" dirty="0" smtClean="0"/>
              <a:t>  </a:t>
            </a:r>
            <a:r>
              <a:rPr lang="en-US" b="1" dirty="0" err="1" smtClean="0"/>
              <a:t>te</a:t>
            </a:r>
            <a:r>
              <a:rPr lang="en-US" b="1" dirty="0" smtClean="0"/>
              <a:t> zones </a:t>
            </a:r>
            <a:r>
              <a:rPr lang="en-US" b="1" dirty="0" err="1" smtClean="0"/>
              <a:t>industriale</a:t>
            </a:r>
            <a:endParaRPr lang="mk-MK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b="1" dirty="0" smtClean="0"/>
              <a:t>Развоен план за уредување на индустриска зона</a:t>
            </a:r>
            <a:endParaRPr lang="en-US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endParaRPr lang="en-US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endParaRPr lang="en-US" b="1" dirty="0" smtClean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99592" y="119675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PROGRAMET PJESE PERBERSE E BUXHETIT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ПРОГРАМИ 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971600" y="1916832"/>
            <a:ext cx="75608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1">
              <a:spcBef>
                <a:spcPct val="20000"/>
              </a:spcBef>
              <a:buFontTx/>
              <a:buChar char="-"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/>
              <a:t>Programe</a:t>
            </a:r>
            <a:r>
              <a:rPr lang="en-US" sz="2000" dirty="0" smtClean="0"/>
              <a:t> </a:t>
            </a:r>
            <a:r>
              <a:rPr lang="en-US" sz="2000" dirty="0" err="1" smtClean="0"/>
              <a:t>vjetore</a:t>
            </a: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1.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program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vjetor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per sport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dhe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rekreacion</a:t>
            </a:r>
            <a:endParaRPr kumimoji="0" lang="mk-MK" sz="200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b="1" dirty="0" smtClean="0"/>
              <a:t>Годишна програма за спорт и рекреација</a:t>
            </a:r>
            <a:endParaRPr kumimoji="0" lang="en-US" sz="20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aseline="0" dirty="0" smtClean="0"/>
              <a:t>2.</a:t>
            </a:r>
            <a:r>
              <a:rPr lang="en-US" sz="2000" dirty="0" smtClean="0"/>
              <a:t> program </a:t>
            </a:r>
            <a:r>
              <a:rPr lang="en-US" sz="2000" dirty="0" err="1" smtClean="0"/>
              <a:t>vjetor</a:t>
            </a:r>
            <a:r>
              <a:rPr lang="en-US" sz="2000" dirty="0" smtClean="0"/>
              <a:t> PER AKTIVITET NE MBROJTJEN SOCIALE</a:t>
            </a:r>
            <a:endParaRPr lang="mk-MK" sz="2000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b="1" dirty="0" smtClean="0"/>
              <a:t>Годишна програма за социални работи</a:t>
            </a: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3. program </a:t>
            </a:r>
            <a:r>
              <a:rPr kumimoji="0" lang="en-US" sz="20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vjetor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nga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lemia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e </a:t>
            </a:r>
            <a:r>
              <a:rPr kumimoji="0" lang="en-US" sz="20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kultures</a:t>
            </a:r>
            <a:endParaRPr kumimoji="0" lang="mk-MK" sz="2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b="1" dirty="0" smtClean="0"/>
              <a:t>Годишна програма од дејноста на културата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dirty="0" smtClean="0"/>
              <a:t>4. program </a:t>
            </a:r>
            <a:r>
              <a:rPr lang="en-US" sz="2000" dirty="0" err="1" smtClean="0"/>
              <a:t>vjetor</a:t>
            </a:r>
            <a:r>
              <a:rPr lang="en-US" sz="2000" dirty="0" smtClean="0"/>
              <a:t> per </a:t>
            </a:r>
            <a:r>
              <a:rPr lang="en-US" sz="2000" dirty="0" err="1" smtClean="0"/>
              <a:t>rregullimin</a:t>
            </a:r>
            <a:r>
              <a:rPr lang="en-US" sz="2000" dirty="0" smtClean="0"/>
              <a:t> e tokes </a:t>
            </a:r>
            <a:r>
              <a:rPr lang="en-US" sz="2000" dirty="0" err="1" smtClean="0"/>
              <a:t>ndertimore</a:t>
            </a:r>
            <a:endParaRPr lang="mk-MK" sz="2000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kumimoji="0" lang="mk-MK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Годишна програма за уредување на градежно</a:t>
            </a:r>
            <a:r>
              <a:rPr kumimoji="0" lang="mk-MK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земјиште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dirty="0" smtClean="0"/>
              <a:t>5. program </a:t>
            </a:r>
            <a:r>
              <a:rPr lang="en-US" sz="2000" dirty="0" err="1" smtClean="0"/>
              <a:t>vjetor</a:t>
            </a:r>
            <a:r>
              <a:rPr lang="en-US" sz="2000" dirty="0" smtClean="0"/>
              <a:t> per </a:t>
            </a:r>
            <a:r>
              <a:rPr lang="en-US" sz="2000" dirty="0" err="1" smtClean="0"/>
              <a:t>ruatjen</a:t>
            </a:r>
            <a:r>
              <a:rPr lang="en-US" sz="2000" dirty="0" smtClean="0"/>
              <a:t> e </a:t>
            </a:r>
            <a:r>
              <a:rPr lang="en-US" sz="2000" dirty="0" err="1" smtClean="0"/>
              <a:t>ambientit</a:t>
            </a:r>
            <a:r>
              <a:rPr lang="en-US" sz="2000" dirty="0" smtClean="0"/>
              <a:t> </a:t>
            </a:r>
            <a:r>
              <a:rPr lang="en-US" sz="2000" dirty="0" err="1" smtClean="0"/>
              <a:t>jetsor</a:t>
            </a:r>
            <a:endParaRPr lang="mk-MK" sz="2000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b="1" dirty="0" smtClean="0"/>
              <a:t>Годишна програма за зачувување на животна средина</a:t>
            </a: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endParaRPr kumimoji="0" lang="mk-MK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99592" y="119675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PROGRAMET PJESE PERBERSE E BUXHETIT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ПРОГРАМИ 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971600" y="1916832"/>
            <a:ext cx="75608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1">
              <a:spcBef>
                <a:spcPct val="20000"/>
              </a:spcBef>
              <a:buFontTx/>
              <a:buChar char="-"/>
            </a:pPr>
            <a:endParaRPr lang="en-US" b="1" dirty="0" smtClean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99592" y="1124744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PROGRAMET PJESE PERBERSE E BUXHETIT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ПРОГРАМИ 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5576" y="1916832"/>
            <a:ext cx="7776864" cy="578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  <a:buFontTx/>
              <a:buChar char="-"/>
            </a:pPr>
            <a:r>
              <a:rPr lang="en-US" sz="2400" dirty="0" smtClean="0"/>
              <a:t>6. program </a:t>
            </a:r>
            <a:r>
              <a:rPr lang="en-US" sz="2400" dirty="0" err="1" smtClean="0"/>
              <a:t>vjetor</a:t>
            </a:r>
            <a:r>
              <a:rPr lang="en-US" sz="2400" dirty="0" smtClean="0"/>
              <a:t> per </a:t>
            </a:r>
            <a:r>
              <a:rPr lang="en-US" sz="2400" dirty="0" err="1" smtClean="0"/>
              <a:t>menaxhimin</a:t>
            </a:r>
            <a:r>
              <a:rPr lang="en-US" sz="2400" dirty="0" smtClean="0"/>
              <a:t> me </a:t>
            </a:r>
            <a:r>
              <a:rPr lang="en-US" sz="2400" dirty="0" err="1" smtClean="0"/>
              <a:t>mbetjet</a:t>
            </a:r>
            <a:r>
              <a:rPr lang="en-US" sz="2400" dirty="0" smtClean="0"/>
              <a:t> e </a:t>
            </a:r>
            <a:r>
              <a:rPr lang="en-US" sz="2400" dirty="0" err="1" smtClean="0"/>
              <a:t>ngurta</a:t>
            </a:r>
            <a:endParaRPr lang="mk-MK" sz="2400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400" b="1" dirty="0" smtClean="0"/>
              <a:t>Годишна програма за управување со цврст отпад</a:t>
            </a:r>
            <a:endParaRPr lang="en-US" sz="24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400" dirty="0" smtClean="0"/>
              <a:t>7. program </a:t>
            </a:r>
            <a:r>
              <a:rPr lang="en-US" sz="2400" dirty="0" err="1" smtClean="0"/>
              <a:t>vjetor</a:t>
            </a:r>
            <a:r>
              <a:rPr lang="en-US" sz="2400" dirty="0" smtClean="0"/>
              <a:t> per </a:t>
            </a:r>
            <a:r>
              <a:rPr lang="en-US" sz="2400" dirty="0" err="1" smtClean="0"/>
              <a:t>sjelljen</a:t>
            </a:r>
            <a:r>
              <a:rPr lang="en-US" sz="2400" dirty="0" smtClean="0"/>
              <a:t> e </a:t>
            </a:r>
            <a:r>
              <a:rPr lang="en-US" sz="2400" dirty="0" err="1" smtClean="0"/>
              <a:t>planeve</a:t>
            </a:r>
            <a:r>
              <a:rPr lang="en-US" sz="2400" dirty="0" smtClean="0"/>
              <a:t> </a:t>
            </a:r>
            <a:r>
              <a:rPr lang="en-US" sz="2400" dirty="0" err="1" smtClean="0"/>
              <a:t>urbanistike</a:t>
            </a:r>
            <a:endParaRPr lang="mk-MK" sz="2400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400" b="1" dirty="0" smtClean="0"/>
              <a:t>Годишна програма за донесување на урбанистички планови</a:t>
            </a:r>
            <a:endParaRPr lang="en-US" sz="24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400" dirty="0" smtClean="0"/>
              <a:t>9. program </a:t>
            </a:r>
            <a:r>
              <a:rPr lang="en-US" sz="2400" dirty="0" err="1" smtClean="0"/>
              <a:t>vjetor</a:t>
            </a:r>
            <a:r>
              <a:rPr lang="en-US" sz="2400" dirty="0" smtClean="0"/>
              <a:t> per </a:t>
            </a:r>
            <a:r>
              <a:rPr lang="en-US" sz="2400" dirty="0" err="1" smtClean="0"/>
              <a:t>posedimin</a:t>
            </a:r>
            <a:r>
              <a:rPr lang="en-US" sz="2400" dirty="0" smtClean="0"/>
              <a:t> me token </a:t>
            </a:r>
            <a:r>
              <a:rPr lang="en-US" sz="2400" dirty="0" err="1" smtClean="0"/>
              <a:t>ndertimore</a:t>
            </a:r>
            <a:r>
              <a:rPr lang="en-US" sz="2400" dirty="0" smtClean="0"/>
              <a:t> prone e RM</a:t>
            </a:r>
            <a:endParaRPr lang="mk-MK" sz="2400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400" b="1" dirty="0" smtClean="0"/>
              <a:t>Годишна програма за располагање со градежно земјиште сопсветност на РМ</a:t>
            </a:r>
            <a:endParaRPr lang="en-US" sz="24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400" dirty="0" smtClean="0"/>
              <a:t>10. program </a:t>
            </a:r>
            <a:r>
              <a:rPr lang="en-US" sz="2400" dirty="0" err="1" smtClean="0"/>
              <a:t>vjetor</a:t>
            </a:r>
            <a:r>
              <a:rPr lang="en-US" sz="2400" dirty="0" smtClean="0"/>
              <a:t> per </a:t>
            </a:r>
            <a:r>
              <a:rPr lang="en-US" sz="2400" dirty="0" err="1" smtClean="0"/>
              <a:t>zhvillim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ekonomik</a:t>
            </a:r>
            <a:r>
              <a:rPr lang="en-US" sz="2400" dirty="0" smtClean="0"/>
              <a:t> </a:t>
            </a:r>
            <a:r>
              <a:rPr lang="en-US" sz="2400" dirty="0" err="1" smtClean="0"/>
              <a:t>lokal</a:t>
            </a:r>
            <a:endParaRPr lang="mk-MK" sz="2400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400" b="1" dirty="0" smtClean="0"/>
              <a:t>Годишна програма за економски рурален развој</a:t>
            </a:r>
          </a:p>
          <a:p>
            <a:pPr lvl="1">
              <a:spcBef>
                <a:spcPct val="20000"/>
              </a:spcBef>
              <a:buFontTx/>
              <a:buChar char="-"/>
            </a:pPr>
            <a:endParaRPr lang="mk-MK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endParaRPr lang="mk-MK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971600" y="1916832"/>
            <a:ext cx="75608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1">
              <a:spcBef>
                <a:spcPct val="20000"/>
              </a:spcBef>
              <a:buFontTx/>
              <a:buChar char="-"/>
            </a:pPr>
            <a:endParaRPr lang="en-US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755576" y="1844824"/>
            <a:ext cx="77768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err="1" smtClean="0"/>
              <a:t>Ndertimin</a:t>
            </a:r>
            <a:r>
              <a:rPr lang="en-US" sz="2000" b="1" dirty="0" smtClean="0"/>
              <a:t> e </a:t>
            </a:r>
            <a:r>
              <a:rPr lang="en-US" sz="2000" b="1" dirty="0" err="1" smtClean="0"/>
              <a:t>Objektit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Komunes</a:t>
            </a:r>
            <a:r>
              <a:rPr lang="en-US" sz="2000" b="1" dirty="0" smtClean="0"/>
              <a:t>			20.000.000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b="1" dirty="0" smtClean="0"/>
              <a:t>Изградба на нов објект на Општина Кичево</a:t>
            </a: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err="1" smtClean="0"/>
              <a:t>Ndertimin</a:t>
            </a:r>
            <a:r>
              <a:rPr lang="en-US" sz="2000" b="1" dirty="0" smtClean="0"/>
              <a:t> e </a:t>
            </a:r>
            <a:r>
              <a:rPr lang="en-US" sz="2000" b="1" dirty="0" err="1" smtClean="0"/>
              <a:t>trotoareve</a:t>
            </a:r>
            <a:r>
              <a:rPr lang="en-US" sz="2000" b="1" dirty="0" smtClean="0"/>
              <a:t> ne </a:t>
            </a:r>
            <a:r>
              <a:rPr lang="en-US" sz="2000" b="1" dirty="0" err="1" smtClean="0"/>
              <a:t>Komunen</a:t>
            </a:r>
            <a:r>
              <a:rPr lang="en-US" sz="2000" b="1" dirty="0" smtClean="0"/>
              <a:t> e </a:t>
            </a:r>
            <a:r>
              <a:rPr lang="en-US" sz="2000" b="1" dirty="0" err="1" smtClean="0"/>
              <a:t>Kercoves</a:t>
            </a:r>
            <a:r>
              <a:rPr lang="en-US" sz="2000" b="1" dirty="0" smtClean="0"/>
              <a:t>	10.000.000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err="1" smtClean="0">
                <a:latin typeface="M_Times" pitchFamily="18" charset="0"/>
              </a:rPr>
              <a:t>Izgradba</a:t>
            </a:r>
            <a:r>
              <a:rPr lang="en-US" sz="2000" b="1" dirty="0" smtClean="0">
                <a:latin typeface="M_Times" pitchFamily="18" charset="0"/>
              </a:rPr>
              <a:t> </a:t>
            </a:r>
            <a:r>
              <a:rPr lang="en-US" sz="2000" b="1" dirty="0" err="1" smtClean="0">
                <a:latin typeface="M_Times" pitchFamily="18" charset="0"/>
              </a:rPr>
              <a:t>na</a:t>
            </a:r>
            <a:r>
              <a:rPr lang="en-US" sz="2000" b="1" dirty="0" smtClean="0">
                <a:latin typeface="M_Times" pitchFamily="18" charset="0"/>
              </a:rPr>
              <a:t> </a:t>
            </a:r>
            <a:r>
              <a:rPr lang="en-US" sz="2000" b="1" dirty="0" err="1" smtClean="0">
                <a:latin typeface="M_Times" pitchFamily="18" charset="0"/>
              </a:rPr>
              <a:t>trotoari</a:t>
            </a:r>
            <a:r>
              <a:rPr lang="en-US" sz="2000" b="1" dirty="0" smtClean="0">
                <a:latin typeface="M_Times" pitchFamily="18" charset="0"/>
              </a:rPr>
              <a:t> </a:t>
            </a:r>
            <a:r>
              <a:rPr lang="en-US" sz="2000" b="1" dirty="0" err="1" smtClean="0">
                <a:latin typeface="M_Times" pitchFamily="18" charset="0"/>
              </a:rPr>
              <a:t>niz</a:t>
            </a:r>
            <a:r>
              <a:rPr lang="en-US" sz="2000" b="1" dirty="0" smtClean="0">
                <a:latin typeface="M_Times" pitchFamily="18" charset="0"/>
              </a:rPr>
              <a:t> Op[</a:t>
            </a:r>
            <a:r>
              <a:rPr lang="en-US" sz="2000" b="1" dirty="0" err="1" smtClean="0">
                <a:latin typeface="M_Times" pitchFamily="18" charset="0"/>
              </a:rPr>
              <a:t>tina</a:t>
            </a:r>
            <a:r>
              <a:rPr lang="en-US" sz="2000" b="1" dirty="0" smtClean="0">
                <a:latin typeface="M_Times" pitchFamily="18" charset="0"/>
              </a:rPr>
              <a:t> </a:t>
            </a:r>
            <a:r>
              <a:rPr lang="en-US" sz="2000" b="1" dirty="0" err="1" smtClean="0">
                <a:latin typeface="M_Times" pitchFamily="18" charset="0"/>
              </a:rPr>
              <a:t>Ki;evo</a:t>
            </a:r>
            <a:endParaRPr lang="en-US" sz="2000" b="1" dirty="0" smtClean="0">
              <a:latin typeface="M_Times" pitchFamily="18" charset="0"/>
            </a:endParaRP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smtClean="0"/>
              <a:t>5. plan </a:t>
            </a:r>
            <a:r>
              <a:rPr lang="en-US" sz="2000" b="1" dirty="0" err="1" smtClean="0"/>
              <a:t>zhvellimor</a:t>
            </a:r>
            <a:r>
              <a:rPr lang="en-US" sz="2000" b="1" dirty="0" smtClean="0"/>
              <a:t> per </a:t>
            </a:r>
            <a:r>
              <a:rPr lang="en-US" sz="2000" b="1" dirty="0" err="1" smtClean="0"/>
              <a:t>rregullim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te</a:t>
            </a:r>
            <a:r>
              <a:rPr lang="en-US" sz="2000" b="1" dirty="0" smtClean="0"/>
              <a:t> zones </a:t>
            </a:r>
            <a:r>
              <a:rPr lang="en-US" sz="2000" b="1" dirty="0" err="1" smtClean="0"/>
              <a:t>industriale</a:t>
            </a:r>
            <a:r>
              <a:rPr lang="en-US" sz="2000" b="1" dirty="0" smtClean="0"/>
              <a:t>	12.000.000</a:t>
            </a:r>
            <a:endParaRPr lang="mk-MK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b="1" dirty="0" smtClean="0"/>
              <a:t>Развоен план за уредување на индустриска зона</a:t>
            </a: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smtClean="0"/>
              <a:t>4. Plan </a:t>
            </a:r>
            <a:r>
              <a:rPr lang="en-US" sz="2000" b="1" dirty="0" err="1" smtClean="0"/>
              <a:t>zhvellimor</a:t>
            </a:r>
            <a:r>
              <a:rPr lang="en-US" sz="2000" b="1" dirty="0" smtClean="0"/>
              <a:t> per </a:t>
            </a:r>
            <a:r>
              <a:rPr lang="en-US" sz="2000" b="1" dirty="0" err="1" smtClean="0"/>
              <a:t>vendosje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paisjeve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dhe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rregullimin</a:t>
            </a:r>
            <a:r>
              <a:rPr lang="en-US" sz="2000" b="1" dirty="0" smtClean="0"/>
              <a:t> e </a:t>
            </a:r>
            <a:r>
              <a:rPr lang="en-US" sz="2000" b="1" dirty="0" err="1" smtClean="0"/>
              <a:t>hapsirave</a:t>
            </a:r>
            <a:r>
              <a:rPr lang="en-US" sz="2000" b="1" dirty="0" smtClean="0"/>
              <a:t> per </a:t>
            </a:r>
            <a:r>
              <a:rPr lang="en-US" sz="2000" b="1" dirty="0" err="1" smtClean="0"/>
              <a:t>rekreim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femijve</a:t>
            </a:r>
            <a:endParaRPr lang="mk-MK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b="1" dirty="0" smtClean="0"/>
              <a:t>Развоен план за поставување на опрема и уредување на простор за рекреација на деца</a:t>
            </a:r>
            <a:r>
              <a:rPr lang="en-US" sz="2000" b="1" dirty="0" smtClean="0"/>
              <a:t>			4.000.000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endParaRPr lang="en-US" sz="2000" b="1" dirty="0" smtClean="0">
              <a:latin typeface="M_Times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99592" y="1196752"/>
            <a:ext cx="7488832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algn="ctr">
              <a:spcBef>
                <a:spcPct val="20000"/>
              </a:spcBef>
              <a:defRPr/>
            </a:pP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ПРОЕКТЕ 2016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Проекти 2016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2276872"/>
            <a:ext cx="7488832" cy="259228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TE HYRA = TE DALA</a:t>
            </a:r>
            <a:endParaRPr lang="en-US" sz="4400" dirty="0" smtClean="0">
              <a:latin typeface="M_Times" pitchFamily="18" charset="0"/>
            </a:endParaRPr>
          </a:p>
          <a:p>
            <a:r>
              <a:rPr lang="en-US" sz="4400" dirty="0" smtClean="0">
                <a:latin typeface="M_Times" pitchFamily="18" charset="0"/>
              </a:rPr>
              <a:t>PRIHODI = RASHODI</a:t>
            </a:r>
          </a:p>
        </p:txBody>
      </p:sp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971600" y="1916832"/>
            <a:ext cx="75608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1">
              <a:spcBef>
                <a:spcPct val="20000"/>
              </a:spcBef>
              <a:buFontTx/>
              <a:buChar char="-"/>
            </a:pPr>
            <a:endParaRPr lang="en-US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539552" y="1916832"/>
            <a:ext cx="799288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 b="1" dirty="0" err="1" smtClean="0"/>
              <a:t>Ndertimin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dhe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rekonstrumin</a:t>
            </a:r>
            <a:r>
              <a:rPr lang="en-US" sz="2000" b="1" dirty="0" smtClean="0"/>
              <a:t> e </a:t>
            </a:r>
            <a:r>
              <a:rPr lang="en-US" sz="2000" b="1" dirty="0" err="1" smtClean="0"/>
              <a:t>rrugve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dhe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rrugicave</a:t>
            </a:r>
            <a:r>
              <a:rPr lang="en-US" sz="2000" b="1" dirty="0" smtClean="0"/>
              <a:t>	75.000.000</a:t>
            </a:r>
          </a:p>
          <a:p>
            <a:pPr lvl="1">
              <a:spcBef>
                <a:spcPct val="20000"/>
              </a:spcBef>
            </a:pPr>
            <a:r>
              <a:rPr lang="en-US" sz="2000" b="1" dirty="0" err="1" smtClean="0">
                <a:latin typeface="M_Times" pitchFamily="18" charset="0"/>
              </a:rPr>
              <a:t>Izg</a:t>
            </a:r>
            <a:r>
              <a:rPr lang="en-US" sz="2000" b="1" dirty="0" smtClean="0">
                <a:latin typeface="M_Times" pitchFamily="18" charset="0"/>
              </a:rPr>
              <a:t>. I </a:t>
            </a:r>
            <a:r>
              <a:rPr lang="en-US" sz="2000" b="1" dirty="0" err="1" smtClean="0">
                <a:latin typeface="M_Times" pitchFamily="18" charset="0"/>
              </a:rPr>
              <a:t>rekonstrukcija</a:t>
            </a:r>
            <a:r>
              <a:rPr lang="en-US" sz="2000" b="1" dirty="0" smtClean="0">
                <a:latin typeface="M_Times" pitchFamily="18" charset="0"/>
              </a:rPr>
              <a:t> </a:t>
            </a:r>
            <a:r>
              <a:rPr lang="en-US" sz="2000" b="1" dirty="0" err="1" smtClean="0">
                <a:latin typeface="M_Times" pitchFamily="18" charset="0"/>
              </a:rPr>
              <a:t>na</a:t>
            </a:r>
            <a:r>
              <a:rPr lang="en-US" sz="2000" b="1" dirty="0" smtClean="0">
                <a:latin typeface="M_Times" pitchFamily="18" charset="0"/>
              </a:rPr>
              <a:t> </a:t>
            </a:r>
            <a:r>
              <a:rPr lang="en-US" sz="2000" b="1" dirty="0" err="1" smtClean="0">
                <a:latin typeface="M_Times" pitchFamily="18" charset="0"/>
              </a:rPr>
              <a:t>ulici</a:t>
            </a:r>
            <a:r>
              <a:rPr lang="en-US" sz="2000" b="1" dirty="0" smtClean="0">
                <a:latin typeface="M_Times" pitchFamily="18" charset="0"/>
              </a:rPr>
              <a:t> I </a:t>
            </a:r>
            <a:r>
              <a:rPr lang="en-US" sz="2000" b="1" dirty="0" err="1" smtClean="0">
                <a:latin typeface="M_Times" pitchFamily="18" charset="0"/>
              </a:rPr>
              <a:t>pati</a:t>
            </a:r>
            <a:r>
              <a:rPr lang="en-US" sz="2000" b="1" dirty="0" smtClean="0">
                <a:latin typeface="M_Times" pitchFamily="18" charset="0"/>
              </a:rPr>
              <a:t>[</a:t>
            </a:r>
            <a:r>
              <a:rPr lang="en-US" sz="2000" b="1" dirty="0" err="1" smtClean="0">
                <a:latin typeface="M_Times" pitchFamily="18" charset="0"/>
              </a:rPr>
              <a:t>ta</a:t>
            </a:r>
            <a:endParaRPr lang="en-US" sz="2000" b="1" dirty="0" smtClean="0">
              <a:latin typeface="M_Times" pitchFamily="18" charset="0"/>
            </a:endParaRPr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 </a:t>
            </a:r>
            <a:r>
              <a:rPr lang="en-US" sz="2000" b="1" dirty="0" err="1" smtClean="0"/>
              <a:t>rekonstrumi</a:t>
            </a:r>
            <a:r>
              <a:rPr lang="en-US" sz="2000" b="1" dirty="0" smtClean="0"/>
              <a:t> I </a:t>
            </a:r>
            <a:r>
              <a:rPr lang="en-US" sz="2000" b="1" dirty="0" err="1" smtClean="0"/>
              <a:t>rruges</a:t>
            </a:r>
            <a:r>
              <a:rPr lang="en-US" sz="2000" b="1" dirty="0" smtClean="0"/>
              <a:t> ,,11 </a:t>
            </a:r>
            <a:r>
              <a:rPr lang="en-US" sz="2000" b="1" dirty="0" err="1" smtClean="0"/>
              <a:t>shtatori</a:t>
            </a:r>
            <a:r>
              <a:rPr lang="en-US" sz="2000" b="1" dirty="0" smtClean="0"/>
              <a:t>,,</a:t>
            </a:r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 </a:t>
            </a:r>
            <a:r>
              <a:rPr lang="en-US" sz="2000" b="1" dirty="0" err="1" smtClean="0"/>
              <a:t>rekon</a:t>
            </a:r>
            <a:r>
              <a:rPr lang="en-US" sz="2000" b="1" dirty="0" smtClean="0"/>
              <a:t>. I </a:t>
            </a:r>
            <a:r>
              <a:rPr lang="en-US" sz="2000" b="1" dirty="0" err="1" smtClean="0"/>
              <a:t>rr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Prej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</a:t>
            </a:r>
            <a:r>
              <a:rPr lang="en-US" sz="2000" b="1" dirty="0" smtClean="0"/>
              <a:t> ,,</a:t>
            </a:r>
            <a:r>
              <a:rPr lang="en-US" sz="2000" b="1" dirty="0" err="1" smtClean="0"/>
              <a:t>berza</a:t>
            </a:r>
            <a:r>
              <a:rPr lang="en-US" sz="2000" b="1" dirty="0" smtClean="0"/>
              <a:t>,, </a:t>
            </a:r>
            <a:r>
              <a:rPr lang="en-US" sz="2000" b="1" dirty="0" err="1" smtClean="0"/>
              <a:t>deri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</a:t>
            </a:r>
            <a:r>
              <a:rPr lang="en-US" sz="2000" b="1" dirty="0" smtClean="0"/>
              <a:t> ,,</a:t>
            </a:r>
            <a:r>
              <a:rPr lang="en-US" sz="2000" b="1" dirty="0" err="1" smtClean="0"/>
              <a:t>Agrokopi</a:t>
            </a:r>
            <a:r>
              <a:rPr lang="en-US" sz="2000" b="1" dirty="0" smtClean="0"/>
              <a:t>,,</a:t>
            </a:r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 </a:t>
            </a:r>
            <a:r>
              <a:rPr lang="en-US" sz="2000" b="1" dirty="0" err="1" smtClean="0"/>
              <a:t>rekonstruimi</a:t>
            </a:r>
            <a:r>
              <a:rPr lang="en-US" sz="2000" b="1" dirty="0" smtClean="0"/>
              <a:t> I </a:t>
            </a:r>
            <a:r>
              <a:rPr lang="en-US" sz="2000" b="1" dirty="0" err="1" smtClean="0"/>
              <a:t>rr</a:t>
            </a:r>
            <a:r>
              <a:rPr lang="en-US" sz="2000" b="1" dirty="0" smtClean="0"/>
              <a:t>. ,,</a:t>
            </a:r>
            <a:r>
              <a:rPr lang="en-US" sz="2000" b="1" dirty="0" err="1" smtClean="0"/>
              <a:t>Tane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Caleski</a:t>
            </a:r>
            <a:r>
              <a:rPr lang="en-US" sz="2000" b="1" dirty="0" smtClean="0"/>
              <a:t>,,</a:t>
            </a:r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 </a:t>
            </a:r>
            <a:r>
              <a:rPr lang="en-US" sz="2000" b="1" dirty="0" err="1" smtClean="0"/>
              <a:t>lagja</a:t>
            </a:r>
            <a:r>
              <a:rPr lang="en-US" sz="2000" b="1" dirty="0" smtClean="0"/>
              <a:t> e 22 </a:t>
            </a:r>
            <a:r>
              <a:rPr lang="en-US" sz="2000" b="1" dirty="0" err="1" smtClean="0"/>
              <a:t>dhjetorit</a:t>
            </a:r>
            <a:endParaRPr lang="en-US" sz="2000" b="1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 </a:t>
            </a:r>
            <a:r>
              <a:rPr lang="en-US" sz="2000" b="1" dirty="0" err="1" smtClean="0"/>
              <a:t>rek.e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nenkalimit</a:t>
            </a:r>
            <a:r>
              <a:rPr lang="en-US" sz="2000" b="1" dirty="0" smtClean="0"/>
              <a:t> per ne </a:t>
            </a:r>
            <a:r>
              <a:rPr lang="en-US" sz="2000" b="1" dirty="0" err="1" smtClean="0"/>
              <a:t>reshtan</a:t>
            </a:r>
            <a:endParaRPr lang="en-US" sz="2000" b="1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 </a:t>
            </a:r>
            <a:r>
              <a:rPr lang="en-US" sz="2000" b="1" dirty="0" err="1" smtClean="0"/>
              <a:t>rekonstruimin</a:t>
            </a:r>
            <a:r>
              <a:rPr lang="en-US" sz="2000" b="1" dirty="0" smtClean="0"/>
              <a:t> e </a:t>
            </a:r>
            <a:r>
              <a:rPr lang="en-US" sz="2000" b="1" dirty="0" err="1" smtClean="0"/>
              <a:t>rr</a:t>
            </a:r>
            <a:r>
              <a:rPr lang="en-US" sz="2000" b="1" dirty="0" smtClean="0"/>
              <a:t>. ,,</a:t>
            </a:r>
            <a:r>
              <a:rPr lang="en-US" sz="2000" b="1" dirty="0" err="1" smtClean="0"/>
              <a:t>Rudnicka</a:t>
            </a:r>
            <a:r>
              <a:rPr lang="en-US" sz="2000" b="1" dirty="0" smtClean="0"/>
              <a:t>,,</a:t>
            </a:r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 </a:t>
            </a:r>
            <a:r>
              <a:rPr lang="en-US" sz="2000" b="1" dirty="0" err="1" smtClean="0"/>
              <a:t>hartimin</a:t>
            </a:r>
            <a:r>
              <a:rPr lang="en-US" sz="2000" b="1" dirty="0" smtClean="0"/>
              <a:t> e </a:t>
            </a:r>
            <a:r>
              <a:rPr lang="en-US" sz="2000" b="1" dirty="0" err="1" smtClean="0"/>
              <a:t>proekteve</a:t>
            </a:r>
            <a:r>
              <a:rPr lang="en-US" sz="2000" b="1" dirty="0" smtClean="0"/>
              <a:t> per </a:t>
            </a:r>
            <a:r>
              <a:rPr lang="en-US" sz="2000" b="1" dirty="0" err="1" smtClean="0"/>
              <a:t>rruge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reja</a:t>
            </a:r>
            <a:endParaRPr lang="en-US" sz="2000" b="1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 </a:t>
            </a:r>
            <a:r>
              <a:rPr lang="en-US" sz="2000" b="1" dirty="0" err="1" smtClean="0"/>
              <a:t>rrugica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neper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fshatra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Komunes</a:t>
            </a:r>
            <a:r>
              <a:rPr lang="en-US" sz="2000" b="1" dirty="0" smtClean="0"/>
              <a:t> se </a:t>
            </a:r>
            <a:r>
              <a:rPr lang="en-US" sz="2000" b="1" dirty="0" err="1" smtClean="0"/>
              <a:t>Kercoves</a:t>
            </a:r>
            <a:endParaRPr lang="en-US" sz="2000" b="1" dirty="0" smtClean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99592" y="119675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ПРОЕКТЕ 2016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Проекти 2016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23528" y="908720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971600" y="1916832"/>
            <a:ext cx="75608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1">
              <a:spcBef>
                <a:spcPct val="20000"/>
              </a:spcBef>
              <a:buFontTx/>
              <a:buChar char="-"/>
            </a:pPr>
            <a:endParaRPr lang="en-US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539552" y="1628800"/>
            <a:ext cx="7992888" cy="3588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1600" b="1" dirty="0" err="1" smtClean="0"/>
              <a:t>Ndertimin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dhe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rekonstruimin</a:t>
            </a:r>
            <a:r>
              <a:rPr lang="en-US" sz="1600" b="1" dirty="0" smtClean="0"/>
              <a:t> e </a:t>
            </a:r>
            <a:r>
              <a:rPr lang="en-US" sz="1600" b="1" dirty="0" err="1" smtClean="0"/>
              <a:t>ujsjellsave</a:t>
            </a:r>
            <a:endParaRPr lang="en-US" sz="1600" b="1" dirty="0" smtClean="0"/>
          </a:p>
          <a:p>
            <a:pPr lvl="1">
              <a:spcBef>
                <a:spcPct val="20000"/>
              </a:spcBef>
            </a:pPr>
            <a:r>
              <a:rPr lang="en-US" sz="1600" b="1" dirty="0" smtClean="0"/>
              <a:t>	</a:t>
            </a:r>
          </a:p>
          <a:p>
            <a:pPr lvl="1">
              <a:spcBef>
                <a:spcPct val="20000"/>
              </a:spcBef>
            </a:pPr>
            <a:r>
              <a:rPr lang="en-US" sz="1600" b="1" dirty="0" smtClean="0"/>
              <a:t>	- </a:t>
            </a:r>
            <a:r>
              <a:rPr lang="en-US" sz="1600" b="1" dirty="0" err="1" smtClean="0"/>
              <a:t>ujsjellsi</a:t>
            </a:r>
            <a:r>
              <a:rPr lang="en-US" sz="1600" b="1" dirty="0" smtClean="0"/>
              <a:t> ne </a:t>
            </a:r>
            <a:r>
              <a:rPr lang="en-US" sz="1600" b="1" dirty="0" err="1" smtClean="0"/>
              <a:t>fsh.Drogomisht</a:t>
            </a:r>
            <a:r>
              <a:rPr lang="en-US" sz="1600" b="1" dirty="0" smtClean="0"/>
              <a:t> I </a:t>
            </a:r>
            <a:r>
              <a:rPr lang="en-US" sz="1600" b="1" dirty="0" err="1" smtClean="0"/>
              <a:t>madh</a:t>
            </a:r>
            <a:endParaRPr lang="en-US" sz="1600" b="1" dirty="0" smtClean="0"/>
          </a:p>
          <a:p>
            <a:pPr lvl="1">
              <a:spcBef>
                <a:spcPct val="20000"/>
              </a:spcBef>
            </a:pPr>
            <a:r>
              <a:rPr lang="en-US" sz="1600" b="1" dirty="0" smtClean="0"/>
              <a:t>	- </a:t>
            </a:r>
            <a:r>
              <a:rPr lang="en-US" sz="1600" b="1" dirty="0" err="1" smtClean="0"/>
              <a:t>ujsjellsi</a:t>
            </a:r>
            <a:r>
              <a:rPr lang="en-US" sz="1600" b="1" dirty="0" smtClean="0"/>
              <a:t> ne </a:t>
            </a:r>
            <a:r>
              <a:rPr lang="en-US" sz="1600" b="1" dirty="0" err="1" smtClean="0"/>
              <a:t>vendbanimin</a:t>
            </a:r>
            <a:r>
              <a:rPr lang="en-US" sz="1600" b="1" dirty="0" smtClean="0"/>
              <a:t> ,,</a:t>
            </a:r>
            <a:r>
              <a:rPr lang="en-US" sz="1600" b="1" dirty="0" err="1" smtClean="0"/>
              <a:t>Ivanidoll</a:t>
            </a:r>
            <a:r>
              <a:rPr lang="en-US" sz="1600" b="1" dirty="0" smtClean="0"/>
              <a:t>,,</a:t>
            </a:r>
          </a:p>
          <a:p>
            <a:pPr lvl="1">
              <a:spcBef>
                <a:spcPct val="20000"/>
              </a:spcBef>
            </a:pPr>
            <a:r>
              <a:rPr lang="en-US" sz="1600" b="1" dirty="0" smtClean="0"/>
              <a:t>	- </a:t>
            </a:r>
            <a:r>
              <a:rPr lang="en-US" sz="1600" b="1" dirty="0" err="1" smtClean="0"/>
              <a:t>ndertimin</a:t>
            </a:r>
            <a:r>
              <a:rPr lang="en-US" sz="1600" b="1" dirty="0" smtClean="0"/>
              <a:t> e </a:t>
            </a:r>
            <a:r>
              <a:rPr lang="en-US" sz="1600" b="1" dirty="0" err="1" smtClean="0"/>
              <a:t>rezervoarit</a:t>
            </a:r>
            <a:r>
              <a:rPr lang="en-US" sz="1600" b="1" dirty="0" smtClean="0"/>
              <a:t> ne </a:t>
            </a:r>
            <a:r>
              <a:rPr lang="en-US" sz="1600" b="1" dirty="0" err="1" smtClean="0"/>
              <a:t>fsh.Kolibar</a:t>
            </a:r>
            <a:endParaRPr lang="en-US" sz="1600" b="1" dirty="0" smtClean="0"/>
          </a:p>
          <a:p>
            <a:pPr lvl="1">
              <a:spcBef>
                <a:spcPct val="20000"/>
              </a:spcBef>
            </a:pPr>
            <a:r>
              <a:rPr lang="en-US" sz="1600" b="1" dirty="0" smtClean="0"/>
              <a:t>	- </a:t>
            </a:r>
            <a:r>
              <a:rPr lang="en-US" sz="1600" b="1" dirty="0" err="1" smtClean="0"/>
              <a:t>rekonstruim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dhe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ndertim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ujsjllsave</a:t>
            </a:r>
            <a:r>
              <a:rPr lang="en-US" sz="1600" b="1" dirty="0" smtClean="0"/>
              <a:t> ne </a:t>
            </a:r>
            <a:r>
              <a:rPr lang="en-US" sz="1600" b="1" dirty="0" err="1" smtClean="0"/>
              <a:t>lagjet</a:t>
            </a:r>
            <a:r>
              <a:rPr lang="en-US" sz="1600" b="1" dirty="0" smtClean="0"/>
              <a:t> e </a:t>
            </a:r>
            <a:r>
              <a:rPr lang="en-US" sz="1600" b="1" dirty="0" err="1" smtClean="0"/>
              <a:t>Qytetit</a:t>
            </a:r>
            <a:endParaRPr lang="en-US" sz="1600" b="1" dirty="0" smtClean="0"/>
          </a:p>
          <a:p>
            <a:pPr lvl="1">
              <a:spcBef>
                <a:spcPct val="20000"/>
              </a:spcBef>
            </a:pPr>
            <a:r>
              <a:rPr lang="en-US" sz="1600" b="1" dirty="0" err="1" smtClean="0"/>
              <a:t>Ndertimin</a:t>
            </a:r>
            <a:r>
              <a:rPr lang="en-US" sz="1600" b="1" dirty="0" smtClean="0"/>
              <a:t> e </a:t>
            </a:r>
            <a:r>
              <a:rPr lang="en-US" sz="1600" b="1" dirty="0" err="1" smtClean="0"/>
              <a:t>kanalizimeve</a:t>
            </a:r>
            <a:endParaRPr lang="en-US" sz="1600" b="1" dirty="0" smtClean="0"/>
          </a:p>
          <a:p>
            <a:pPr lvl="1">
              <a:spcBef>
                <a:spcPct val="20000"/>
              </a:spcBef>
            </a:pPr>
            <a:r>
              <a:rPr lang="en-US" sz="1600" b="1" dirty="0" smtClean="0"/>
              <a:t>	- </a:t>
            </a:r>
            <a:r>
              <a:rPr lang="en-US" sz="1600" b="1" dirty="0" err="1" smtClean="0"/>
              <a:t>ndertimin</a:t>
            </a:r>
            <a:r>
              <a:rPr lang="en-US" sz="1600" b="1" dirty="0" smtClean="0"/>
              <a:t> e </a:t>
            </a:r>
            <a:r>
              <a:rPr lang="en-US" sz="1600" b="1" dirty="0" err="1" smtClean="0"/>
              <a:t>kanalizimit</a:t>
            </a:r>
            <a:r>
              <a:rPr lang="en-US" sz="1600" b="1" dirty="0" smtClean="0"/>
              <a:t> ne </a:t>
            </a:r>
            <a:r>
              <a:rPr lang="en-US" sz="1600" b="1" dirty="0" err="1" smtClean="0"/>
              <a:t>fsh.Drugove</a:t>
            </a:r>
            <a:endParaRPr lang="en-US" sz="1600" b="1" dirty="0" smtClean="0"/>
          </a:p>
          <a:p>
            <a:pPr lvl="1">
              <a:spcBef>
                <a:spcPct val="20000"/>
              </a:spcBef>
            </a:pPr>
            <a:r>
              <a:rPr lang="en-US" sz="1600" b="1" dirty="0" smtClean="0"/>
              <a:t>	- </a:t>
            </a:r>
            <a:r>
              <a:rPr lang="en-US" sz="1600" b="1" dirty="0" err="1" smtClean="0"/>
              <a:t>ndertimin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ekanalizmit</a:t>
            </a:r>
            <a:r>
              <a:rPr lang="en-US" sz="1600" b="1" dirty="0" smtClean="0"/>
              <a:t> ne </a:t>
            </a:r>
            <a:r>
              <a:rPr lang="en-US" sz="1600" b="1" dirty="0" err="1" smtClean="0"/>
              <a:t>fsh</a:t>
            </a:r>
            <a:r>
              <a:rPr lang="en-US" sz="1600" b="1" dirty="0" smtClean="0"/>
              <a:t>. </a:t>
            </a:r>
            <a:r>
              <a:rPr lang="en-US" sz="1600" b="1" dirty="0" err="1" smtClean="0"/>
              <a:t>Tuhin</a:t>
            </a:r>
            <a:endParaRPr lang="en-US" sz="1600" b="1" dirty="0" smtClean="0"/>
          </a:p>
          <a:p>
            <a:pPr lvl="1">
              <a:spcBef>
                <a:spcPct val="20000"/>
              </a:spcBef>
            </a:pPr>
            <a:r>
              <a:rPr lang="en-US" sz="1600" b="1" dirty="0" smtClean="0"/>
              <a:t>	-  IPA </a:t>
            </a:r>
            <a:r>
              <a:rPr lang="en-US" sz="1600" b="1" dirty="0" err="1" smtClean="0"/>
              <a:t>proekte</a:t>
            </a:r>
            <a:r>
              <a:rPr lang="en-US" sz="1600" b="1" dirty="0" smtClean="0"/>
              <a:t> per </a:t>
            </a:r>
            <a:r>
              <a:rPr lang="en-US" sz="1600" b="1" dirty="0" err="1" smtClean="0"/>
              <a:t>kanalizime</a:t>
            </a:r>
            <a:r>
              <a:rPr lang="en-US" sz="1600" b="1" dirty="0" smtClean="0"/>
              <a:t> </a:t>
            </a:r>
          </a:p>
          <a:p>
            <a:pPr lvl="1">
              <a:spcBef>
                <a:spcPct val="20000"/>
              </a:spcBef>
            </a:pPr>
            <a:r>
              <a:rPr lang="en-US" sz="1600" b="1" dirty="0" smtClean="0"/>
              <a:t>	- IPA </a:t>
            </a:r>
            <a:r>
              <a:rPr lang="en-US" sz="1600" b="1" dirty="0" err="1" smtClean="0"/>
              <a:t>fonde</a:t>
            </a:r>
            <a:r>
              <a:rPr lang="en-US" sz="1600" b="1" dirty="0" smtClean="0"/>
              <a:t> per </a:t>
            </a:r>
            <a:r>
              <a:rPr lang="en-US" sz="1600" b="1" dirty="0" err="1" smtClean="0"/>
              <a:t>ndertimin</a:t>
            </a:r>
            <a:r>
              <a:rPr lang="en-US" sz="1600" b="1" dirty="0" smtClean="0"/>
              <a:t> e </a:t>
            </a:r>
            <a:r>
              <a:rPr lang="en-US" sz="1600" b="1" dirty="0" err="1" smtClean="0"/>
              <a:t>Kolektorit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pastrues</a:t>
            </a:r>
            <a:endParaRPr lang="en-US" sz="1600" b="1" dirty="0" smtClean="0"/>
          </a:p>
          <a:p>
            <a:pPr lvl="1">
              <a:spcBef>
                <a:spcPct val="20000"/>
              </a:spcBef>
            </a:pPr>
            <a:r>
              <a:rPr lang="en-US" sz="1600" b="1" dirty="0" smtClean="0"/>
              <a:t>	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899592" y="980728"/>
            <a:ext cx="7488832" cy="64807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algn="ctr">
              <a:spcBef>
                <a:spcPct val="20000"/>
              </a:spcBef>
              <a:defRPr/>
            </a:pP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ПРОЕКТЕ 2016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Проекти 2016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971600" y="1916832"/>
            <a:ext cx="75608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1">
              <a:spcBef>
                <a:spcPct val="20000"/>
              </a:spcBef>
              <a:buFontTx/>
              <a:buChar char="-"/>
            </a:pPr>
            <a:endParaRPr lang="en-US" b="1" dirty="0" smtClean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99592" y="119675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ПРОЕКТЕ 2016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Проекти 2016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9552" y="1916832"/>
            <a:ext cx="799288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 b="1" dirty="0" err="1" smtClean="0"/>
              <a:t>Ekologji</a:t>
            </a:r>
            <a:r>
              <a:rPr lang="en-US" sz="2000" b="1" dirty="0" smtClean="0"/>
              <a:t>:</a:t>
            </a:r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 </a:t>
            </a:r>
            <a:r>
              <a:rPr lang="en-US" sz="2000" b="1" dirty="0" err="1" smtClean="0"/>
              <a:t>pastrimin</a:t>
            </a:r>
            <a:r>
              <a:rPr lang="en-US" sz="2000" b="1" dirty="0" smtClean="0"/>
              <a:t> e </a:t>
            </a:r>
            <a:r>
              <a:rPr lang="en-US" sz="2000" b="1" dirty="0" err="1" smtClean="0"/>
              <a:t>deponive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egra</a:t>
            </a:r>
            <a:endParaRPr lang="en-US" sz="2000" b="1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 </a:t>
            </a:r>
            <a:r>
              <a:rPr lang="en-US" sz="2000" b="1" dirty="0" err="1" smtClean="0"/>
              <a:t>dezinfeksimin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dezinskecim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dhe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deratizim</a:t>
            </a:r>
            <a:endParaRPr lang="en-US" sz="2000" b="1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 </a:t>
            </a:r>
            <a:r>
              <a:rPr lang="en-US" sz="2000" b="1" dirty="0" err="1" smtClean="0"/>
              <a:t>perfshirja</a:t>
            </a:r>
            <a:r>
              <a:rPr lang="en-US" sz="2000" b="1" dirty="0" smtClean="0"/>
              <a:t> e </a:t>
            </a:r>
            <a:r>
              <a:rPr lang="en-US" sz="2000" b="1" dirty="0" err="1" smtClean="0"/>
              <a:t>kategoris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socijale</a:t>
            </a:r>
            <a:r>
              <a:rPr lang="en-US" sz="2000" b="1" dirty="0" smtClean="0"/>
              <a:t> ne </a:t>
            </a:r>
            <a:r>
              <a:rPr lang="en-US" sz="2000" b="1" dirty="0" err="1" smtClean="0"/>
              <a:t>ne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veprimtari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komunale</a:t>
            </a:r>
            <a:endParaRPr lang="en-US" sz="2000" b="1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 </a:t>
            </a:r>
            <a:r>
              <a:rPr lang="en-US" sz="2000" b="1" dirty="0" err="1" smtClean="0"/>
              <a:t>pastrimin</a:t>
            </a:r>
            <a:r>
              <a:rPr lang="en-US" sz="2000" b="1" dirty="0" smtClean="0"/>
              <a:t> e </a:t>
            </a:r>
            <a:r>
              <a:rPr lang="en-US" sz="2000" b="1" dirty="0" err="1" smtClean="0"/>
              <a:t>shtreterve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lumenjve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mbetjet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inerte</a:t>
            </a:r>
            <a:endParaRPr lang="en-US" sz="2000" b="1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  </a:t>
            </a:r>
            <a:r>
              <a:rPr lang="en-US" sz="2000" b="1" dirty="0" err="1" smtClean="0"/>
              <a:t>proekt</a:t>
            </a:r>
            <a:r>
              <a:rPr lang="en-US" sz="2000" b="1" dirty="0" smtClean="0"/>
              <a:t> per </a:t>
            </a:r>
            <a:r>
              <a:rPr lang="en-US" sz="2000" b="1" dirty="0" err="1" smtClean="0"/>
              <a:t>zgjidhjen</a:t>
            </a:r>
            <a:r>
              <a:rPr lang="en-US" sz="2000" b="1" dirty="0" smtClean="0"/>
              <a:t> e </a:t>
            </a:r>
            <a:r>
              <a:rPr lang="en-US" sz="2000" b="1" dirty="0" err="1" smtClean="0"/>
              <a:t>ceshtjes</a:t>
            </a:r>
            <a:r>
              <a:rPr lang="en-US" sz="2000" b="1" dirty="0" smtClean="0"/>
              <a:t> se </a:t>
            </a:r>
            <a:r>
              <a:rPr lang="en-US" sz="2000" b="1" dirty="0" err="1" smtClean="0"/>
              <a:t>deponis</a:t>
            </a:r>
            <a:r>
              <a:rPr lang="en-US" sz="2000" b="1" dirty="0" smtClean="0"/>
              <a:t> se </a:t>
            </a:r>
            <a:r>
              <a:rPr lang="en-US" sz="2000" b="1" dirty="0" err="1" smtClean="0"/>
              <a:t>qytetit</a:t>
            </a:r>
            <a:endParaRPr lang="en-US" sz="2000" b="1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 </a:t>
            </a:r>
            <a:r>
              <a:rPr lang="en-US" sz="2000" b="1" dirty="0" err="1" smtClean="0"/>
              <a:t>mbjelljen</a:t>
            </a:r>
            <a:r>
              <a:rPr lang="en-US" sz="2000" b="1" dirty="0" smtClean="0"/>
              <a:t> e </a:t>
            </a:r>
            <a:r>
              <a:rPr lang="en-US" sz="2000" b="1" dirty="0" err="1" smtClean="0"/>
              <a:t>drunjve</a:t>
            </a:r>
            <a:r>
              <a:rPr lang="en-US" sz="2000" b="1" dirty="0" smtClean="0"/>
              <a:t> ne </a:t>
            </a:r>
            <a:r>
              <a:rPr lang="en-US" sz="2000" b="1" dirty="0" err="1" smtClean="0"/>
              <a:t>rr</a:t>
            </a:r>
            <a:r>
              <a:rPr lang="en-US" sz="2000" b="1" dirty="0" smtClean="0"/>
              <a:t>. ,,11 </a:t>
            </a:r>
            <a:r>
              <a:rPr lang="en-US" sz="2000" b="1" dirty="0" err="1" smtClean="0"/>
              <a:t>shtatori</a:t>
            </a:r>
            <a:r>
              <a:rPr lang="en-US" sz="2000" b="1" smtClean="0"/>
              <a:t>,,</a:t>
            </a:r>
            <a:endParaRPr lang="en-US" sz="2000" b="1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					10.000.000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971600" y="1916832"/>
            <a:ext cx="75608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1">
              <a:spcBef>
                <a:spcPct val="20000"/>
              </a:spcBef>
              <a:buFontTx/>
              <a:buChar char="-"/>
            </a:pPr>
            <a:endParaRPr lang="en-US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539552" y="1916832"/>
            <a:ext cx="79928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 b="1" dirty="0" smtClean="0"/>
              <a:t>Sport </a:t>
            </a:r>
            <a:r>
              <a:rPr lang="en-US" sz="2000" b="1" dirty="0" err="1" smtClean="0"/>
              <a:t>dhe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rekreacion</a:t>
            </a:r>
            <a:r>
              <a:rPr lang="en-US" sz="2000" b="1" dirty="0" smtClean="0"/>
              <a:t>:</a:t>
            </a:r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</a:t>
            </a:r>
            <a:r>
              <a:rPr lang="en-US" sz="2000" b="1" dirty="0" err="1" smtClean="0"/>
              <a:t>perkrahje</a:t>
            </a:r>
            <a:r>
              <a:rPr lang="en-US" sz="2000" b="1" dirty="0" smtClean="0"/>
              <a:t> per </a:t>
            </a:r>
            <a:r>
              <a:rPr lang="en-US" sz="2000" b="1" dirty="0" err="1" smtClean="0"/>
              <a:t>ekipet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futbolistike</a:t>
            </a:r>
            <a:r>
              <a:rPr lang="en-US" sz="2000" b="1" dirty="0" smtClean="0"/>
              <a:t>			</a:t>
            </a:r>
            <a:r>
              <a:rPr lang="en-US" sz="2000" dirty="0" smtClean="0"/>
              <a:t>4.000.000</a:t>
            </a:r>
            <a:endParaRPr lang="en-US" sz="2000" b="1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 </a:t>
            </a:r>
            <a:r>
              <a:rPr lang="en-US" sz="2000" b="1" dirty="0" err="1" smtClean="0"/>
              <a:t>perktahje</a:t>
            </a:r>
            <a:r>
              <a:rPr lang="en-US" sz="2000" b="1" dirty="0" smtClean="0"/>
              <a:t> per </a:t>
            </a:r>
            <a:r>
              <a:rPr lang="en-US" sz="2000" b="1" dirty="0" err="1" smtClean="0"/>
              <a:t>ekipet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volibollistike</a:t>
            </a:r>
            <a:r>
              <a:rPr lang="en-US" sz="2000" b="1" dirty="0" smtClean="0"/>
              <a:t>		    600.000</a:t>
            </a:r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 </a:t>
            </a:r>
            <a:r>
              <a:rPr lang="en-US" sz="2000" b="1" dirty="0" err="1" smtClean="0"/>
              <a:t>perkrahje</a:t>
            </a:r>
            <a:r>
              <a:rPr lang="en-US" sz="2000" b="1" dirty="0" smtClean="0"/>
              <a:t> per </a:t>
            </a:r>
            <a:r>
              <a:rPr lang="en-US" sz="2000" b="1" dirty="0" err="1" smtClean="0"/>
              <a:t>sportet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luftarake</a:t>
            </a:r>
            <a:r>
              <a:rPr lang="en-US" sz="2000" b="1" dirty="0" smtClean="0"/>
              <a:t>			    300.000</a:t>
            </a:r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 </a:t>
            </a:r>
            <a:r>
              <a:rPr lang="en-US" sz="2000" b="1" dirty="0" err="1" smtClean="0"/>
              <a:t>perkrahje</a:t>
            </a:r>
            <a:r>
              <a:rPr lang="en-US" sz="2000" b="1" dirty="0" smtClean="0"/>
              <a:t> per </a:t>
            </a:r>
            <a:r>
              <a:rPr lang="en-US" sz="2000" b="1" dirty="0" err="1" smtClean="0"/>
              <a:t>sportet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tradicionale</a:t>
            </a:r>
            <a:r>
              <a:rPr lang="en-US" sz="2000" b="1" dirty="0" smtClean="0"/>
              <a:t>		     310.000</a:t>
            </a:r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</a:t>
            </a:r>
            <a:r>
              <a:rPr lang="en-US" sz="1600" b="1" dirty="0" smtClean="0"/>
              <a:t>- </a:t>
            </a:r>
            <a:r>
              <a:rPr lang="en-US" sz="1600" dirty="0" err="1" smtClean="0"/>
              <a:t>Ngritjen</a:t>
            </a:r>
            <a:r>
              <a:rPr lang="en-US" sz="1600" dirty="0" smtClean="0"/>
              <a:t> e </a:t>
            </a:r>
            <a:r>
              <a:rPr lang="en-US" sz="1600" dirty="0" err="1" smtClean="0"/>
              <a:t>vedies</a:t>
            </a:r>
            <a:r>
              <a:rPr lang="en-US" sz="1600" dirty="0" smtClean="0"/>
              <a:t> per sport </a:t>
            </a:r>
            <a:r>
              <a:rPr lang="en-US" sz="1600" dirty="0" err="1" smtClean="0"/>
              <a:t>te</a:t>
            </a:r>
            <a:r>
              <a:rPr lang="en-US" sz="1600" dirty="0" smtClean="0"/>
              <a:t> </a:t>
            </a:r>
            <a:r>
              <a:rPr lang="en-US" sz="1600" dirty="0" err="1" smtClean="0"/>
              <a:t>integru</a:t>
            </a:r>
            <a:r>
              <a:rPr lang="en-US" sz="1600" dirty="0" smtClean="0"/>
              <a:t> ne </a:t>
            </a:r>
            <a:r>
              <a:rPr lang="en-US" sz="1600" dirty="0" err="1" smtClean="0"/>
              <a:t>mes</a:t>
            </a:r>
            <a:r>
              <a:rPr lang="en-US" sz="1600" dirty="0" smtClean="0"/>
              <a:t> </a:t>
            </a:r>
            <a:r>
              <a:rPr lang="en-US" sz="1600" dirty="0" err="1" smtClean="0"/>
              <a:t>te</a:t>
            </a:r>
            <a:r>
              <a:rPr lang="en-US" sz="1600" dirty="0" smtClean="0"/>
              <a:t> </a:t>
            </a:r>
            <a:r>
              <a:rPr lang="en-US" sz="1600" dirty="0" err="1" smtClean="0"/>
              <a:t>bashkesive</a:t>
            </a:r>
            <a:r>
              <a:rPr lang="en-US" sz="1600" dirty="0" smtClean="0"/>
              <a:t>	      120.000</a:t>
            </a:r>
          </a:p>
          <a:p>
            <a:pPr lvl="1">
              <a:spcBef>
                <a:spcPct val="20000"/>
              </a:spcBef>
            </a:pPr>
            <a:r>
              <a:rPr lang="en-US" sz="2000" dirty="0" smtClean="0"/>
              <a:t>	-  </a:t>
            </a:r>
            <a:r>
              <a:rPr lang="sq-AL" sz="2000" dirty="0" smtClean="0"/>
              <a:t>Përkrahja e  sportistëve  të talentuar </a:t>
            </a:r>
            <a:r>
              <a:rPr lang="en-US" sz="2000" dirty="0" smtClean="0"/>
              <a:t>		     100.000</a:t>
            </a:r>
          </a:p>
          <a:p>
            <a:pPr lvl="1">
              <a:spcBef>
                <a:spcPct val="20000"/>
              </a:spcBef>
            </a:pPr>
            <a:r>
              <a:rPr lang="en-US" sz="2000" dirty="0" smtClean="0"/>
              <a:t>	- </a:t>
            </a:r>
            <a:r>
              <a:rPr lang="sq-AL" sz="2000" dirty="0" smtClean="0"/>
              <a:t>Përkrahja e sportistëve të spikatur</a:t>
            </a:r>
            <a:r>
              <a:rPr lang="en-US" sz="2000" dirty="0" smtClean="0"/>
              <a:t>			      100.000</a:t>
            </a:r>
          </a:p>
          <a:p>
            <a:pPr lvl="1">
              <a:spcBef>
                <a:spcPct val="20000"/>
              </a:spcBef>
            </a:pPr>
            <a:r>
              <a:rPr lang="en-US" sz="2000" dirty="0" smtClean="0"/>
              <a:t>	- </a:t>
            </a:r>
            <a:r>
              <a:rPr lang="sq-AL" sz="2000" dirty="0" smtClean="0"/>
              <a:t>Furnizimi me pajisje sportive</a:t>
            </a:r>
            <a:r>
              <a:rPr lang="en-US" sz="2000" dirty="0" smtClean="0"/>
              <a:t>			      300.000</a:t>
            </a:r>
          </a:p>
          <a:p>
            <a:pPr lvl="1">
              <a:spcBef>
                <a:spcPct val="20000"/>
              </a:spcBef>
            </a:pPr>
            <a:r>
              <a:rPr lang="en-US" sz="2000" dirty="0" smtClean="0"/>
              <a:t>	- </a:t>
            </a:r>
            <a:r>
              <a:rPr lang="en-US" sz="2000" dirty="0" err="1" smtClean="0"/>
              <a:t>Perkrahje</a:t>
            </a:r>
            <a:r>
              <a:rPr lang="en-US" sz="2000" dirty="0" smtClean="0"/>
              <a:t> per federate sportive 			      200.000</a:t>
            </a:r>
          </a:p>
          <a:p>
            <a:pPr lvl="1">
              <a:spcBef>
                <a:spcPct val="20000"/>
              </a:spcBef>
            </a:pPr>
            <a:endParaRPr lang="en-US" sz="2000" b="1" dirty="0" smtClean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99592" y="119675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ПРОЕКТЕ 2016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Проекти 2016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971600" y="1916832"/>
            <a:ext cx="75608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1">
              <a:spcBef>
                <a:spcPct val="20000"/>
              </a:spcBef>
              <a:buFontTx/>
              <a:buChar char="-"/>
            </a:pPr>
            <a:endParaRPr lang="en-US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539552" y="1916832"/>
            <a:ext cx="799288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 b="1" dirty="0" smtClean="0"/>
              <a:t>KULTURE:</a:t>
            </a:r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</a:t>
            </a:r>
            <a:r>
              <a:rPr lang="sq-AL" sz="2000" dirty="0" smtClean="0"/>
              <a:t>Organizimi i festivaleve</a:t>
            </a:r>
            <a:r>
              <a:rPr lang="en-US" sz="2000" dirty="0" smtClean="0"/>
              <a:t>				600.000</a:t>
            </a:r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 </a:t>
            </a:r>
            <a:r>
              <a:rPr lang="sq-AL" sz="2000" b="1" dirty="0" smtClean="0"/>
              <a:t>Shënimi i ngjarjeve jubilare dhe datave të rëndësishme</a:t>
            </a:r>
            <a:r>
              <a:rPr lang="en-US" sz="2000" b="1" dirty="0" smtClean="0"/>
              <a:t>600.000</a:t>
            </a:r>
            <a:endParaRPr lang="en-US" sz="2000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 </a:t>
            </a:r>
            <a:r>
              <a:rPr lang="sq-AL" sz="2000" b="1" dirty="0" smtClean="0"/>
              <a:t>Financimi i manifestimeve kulturore</a:t>
            </a:r>
            <a:r>
              <a:rPr lang="en-US" sz="2000" b="1" dirty="0" smtClean="0"/>
              <a:t>		600.000</a:t>
            </a:r>
            <a:endParaRPr lang="en-US" sz="2000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 </a:t>
            </a:r>
            <a:r>
              <a:rPr lang="mk-MK" sz="2000" b="1" dirty="0" smtClean="0"/>
              <a:t>Inkurajimi i krijimtarisë bashkë</a:t>
            </a:r>
            <a:r>
              <a:rPr lang="sq-AL" sz="2000" b="1" dirty="0" smtClean="0"/>
              <a:t>kohore</a:t>
            </a:r>
            <a:r>
              <a:rPr lang="en-US" sz="2000" b="1" dirty="0" smtClean="0"/>
              <a:t>		250.000</a:t>
            </a:r>
            <a:endParaRPr lang="en-US" sz="2000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 </a:t>
            </a:r>
            <a:r>
              <a:rPr lang="sq-AL" sz="2000" b="1" dirty="0" smtClean="0"/>
              <a:t>Proekte te shoqatave jo qeveriate</a:t>
            </a:r>
            <a:r>
              <a:rPr lang="en-US" sz="2000" b="1" dirty="0" smtClean="0"/>
              <a:t>		500.000</a:t>
            </a:r>
            <a:endParaRPr lang="en-US" sz="2000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 </a:t>
            </a:r>
            <a:r>
              <a:rPr lang="mk-MK" sz="2000" dirty="0" smtClean="0"/>
              <a:t>Promovimi i Trashëgimisë Kulturore</a:t>
            </a:r>
            <a:r>
              <a:rPr lang="en-US" sz="2000" dirty="0" smtClean="0"/>
              <a:t>		500.000</a:t>
            </a:r>
          </a:p>
          <a:p>
            <a:pPr lvl="1">
              <a:spcBef>
                <a:spcPct val="20000"/>
              </a:spcBef>
            </a:pPr>
            <a:r>
              <a:rPr lang="en-US" sz="2000" dirty="0" smtClean="0"/>
              <a:t>	- </a:t>
            </a:r>
            <a:r>
              <a:rPr lang="sq-AL" sz="2000" b="1" dirty="0" smtClean="0"/>
              <a:t>Veprimtari botuese dhe biblioteka</a:t>
            </a:r>
            <a:r>
              <a:rPr lang="en-US" sz="2000" b="1" dirty="0" smtClean="0"/>
              <a:t>		180.000</a:t>
            </a:r>
            <a:endParaRPr lang="en-US" sz="2000" dirty="0" smtClean="0"/>
          </a:p>
          <a:p>
            <a:pPr lvl="1">
              <a:spcBef>
                <a:spcPct val="20000"/>
              </a:spcBef>
            </a:pPr>
            <a:r>
              <a:rPr lang="en-US" sz="2000" dirty="0" smtClean="0"/>
              <a:t>	- </a:t>
            </a:r>
            <a:r>
              <a:rPr lang="sq-AL" sz="2000" b="1" dirty="0" smtClean="0"/>
              <a:t>Financimi i artistëve individualë, arteve zbatuese, dhe të ngjajshme</a:t>
            </a:r>
            <a:r>
              <a:rPr lang="en-US" sz="2000" b="1" dirty="0" smtClean="0"/>
              <a:t>						300.000	</a:t>
            </a:r>
            <a:endParaRPr lang="en-US" sz="2000" dirty="0" smtClean="0"/>
          </a:p>
          <a:p>
            <a:pPr lvl="1">
              <a:spcBef>
                <a:spcPct val="20000"/>
              </a:spcBef>
            </a:pPr>
            <a:r>
              <a:rPr lang="en-US" sz="2000" dirty="0" smtClean="0"/>
              <a:t>	- </a:t>
            </a:r>
            <a:r>
              <a:rPr lang="sq-AL" sz="2000" b="1" dirty="0" smtClean="0"/>
              <a:t>Ndihmimi i manifestimeve të të rinjëve </a:t>
            </a:r>
            <a:r>
              <a:rPr lang="en-US" sz="2000" b="1" dirty="0" smtClean="0"/>
              <a:t>		300.000</a:t>
            </a:r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 </a:t>
            </a:r>
            <a:r>
              <a:rPr lang="sq-AL" sz="2000" b="1" dirty="0" smtClean="0"/>
              <a:t>Financimi i projektit nga lëmia e kulturës dhe ngjarjeve të tjera të komunitetit rom</a:t>
            </a:r>
            <a:r>
              <a:rPr lang="en-US" sz="2000" b="1" smtClean="0"/>
              <a:t>					120.000</a:t>
            </a:r>
            <a:endParaRPr lang="en-US" sz="2000" b="1" dirty="0" smtClean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99592" y="119675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ПРОЕКТЕ 2016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Проекти 2016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971600" y="1916832"/>
            <a:ext cx="75608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1">
              <a:spcBef>
                <a:spcPct val="20000"/>
              </a:spcBef>
              <a:buFontTx/>
              <a:buChar char="-"/>
            </a:pPr>
            <a:endParaRPr lang="en-US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539552" y="1916832"/>
            <a:ext cx="799288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1600" b="1" dirty="0" smtClean="0"/>
              <a:t>MBROJTJE SOCIALE:</a:t>
            </a:r>
          </a:p>
          <a:p>
            <a:pPr lvl="1">
              <a:spcBef>
                <a:spcPct val="20000"/>
              </a:spcBef>
            </a:pPr>
            <a:r>
              <a:rPr lang="en-US" sz="1600" dirty="0" smtClean="0"/>
              <a:t>- </a:t>
            </a:r>
            <a:r>
              <a:rPr lang="en-US" sz="1600" dirty="0" err="1" smtClean="0"/>
              <a:t>Krijimi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kushteve</a:t>
            </a:r>
            <a:r>
              <a:rPr lang="en-US" sz="1600" dirty="0" smtClean="0"/>
              <a:t> </a:t>
            </a:r>
            <a:r>
              <a:rPr lang="en-US" sz="1600" dirty="0" err="1" smtClean="0"/>
              <a:t>për</a:t>
            </a:r>
            <a:r>
              <a:rPr lang="en-US" sz="1600" dirty="0" smtClean="0"/>
              <a:t> </a:t>
            </a:r>
            <a:r>
              <a:rPr lang="en-US" sz="1600" dirty="0" err="1" smtClean="0"/>
              <a:t>hapjen</a:t>
            </a:r>
            <a:r>
              <a:rPr lang="en-US" sz="1600" dirty="0" smtClean="0"/>
              <a:t> </a:t>
            </a:r>
            <a:r>
              <a:rPr lang="en-GB" sz="1600" dirty="0" err="1" smtClean="0"/>
              <a:t>qendrës</a:t>
            </a:r>
            <a:r>
              <a:rPr lang="en-GB" sz="1600" dirty="0" smtClean="0"/>
              <a:t> </a:t>
            </a:r>
            <a:r>
              <a:rPr lang="en-GB" sz="1600" dirty="0" err="1" smtClean="0"/>
              <a:t>ditore</a:t>
            </a:r>
            <a:r>
              <a:rPr lang="en-GB" sz="1600" dirty="0" smtClean="0"/>
              <a:t> </a:t>
            </a:r>
            <a:r>
              <a:rPr lang="en-GB" sz="1600" dirty="0" err="1" smtClean="0"/>
              <a:t>për</a:t>
            </a:r>
            <a:r>
              <a:rPr lang="en-GB" sz="1600" dirty="0" smtClean="0"/>
              <a:t> </a:t>
            </a:r>
            <a:r>
              <a:rPr lang="en-GB" sz="1600" dirty="0" err="1" smtClean="0"/>
              <a:t>përkujdesje</a:t>
            </a:r>
            <a:r>
              <a:rPr lang="en-GB" sz="1600" dirty="0" smtClean="0"/>
              <a:t> </a:t>
            </a:r>
            <a:r>
              <a:rPr lang="en-GB" sz="1600" dirty="0" err="1" smtClean="0"/>
              <a:t>të</a:t>
            </a:r>
            <a:r>
              <a:rPr lang="en-GB" sz="1600" dirty="0" smtClean="0"/>
              <a:t>  </a:t>
            </a:r>
            <a:r>
              <a:rPr lang="en-GB" sz="1600" dirty="0" err="1" smtClean="0"/>
              <a:t>fëmijëve</a:t>
            </a:r>
            <a:r>
              <a:rPr lang="en-GB" sz="1600" dirty="0" smtClean="0"/>
              <a:t> pa </a:t>
            </a:r>
            <a:r>
              <a:rPr lang="en-GB" sz="1600" dirty="0" err="1" smtClean="0"/>
              <a:t>përkujdesje</a:t>
            </a:r>
            <a:r>
              <a:rPr lang="en-GB" sz="1600" dirty="0" smtClean="0"/>
              <a:t> </a:t>
            </a:r>
            <a:r>
              <a:rPr lang="en-GB" sz="1600" dirty="0" err="1" smtClean="0"/>
              <a:t>dhe</a:t>
            </a:r>
            <a:r>
              <a:rPr lang="en-GB" sz="1600" dirty="0" smtClean="0"/>
              <a:t> </a:t>
            </a:r>
            <a:r>
              <a:rPr lang="en-GB" sz="1600" dirty="0" err="1" smtClean="0"/>
              <a:t>fëmijëve</a:t>
            </a:r>
            <a:r>
              <a:rPr lang="en-GB" sz="1600" dirty="0" smtClean="0"/>
              <a:t> </a:t>
            </a:r>
            <a:r>
              <a:rPr lang="en-GB" sz="1600" dirty="0" err="1" smtClean="0"/>
              <a:t>në</a:t>
            </a:r>
            <a:r>
              <a:rPr lang="en-GB" sz="1600" dirty="0" smtClean="0"/>
              <a:t> </a:t>
            </a:r>
            <a:r>
              <a:rPr lang="en-GB" sz="1600" dirty="0" err="1" smtClean="0"/>
              <a:t>rrugë</a:t>
            </a:r>
            <a:r>
              <a:rPr lang="en-GB" sz="1600" dirty="0" smtClean="0"/>
              <a:t>					200.000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GB" sz="1600" dirty="0" err="1" smtClean="0"/>
              <a:t>Krijimin</a:t>
            </a:r>
            <a:r>
              <a:rPr lang="en-GB" sz="1600" dirty="0" smtClean="0"/>
              <a:t> e </a:t>
            </a:r>
            <a:r>
              <a:rPr lang="en-GB" sz="1600" dirty="0" err="1" smtClean="0"/>
              <a:t>kushteve</a:t>
            </a:r>
            <a:r>
              <a:rPr lang="en-GB" sz="1600" dirty="0" smtClean="0"/>
              <a:t> </a:t>
            </a:r>
            <a:r>
              <a:rPr lang="en-GB" sz="1600" dirty="0" err="1" smtClean="0"/>
              <a:t>më</a:t>
            </a:r>
            <a:r>
              <a:rPr lang="en-GB" sz="1600" dirty="0" smtClean="0"/>
              <a:t> </a:t>
            </a:r>
            <a:r>
              <a:rPr lang="en-GB" sz="1600" dirty="0" err="1" smtClean="0"/>
              <a:t>të</a:t>
            </a:r>
            <a:r>
              <a:rPr lang="en-GB" sz="1600" dirty="0" smtClean="0"/>
              <a:t> </a:t>
            </a:r>
            <a:r>
              <a:rPr lang="en-GB" sz="1600" dirty="0" err="1" smtClean="0"/>
              <a:t>volitëshme</a:t>
            </a:r>
            <a:r>
              <a:rPr lang="en-GB" sz="1600" dirty="0" smtClean="0"/>
              <a:t> </a:t>
            </a:r>
            <a:r>
              <a:rPr lang="en-GB" sz="1600" dirty="0" err="1" smtClean="0"/>
              <a:t>për</a:t>
            </a:r>
            <a:r>
              <a:rPr lang="en-GB" sz="1600" dirty="0" smtClean="0"/>
              <a:t> </a:t>
            </a:r>
            <a:r>
              <a:rPr lang="en-GB" sz="1600" dirty="0" err="1" smtClean="0"/>
              <a:t>jetë</a:t>
            </a:r>
            <a:r>
              <a:rPr lang="en-GB" sz="1600" dirty="0" smtClean="0"/>
              <a:t> </a:t>
            </a:r>
            <a:r>
              <a:rPr lang="en-GB" sz="1600" dirty="0" err="1" smtClean="0"/>
              <a:t>sociale</a:t>
            </a:r>
            <a:r>
              <a:rPr lang="en-GB" sz="1600" dirty="0" smtClean="0"/>
              <a:t>  </a:t>
            </a:r>
            <a:r>
              <a:rPr lang="en-GB" sz="1600" dirty="0" err="1" smtClean="0"/>
              <a:t>në</a:t>
            </a:r>
            <a:r>
              <a:rPr lang="en-GB" sz="1600" dirty="0" smtClean="0"/>
              <a:t> </a:t>
            </a:r>
            <a:r>
              <a:rPr lang="en-GB" sz="1600" dirty="0" err="1" smtClean="0"/>
              <a:t>klub</a:t>
            </a:r>
            <a:r>
              <a:rPr lang="en-GB" sz="1600" dirty="0" smtClean="0"/>
              <a:t> </a:t>
            </a:r>
            <a:r>
              <a:rPr lang="en-GB" sz="1600" dirty="0" err="1" smtClean="0"/>
              <a:t>ditorë</a:t>
            </a:r>
            <a:r>
              <a:rPr lang="en-GB" sz="1600" dirty="0" smtClean="0"/>
              <a:t> </a:t>
            </a:r>
            <a:r>
              <a:rPr lang="en-GB" sz="1600" dirty="0" err="1" smtClean="0"/>
              <a:t>për</a:t>
            </a:r>
            <a:r>
              <a:rPr lang="en-GB" sz="1600" dirty="0" smtClean="0"/>
              <a:t> persona </a:t>
            </a:r>
            <a:r>
              <a:rPr lang="en-GB" sz="1600" dirty="0" err="1" smtClean="0"/>
              <a:t>të</a:t>
            </a:r>
            <a:r>
              <a:rPr lang="en-GB" sz="1600" dirty="0" smtClean="0"/>
              <a:t> </a:t>
            </a:r>
            <a:r>
              <a:rPr lang="en-GB" sz="1600" dirty="0" err="1" smtClean="0"/>
              <a:t>moshuar</a:t>
            </a:r>
            <a:r>
              <a:rPr lang="en-GB" sz="1600" dirty="0" smtClean="0"/>
              <a:t>						200.000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GB" sz="1600" b="1" dirty="0" smtClean="0"/>
              <a:t>-</a:t>
            </a:r>
            <a:r>
              <a:rPr lang="en-US" sz="1600" dirty="0" err="1" smtClean="0"/>
              <a:t>Ngritjen</a:t>
            </a:r>
            <a:r>
              <a:rPr lang="en-US" sz="1600" dirty="0" smtClean="0"/>
              <a:t> e </a:t>
            </a:r>
            <a:r>
              <a:rPr lang="en-US" sz="1600" dirty="0" err="1" smtClean="0"/>
              <a:t>kapaciteteve</a:t>
            </a:r>
            <a:r>
              <a:rPr lang="en-US" sz="1600" dirty="0" smtClean="0"/>
              <a:t> </a:t>
            </a:r>
            <a:r>
              <a:rPr lang="en-US" sz="1600" dirty="0" err="1" smtClean="0"/>
              <a:t>të</a:t>
            </a:r>
            <a:r>
              <a:rPr lang="en-US" sz="1600" dirty="0" smtClean="0"/>
              <a:t> </a:t>
            </a:r>
            <a:r>
              <a:rPr lang="en-US" sz="1600" dirty="0" err="1" smtClean="0"/>
              <a:t>kuzhinës</a:t>
            </a:r>
            <a:r>
              <a:rPr lang="en-US" sz="1600" dirty="0" smtClean="0"/>
              <a:t> </a:t>
            </a:r>
            <a:r>
              <a:rPr lang="en-US" sz="1600" dirty="0" err="1" smtClean="0"/>
              <a:t>popullore</a:t>
            </a:r>
            <a:r>
              <a:rPr lang="en-US" sz="1600" dirty="0" smtClean="0"/>
              <a:t>			300.000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1600" dirty="0" err="1" smtClean="0"/>
              <a:t>Ndihmë</a:t>
            </a:r>
            <a:r>
              <a:rPr lang="en-US" sz="1600" dirty="0" smtClean="0"/>
              <a:t> </a:t>
            </a:r>
            <a:r>
              <a:rPr lang="en-US" sz="1600" dirty="0" err="1" smtClean="0"/>
              <a:t>familjeve</a:t>
            </a:r>
            <a:r>
              <a:rPr lang="en-US" sz="1600" dirty="0" smtClean="0"/>
              <a:t> </a:t>
            </a:r>
            <a:r>
              <a:rPr lang="en-US" sz="1600" dirty="0" err="1" smtClean="0"/>
              <a:t>të</a:t>
            </a:r>
            <a:r>
              <a:rPr lang="en-US" sz="1600" dirty="0" smtClean="0"/>
              <a:t> </a:t>
            </a:r>
            <a:r>
              <a:rPr lang="en-US" sz="1600" dirty="0" err="1" smtClean="0"/>
              <a:t>goditura</a:t>
            </a:r>
            <a:r>
              <a:rPr lang="en-US" sz="1600" dirty="0" smtClean="0"/>
              <a:t> </a:t>
            </a:r>
            <a:r>
              <a:rPr lang="en-US" sz="1600" dirty="0" err="1" smtClean="0"/>
              <a:t>nga</a:t>
            </a:r>
            <a:r>
              <a:rPr lang="en-US" sz="1600" dirty="0" smtClean="0"/>
              <a:t> </a:t>
            </a:r>
            <a:r>
              <a:rPr lang="en-US" sz="1600" dirty="0" err="1" smtClean="0"/>
              <a:t>fatkeqësi</a:t>
            </a:r>
            <a:r>
              <a:rPr lang="en-US" sz="1600" dirty="0" smtClean="0"/>
              <a:t> </a:t>
            </a:r>
            <a:r>
              <a:rPr lang="en-US" sz="1600" dirty="0" err="1" smtClean="0"/>
              <a:t>natyrore</a:t>
            </a:r>
            <a:r>
              <a:rPr lang="en-US" sz="1600" dirty="0" smtClean="0"/>
              <a:t> </a:t>
            </a:r>
            <a:r>
              <a:rPr lang="en-US" sz="1600" dirty="0" err="1" smtClean="0"/>
              <a:t>dhe</a:t>
            </a:r>
            <a:r>
              <a:rPr lang="en-US" sz="1600" dirty="0" smtClean="0"/>
              <a:t> </a:t>
            </a:r>
            <a:r>
              <a:rPr lang="en-US" sz="1600" dirty="0" err="1" smtClean="0"/>
              <a:t>fatkeqësi</a:t>
            </a:r>
            <a:r>
              <a:rPr lang="en-US" sz="1600" dirty="0" smtClean="0"/>
              <a:t> </a:t>
            </a:r>
            <a:r>
              <a:rPr lang="en-US" sz="1600" dirty="0" err="1" smtClean="0"/>
              <a:t>elementare</a:t>
            </a:r>
            <a:r>
              <a:rPr lang="en-US" sz="1600" dirty="0" smtClean="0"/>
              <a:t>								300.000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1600" dirty="0" err="1" smtClean="0"/>
              <a:t>Ndihmë</a:t>
            </a:r>
            <a:r>
              <a:rPr lang="en-US" sz="1600" dirty="0" smtClean="0"/>
              <a:t> </a:t>
            </a:r>
            <a:r>
              <a:rPr lang="en-US" sz="1600" dirty="0" err="1" smtClean="0"/>
              <a:t>familjeve</a:t>
            </a:r>
            <a:r>
              <a:rPr lang="en-US" sz="1600" dirty="0" smtClean="0"/>
              <a:t> </a:t>
            </a:r>
            <a:r>
              <a:rPr lang="en-US" sz="1600" dirty="0" err="1" smtClean="0"/>
              <a:t>të</a:t>
            </a:r>
            <a:r>
              <a:rPr lang="en-US" sz="1600" dirty="0" smtClean="0"/>
              <a:t> </a:t>
            </a:r>
            <a:r>
              <a:rPr lang="en-US" sz="1600" dirty="0" err="1" smtClean="0"/>
              <a:t>rrezikuara</a:t>
            </a:r>
            <a:r>
              <a:rPr lang="en-US" sz="1600" dirty="0" smtClean="0"/>
              <a:t> </a:t>
            </a:r>
            <a:r>
              <a:rPr lang="en-US" sz="1600" dirty="0" err="1" smtClean="0"/>
              <a:t>sociale</a:t>
            </a:r>
            <a:r>
              <a:rPr lang="en-US" sz="1600" dirty="0" smtClean="0"/>
              <a:t>			600.000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1600" dirty="0" err="1" smtClean="0"/>
              <a:t>Ndihmë</a:t>
            </a:r>
            <a:r>
              <a:rPr lang="en-US" sz="1600" dirty="0" smtClean="0"/>
              <a:t> </a:t>
            </a:r>
            <a:r>
              <a:rPr lang="en-US" sz="1600" dirty="0" err="1" smtClean="0"/>
              <a:t>perosnave-viktima</a:t>
            </a:r>
            <a:r>
              <a:rPr lang="en-US" sz="1600" dirty="0" smtClean="0"/>
              <a:t> </a:t>
            </a:r>
            <a:r>
              <a:rPr lang="en-US" sz="1600" dirty="0" err="1" smtClean="0"/>
              <a:t>të</a:t>
            </a:r>
            <a:r>
              <a:rPr lang="en-US" sz="1600" dirty="0" smtClean="0"/>
              <a:t> </a:t>
            </a:r>
            <a:r>
              <a:rPr lang="en-US" sz="1600" dirty="0" err="1" smtClean="0"/>
              <a:t>dhunës</a:t>
            </a:r>
            <a:r>
              <a:rPr lang="en-US" sz="1600" dirty="0" smtClean="0"/>
              <a:t> </a:t>
            </a:r>
            <a:r>
              <a:rPr lang="en-US" sz="1600" dirty="0" err="1" smtClean="0"/>
              <a:t>familjare</a:t>
            </a:r>
            <a:r>
              <a:rPr lang="en-US" sz="1600" dirty="0" smtClean="0"/>
              <a:t>,			200.000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1600" dirty="0" err="1" smtClean="0"/>
              <a:t>Ndihmë</a:t>
            </a:r>
            <a:r>
              <a:rPr lang="en-US" sz="1600" dirty="0" smtClean="0"/>
              <a:t> </a:t>
            </a:r>
            <a:r>
              <a:rPr lang="en-US" sz="1600" dirty="0" err="1" smtClean="0"/>
              <a:t>për</a:t>
            </a:r>
            <a:r>
              <a:rPr lang="en-US" sz="1600" dirty="0" smtClean="0"/>
              <a:t> </a:t>
            </a:r>
            <a:r>
              <a:rPr lang="en-US" sz="1600" dirty="0" err="1" smtClean="0"/>
              <a:t>nxënës</a:t>
            </a:r>
            <a:r>
              <a:rPr lang="en-US" sz="1600" dirty="0" smtClean="0"/>
              <a:t> </a:t>
            </a:r>
            <a:r>
              <a:rPr lang="en-US" sz="1600" dirty="0" err="1" smtClean="0"/>
              <a:t>të</a:t>
            </a:r>
            <a:r>
              <a:rPr lang="en-US" sz="1600" dirty="0" smtClean="0"/>
              <a:t> </a:t>
            </a:r>
            <a:r>
              <a:rPr lang="en-US" sz="1600" dirty="0" err="1" smtClean="0"/>
              <a:t>shkollave</a:t>
            </a:r>
            <a:r>
              <a:rPr lang="en-US" sz="1600" dirty="0" smtClean="0"/>
              <a:t> </a:t>
            </a:r>
            <a:r>
              <a:rPr lang="en-US" sz="1600" dirty="0" err="1" smtClean="0"/>
              <a:t>të</a:t>
            </a:r>
            <a:r>
              <a:rPr lang="en-US" sz="1600" dirty="0" smtClean="0"/>
              <a:t> </a:t>
            </a:r>
            <a:r>
              <a:rPr lang="en-US" sz="1600" dirty="0" err="1" smtClean="0"/>
              <a:t>mesme</a:t>
            </a:r>
            <a:r>
              <a:rPr lang="en-US" sz="1600" dirty="0" smtClean="0"/>
              <a:t> </a:t>
            </a:r>
            <a:r>
              <a:rPr lang="en-US" sz="1600" dirty="0" err="1" smtClean="0"/>
              <a:t>dhe</a:t>
            </a:r>
            <a:r>
              <a:rPr lang="en-US" sz="1600" dirty="0" smtClean="0"/>
              <a:t> student </a:t>
            </a:r>
            <a:r>
              <a:rPr lang="en-US" sz="1600" dirty="0" err="1" smtClean="0"/>
              <a:t>nga</a:t>
            </a:r>
            <a:r>
              <a:rPr lang="en-US" sz="1600" dirty="0" smtClean="0"/>
              <a:t> </a:t>
            </a:r>
            <a:r>
              <a:rPr lang="en-US" sz="1600" dirty="0" err="1" smtClean="0"/>
              <a:t>familje</a:t>
            </a:r>
            <a:r>
              <a:rPr lang="en-US" sz="1600" dirty="0" smtClean="0"/>
              <a:t> </a:t>
            </a:r>
            <a:r>
              <a:rPr lang="en-US" sz="1600" dirty="0" err="1" smtClean="0"/>
              <a:t>të</a:t>
            </a:r>
            <a:r>
              <a:rPr lang="en-US" sz="1600" dirty="0" smtClean="0"/>
              <a:t> </a:t>
            </a:r>
            <a:r>
              <a:rPr lang="en-US" sz="1600" dirty="0" err="1" smtClean="0"/>
              <a:t>rrezikuara</a:t>
            </a:r>
            <a:r>
              <a:rPr lang="en-US" sz="1600" dirty="0" smtClean="0"/>
              <a:t> </a:t>
            </a:r>
            <a:r>
              <a:rPr lang="en-US" sz="1600" dirty="0" err="1" smtClean="0"/>
              <a:t>sociale</a:t>
            </a:r>
            <a:r>
              <a:rPr lang="en-US" sz="2000" dirty="0" smtClean="0"/>
              <a:t>							500.000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1600" dirty="0" err="1" smtClean="0"/>
              <a:t>Angazhimi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personave</a:t>
            </a:r>
            <a:r>
              <a:rPr lang="en-US" sz="1600" dirty="0" smtClean="0"/>
              <a:t> </a:t>
            </a:r>
            <a:r>
              <a:rPr lang="en-US" sz="1600" dirty="0" err="1" smtClean="0"/>
              <a:t>në</a:t>
            </a:r>
            <a:r>
              <a:rPr lang="en-US" sz="1600" dirty="0" smtClean="0"/>
              <a:t> </a:t>
            </a:r>
            <a:r>
              <a:rPr lang="en-US" sz="1600" dirty="0" err="1" smtClean="0"/>
              <a:t>rrezik</a:t>
            </a:r>
            <a:r>
              <a:rPr lang="en-US" sz="1600" dirty="0" smtClean="0"/>
              <a:t> social </a:t>
            </a:r>
            <a:r>
              <a:rPr lang="en-US" sz="1600" dirty="0" err="1" smtClean="0"/>
              <a:t>për</a:t>
            </a:r>
            <a:r>
              <a:rPr lang="en-US" sz="1600" dirty="0" smtClean="0"/>
              <a:t> </a:t>
            </a:r>
            <a:r>
              <a:rPr lang="en-US" sz="1600" dirty="0" err="1" smtClean="0"/>
              <a:t>kryerjen</a:t>
            </a:r>
            <a:r>
              <a:rPr lang="en-US" sz="1600" dirty="0" smtClean="0"/>
              <a:t> e </a:t>
            </a:r>
            <a:r>
              <a:rPr lang="en-US" sz="1600" dirty="0" err="1" smtClean="0"/>
              <a:t>punëve</a:t>
            </a:r>
            <a:r>
              <a:rPr lang="en-US" sz="1600" dirty="0" smtClean="0"/>
              <a:t> </a:t>
            </a:r>
            <a:r>
              <a:rPr lang="en-US" sz="1600" dirty="0" err="1" smtClean="0"/>
              <a:t>publike</a:t>
            </a:r>
            <a:r>
              <a:rPr lang="en-US" sz="1600" dirty="0" smtClean="0"/>
              <a:t>	4.500.000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1600" dirty="0" err="1" smtClean="0"/>
              <a:t>Ndarja</a:t>
            </a:r>
            <a:r>
              <a:rPr lang="en-US" sz="1600" dirty="0" smtClean="0"/>
              <a:t> e </a:t>
            </a:r>
            <a:r>
              <a:rPr lang="en-US" sz="1600" dirty="0" err="1" smtClean="0"/>
              <a:t>ndihmës</a:t>
            </a:r>
            <a:r>
              <a:rPr lang="en-US" sz="1600" dirty="0" smtClean="0"/>
              <a:t> </a:t>
            </a:r>
            <a:r>
              <a:rPr lang="en-US" sz="1600" dirty="0" err="1" smtClean="0"/>
              <a:t>në</a:t>
            </a:r>
            <a:r>
              <a:rPr lang="en-US" sz="1600" dirty="0" smtClean="0"/>
              <a:t> </a:t>
            </a:r>
            <a:r>
              <a:rPr lang="en-US" sz="1600" dirty="0" err="1" smtClean="0"/>
              <a:t>naturë-pakove</a:t>
            </a:r>
            <a:r>
              <a:rPr lang="en-US" sz="1600" dirty="0" smtClean="0"/>
              <a:t> </a:t>
            </a:r>
            <a:r>
              <a:rPr lang="en-US" sz="1600" dirty="0" err="1" smtClean="0"/>
              <a:t>ushqimore</a:t>
            </a:r>
            <a:r>
              <a:rPr lang="en-US" sz="1600" dirty="0" smtClean="0"/>
              <a:t>			1.500.000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1600" dirty="0" err="1" smtClean="0"/>
              <a:t>Ndarja</a:t>
            </a:r>
            <a:r>
              <a:rPr lang="en-US" sz="1600" dirty="0" smtClean="0"/>
              <a:t> e </a:t>
            </a:r>
            <a:r>
              <a:rPr lang="en-US" sz="1600" dirty="0" err="1" smtClean="0"/>
              <a:t>ndihmës</a:t>
            </a:r>
            <a:r>
              <a:rPr lang="en-US" sz="1600" dirty="0" smtClean="0"/>
              <a:t> </a:t>
            </a:r>
            <a:r>
              <a:rPr lang="en-US" sz="1600" dirty="0" err="1" smtClean="0"/>
              <a:t>financiare</a:t>
            </a:r>
            <a:r>
              <a:rPr lang="en-US" sz="1600" dirty="0" smtClean="0"/>
              <a:t> </a:t>
            </a:r>
            <a:r>
              <a:rPr lang="en-US" sz="1600" dirty="0" err="1" smtClean="0"/>
              <a:t>ose</a:t>
            </a:r>
            <a:r>
              <a:rPr lang="en-US" sz="1600" dirty="0" smtClean="0"/>
              <a:t> </a:t>
            </a:r>
            <a:r>
              <a:rPr lang="en-US" sz="1600" dirty="0" err="1" smtClean="0"/>
              <a:t>në</a:t>
            </a:r>
            <a:r>
              <a:rPr lang="en-US" sz="1600" dirty="0" smtClean="0"/>
              <a:t> </a:t>
            </a:r>
            <a:r>
              <a:rPr lang="en-US" sz="1600" dirty="0" err="1" smtClean="0"/>
              <a:t>matriale</a:t>
            </a:r>
            <a:r>
              <a:rPr lang="en-US" sz="1600" dirty="0" smtClean="0"/>
              <a:t> </a:t>
            </a:r>
            <a:r>
              <a:rPr lang="en-US" sz="1600" dirty="0" err="1" smtClean="0"/>
              <a:t>ndërtimore</a:t>
            </a:r>
            <a:r>
              <a:rPr lang="en-US" sz="1600" dirty="0" smtClean="0"/>
              <a:t> </a:t>
            </a:r>
            <a:r>
              <a:rPr lang="en-US" sz="1600" dirty="0" err="1" smtClean="0"/>
              <a:t>për</a:t>
            </a:r>
            <a:r>
              <a:rPr lang="en-US" sz="1600" dirty="0" smtClean="0"/>
              <a:t> </a:t>
            </a:r>
            <a:r>
              <a:rPr lang="en-US" sz="1600" dirty="0" err="1" smtClean="0"/>
              <a:t>zgjedhjen</a:t>
            </a:r>
            <a:r>
              <a:rPr lang="en-US" sz="1600" dirty="0" smtClean="0"/>
              <a:t> e </a:t>
            </a:r>
            <a:r>
              <a:rPr lang="en-US" sz="1600" dirty="0" err="1" smtClean="0"/>
              <a:t>qështjesë</a:t>
            </a:r>
            <a:r>
              <a:rPr lang="en-US" sz="1600" dirty="0" smtClean="0"/>
              <a:t> </a:t>
            </a:r>
            <a:r>
              <a:rPr lang="en-US" sz="1600" dirty="0" err="1" smtClean="0"/>
              <a:t>banesore</a:t>
            </a:r>
            <a:r>
              <a:rPr lang="en-US" sz="1600" dirty="0" smtClean="0"/>
              <a:t> </a:t>
            </a:r>
            <a:r>
              <a:rPr lang="en-US" sz="1600" dirty="0" err="1" smtClean="0"/>
              <a:t>për</a:t>
            </a:r>
            <a:r>
              <a:rPr lang="en-US" sz="1600" dirty="0" smtClean="0"/>
              <a:t> </a:t>
            </a:r>
            <a:r>
              <a:rPr lang="en-US" sz="1600" dirty="0" err="1" smtClean="0"/>
              <a:t>familjet</a:t>
            </a:r>
            <a:r>
              <a:rPr lang="en-US" sz="1600" dirty="0" smtClean="0"/>
              <a:t> </a:t>
            </a:r>
            <a:r>
              <a:rPr lang="en-US" sz="1600" dirty="0" err="1" smtClean="0"/>
              <a:t>në</a:t>
            </a:r>
            <a:r>
              <a:rPr lang="en-US" sz="1600" dirty="0" smtClean="0"/>
              <a:t> </a:t>
            </a:r>
            <a:r>
              <a:rPr lang="en-US" sz="1600" dirty="0" err="1" smtClean="0"/>
              <a:t>rrezik</a:t>
            </a:r>
            <a:r>
              <a:rPr lang="en-US" sz="1600" dirty="0" smtClean="0"/>
              <a:t> social.				   600.000</a:t>
            </a:r>
            <a:r>
              <a:rPr lang="en-US" sz="2000" b="1" dirty="0" smtClean="0"/>
              <a:t>	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99592" y="119675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ПРОЕКТЕ 2016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Проекти 2016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196752"/>
            <a:ext cx="7488832" cy="72008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ELEMENTET THEMELORE TE BUXETIT</a:t>
            </a:r>
            <a:endParaRPr lang="en-US" sz="1800" dirty="0" smtClean="0">
              <a:latin typeface="M Makedonski Tajms" pitchFamily="18" charset="0"/>
            </a:endParaRPr>
          </a:p>
          <a:p>
            <a:r>
              <a:rPr lang="en-US" sz="1800" dirty="0" smtClean="0">
                <a:latin typeface="M Makedonski Tajms" pitchFamily="18" charset="0"/>
              </a:rPr>
              <a:t>OSNOVNI ELEMENTI</a:t>
            </a:r>
            <a:r>
              <a:rPr lang="mk-MK" sz="1800" dirty="0" smtClean="0"/>
              <a:t> НА БУЏЕТОТ</a:t>
            </a:r>
          </a:p>
        </p:txBody>
      </p:sp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1043608" y="2348880"/>
            <a:ext cx="7488832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ОСНОВЕН</a:t>
            </a:r>
            <a:r>
              <a:rPr kumimoji="0" lang="mk-MK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БУЏЕТ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mk-MK" b="1" baseline="0" dirty="0" smtClean="0"/>
              <a:t>-</a:t>
            </a:r>
            <a:r>
              <a:rPr lang="en-US" b="1" baseline="0" dirty="0" smtClean="0"/>
              <a:t>BUXHETI THEMELOR</a:t>
            </a:r>
            <a:endParaRPr lang="mk-MK" b="1" baseline="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mk-MK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САМОФИНАСИРАЧКИ АКТИВНОСТИ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b="1" baseline="0" dirty="0" smtClean="0"/>
              <a:t>- AKTIVITETE VETFINSUESE</a:t>
            </a:r>
            <a:endParaRPr lang="mk-MK" b="1" baseline="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mk-MK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НАМЕНСА ДОТАЦИЈА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b="1" baseline="0" dirty="0" smtClean="0"/>
              <a:t>- DOTACIONE TE DEDIKUARA</a:t>
            </a:r>
            <a:endParaRPr lang="mk-MK" b="1" baseline="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mk-MK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ДОНАЦИЈА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b="1" baseline="0" dirty="0" smtClean="0"/>
              <a:t>- DONACIONE</a:t>
            </a:r>
            <a:endParaRPr lang="mk-MK" b="1" baseline="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mk-MK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КРЕДИТИ</a:t>
            </a:r>
            <a:endParaRPr kumimoji="0" lang="en-US" sz="18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b="1" baseline="0" dirty="0" smtClean="0"/>
              <a:t>-KREDITE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196752"/>
            <a:ext cx="7488832" cy="72008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ELEMENTET THEMELORE TE BUXETIT</a:t>
            </a:r>
            <a:endParaRPr lang="en-US" sz="1800" dirty="0" smtClean="0">
              <a:latin typeface="M Makedonski Tajms" pitchFamily="18" charset="0"/>
            </a:endParaRPr>
          </a:p>
          <a:p>
            <a:r>
              <a:rPr lang="en-US" sz="1800" dirty="0" smtClean="0">
                <a:latin typeface="M Makedonski Tajms" pitchFamily="18" charset="0"/>
              </a:rPr>
              <a:t>OSNOVNI ELEMENTI</a:t>
            </a:r>
            <a:r>
              <a:rPr lang="mk-MK" sz="1800" dirty="0" smtClean="0"/>
              <a:t> НА БУЏЕТОТ</a:t>
            </a:r>
          </a:p>
        </p:txBody>
      </p:sp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1043608" y="2348880"/>
            <a:ext cx="7488832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365104"/>
            <a:ext cx="8741989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2852936"/>
            <a:ext cx="870396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196752"/>
            <a:ext cx="7488832" cy="720080"/>
          </a:xfrm>
        </p:spPr>
        <p:txBody>
          <a:bodyPr>
            <a:normAutofit/>
          </a:bodyPr>
          <a:lstStyle/>
          <a:p>
            <a:r>
              <a:rPr lang="mk-MK" sz="1800" dirty="0" smtClean="0"/>
              <a:t>ПЕРМБАТЈА </a:t>
            </a:r>
            <a:r>
              <a:rPr lang="en-US" sz="1800" dirty="0" smtClean="0"/>
              <a:t>E BUXETIT</a:t>
            </a:r>
            <a:endParaRPr lang="en-US" sz="1800" dirty="0" smtClean="0">
              <a:latin typeface="M Makedonski Tajms" pitchFamily="18" charset="0"/>
            </a:endParaRPr>
          </a:p>
          <a:p>
            <a:r>
              <a:rPr lang="mk-MK" sz="1800" dirty="0" smtClean="0">
                <a:latin typeface="M Makedonski Tajms" pitchFamily="18" charset="0"/>
              </a:rPr>
              <a:t>СОДРЖИНА</a:t>
            </a:r>
            <a:r>
              <a:rPr lang="mk-MK" sz="1800" dirty="0" smtClean="0"/>
              <a:t> НА БУЏЕТОТ</a:t>
            </a:r>
          </a:p>
        </p:txBody>
      </p:sp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1043608" y="2348880"/>
            <a:ext cx="7488832" cy="3312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mk-MK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ОПШТИОТ</a:t>
            </a:r>
            <a:r>
              <a:rPr kumimoji="0" lang="mk-MK" sz="1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ДЕЛ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="1" noProof="0" dirty="0" smtClean="0"/>
              <a:t>PJESA E PERGJITHSHME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mk-MK" b="1" noProof="0" dirty="0" smtClean="0"/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mk-MK" sz="1800" b="1" i="0" u="none" strike="noStrike" kern="1200" cap="none" spc="0" normalizeH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ПОСЕБНИОТ ДЕЛ</a:t>
            </a:r>
            <a:endParaRPr kumimoji="0" lang="en-US" sz="1800" b="1" i="0" u="none" strike="noStrike" kern="1200" cap="none" spc="0" normalizeH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="1" dirty="0" smtClean="0"/>
              <a:t>PJESA E VECANT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mk-MK" sz="1800" b="1" i="0" u="none" strike="noStrike" kern="1200" cap="none" spc="0" normalizeH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mk-MK" b="1" dirty="0" smtClean="0"/>
              <a:t>РАЗВОЈЕН ДЕЛ</a:t>
            </a:r>
            <a:endParaRPr lang="en-US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 PJESA ZHVELLIMORE</a:t>
            </a:r>
            <a:endParaRPr kumimoji="0" lang="mk-MK" sz="18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mk-MK" b="1" baseline="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196752"/>
            <a:ext cx="7488832" cy="72008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TE HYRAT</a:t>
            </a:r>
          </a:p>
          <a:p>
            <a:r>
              <a:rPr lang="mk-MK" sz="1800" dirty="0" smtClean="0"/>
              <a:t>ПРИХОДИ</a:t>
            </a:r>
          </a:p>
        </p:txBody>
      </p:sp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755576" y="2348880"/>
            <a:ext cx="7488832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mk-MK" b="1" dirty="0" smtClean="0"/>
              <a:t>ДАНОЧНИ ПРИХОДИ</a:t>
            </a:r>
            <a:endParaRPr lang="en-US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="1" dirty="0" smtClean="0"/>
              <a:t> TE HYRA TATIMORE</a:t>
            </a:r>
            <a:endParaRPr lang="mk-MK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mk-MK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mk-MK" sz="1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НЕДАНОШНИ ПРИХОДИ</a:t>
            </a:r>
            <a:endParaRPr kumimoji="0" lang="en-US" sz="18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="1" dirty="0" smtClean="0"/>
              <a:t> TE HYRA JOTATIMORE</a:t>
            </a:r>
            <a:endParaRPr lang="mk-MK" b="1" baseline="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mk-MK" sz="18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mk-MK" b="1" noProof="0" dirty="0" smtClean="0"/>
              <a:t>КАПИТАЛНИ ПРИХОДИ</a:t>
            </a:r>
            <a:endParaRPr lang="en-US" b="1" noProof="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="1" dirty="0" smtClean="0"/>
              <a:t> TE HYRA KAPITALE</a:t>
            </a:r>
            <a:endParaRPr lang="mk-MK" b="1" noProof="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mk-MK" b="1" noProof="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mk-MK" sz="1800" b="1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ТРАНФЕРИ</a:t>
            </a:r>
            <a:r>
              <a:rPr kumimoji="0" lang="mk-MK" sz="1800" b="1" i="0" u="none" strike="noStrike" kern="1200" cap="none" spc="0" normalizeH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И ДОНАЦИИ</a:t>
            </a:r>
            <a:endParaRPr kumimoji="0" lang="en-US" sz="1800" b="1" i="0" u="none" strike="noStrike" kern="1200" cap="none" spc="0" normalizeH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="1" baseline="0" noProof="0" dirty="0" smtClean="0"/>
              <a:t> TRANSFERE DHE DONACIONE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196752"/>
            <a:ext cx="7488832" cy="72008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TE DALAT</a:t>
            </a:r>
            <a:endParaRPr lang="en-US" sz="1800" dirty="0" smtClean="0">
              <a:latin typeface="M Makedonski Tajms" pitchFamily="18" charset="0"/>
            </a:endParaRPr>
          </a:p>
          <a:p>
            <a:r>
              <a:rPr lang="mk-MK" sz="1800" dirty="0" smtClean="0">
                <a:latin typeface="M Makedonski Tajms" pitchFamily="18" charset="0"/>
              </a:rPr>
              <a:t>РАСХОДИ</a:t>
            </a:r>
            <a:endParaRPr lang="mk-MK" sz="1800" dirty="0" smtClean="0"/>
          </a:p>
        </p:txBody>
      </p:sp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1043608" y="1916832"/>
            <a:ext cx="7488832" cy="44644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mk-MK" sz="1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40 - ПЛАТИ</a:t>
            </a:r>
            <a:r>
              <a:rPr kumimoji="0" lang="mk-MK" sz="1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И НАДОМЕСТОЦИ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mk-MK" b="1" dirty="0" smtClean="0"/>
              <a:t> </a:t>
            </a:r>
            <a:r>
              <a:rPr lang="en-US" b="1" dirty="0" smtClean="0"/>
              <a:t>40 – RROGA DHE KONTRIBUTE</a:t>
            </a:r>
            <a:endParaRPr lang="mk-MK" b="1" baseline="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mk-MK" sz="1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41 – РЕЗЕРВИ</a:t>
            </a:r>
            <a:endParaRPr kumimoji="0" lang="en-US" sz="180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="1" dirty="0" smtClean="0"/>
              <a:t> 41 – REZERVAT</a:t>
            </a:r>
            <a:endParaRPr kumimoji="0" lang="mk-MK" sz="18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mk-MK" baseline="0" dirty="0" smtClean="0"/>
              <a:t> 42 - СТОКИ И УСЛУГИ</a:t>
            </a:r>
            <a:endParaRPr lang="en-US" baseline="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="1" dirty="0" smtClean="0"/>
              <a:t> 42- MALLRA DHE SHERBIME</a:t>
            </a:r>
            <a:endParaRPr lang="mk-MK" b="1" baseline="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mk-MK" sz="1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mk-MK" sz="1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45- КАМАТНИ ПЛАЌАЊА</a:t>
            </a:r>
            <a:endParaRPr kumimoji="0" lang="en-US" sz="180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="1" dirty="0" smtClean="0"/>
              <a:t> 45 – PAGESA E KAMETAVE </a:t>
            </a:r>
            <a:endParaRPr kumimoji="0" lang="mk-MK" sz="18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mk-MK" b="1" dirty="0" smtClean="0"/>
              <a:t> </a:t>
            </a:r>
            <a:r>
              <a:rPr lang="mk-MK" dirty="0" smtClean="0"/>
              <a:t>46 – СУБВЕНЦИИ И ТРАНСФЕРИ</a:t>
            </a:r>
            <a:endParaRPr lang="en-US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="1" dirty="0" smtClean="0"/>
              <a:t>46 – SUBVENCIONE DHE TRANSFERE</a:t>
            </a:r>
            <a:endParaRPr lang="mk-MK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mk-MK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47 - СОЦИАЛНИ БЕНЕФИЦИИ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="1" dirty="0" smtClean="0"/>
              <a:t>47 – BENEFITE SOCIALE</a:t>
            </a:r>
            <a:endParaRPr kumimoji="0" lang="mk-MK" sz="1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mk-MK" b="1" dirty="0" smtClean="0"/>
              <a:t> 48 – КАПИТАЛНИ РАСХОДИ</a:t>
            </a:r>
            <a:endParaRPr lang="en-US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- 48 – SHPENZIME KAPITALE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755576" y="1772816"/>
            <a:ext cx="7488832" cy="4680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mk-MK" sz="1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А0</a:t>
            </a:r>
            <a:r>
              <a:rPr kumimoji="0" lang="mk-MK" sz="1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– СОВЕТ НА ОПШТИНА</a:t>
            </a:r>
            <a:r>
              <a:rPr kumimoji="0" lang="en-US" sz="1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	16.705192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b="1" dirty="0" smtClean="0"/>
              <a:t>KESHILLI I QYTETIT</a:t>
            </a:r>
            <a:endParaRPr lang="mk-MK" b="1" baseline="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mk-MK" sz="1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Д0 – ГРАДОНАЧАЛНИК</a:t>
            </a:r>
            <a:r>
              <a:rPr kumimoji="0" lang="en-US" sz="1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	8.798.816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b="1" dirty="0" smtClean="0"/>
              <a:t>KRYETARI</a:t>
            </a:r>
            <a:endParaRPr kumimoji="0" lang="en-US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mk-MK" sz="1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Е0 - ОПШТИНСКА АДМИНИСТРАЦИЈА</a:t>
            </a:r>
            <a:r>
              <a:rPr kumimoji="0" lang="en-US" sz="1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106.050.991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b="1" dirty="0" smtClean="0"/>
              <a:t>ADMINISTRATA E QYTEIT</a:t>
            </a:r>
            <a:endParaRPr kumimoji="0" lang="mk-MK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mk-MK" b="1" baseline="0" dirty="0" smtClean="0"/>
              <a:t> </a:t>
            </a:r>
            <a:r>
              <a:rPr lang="mk-MK" baseline="0" dirty="0" smtClean="0"/>
              <a:t>ЕА - КАПИТАЛНИ ТРОШОЦИ НА ОПШТИНАТА</a:t>
            </a:r>
            <a:r>
              <a:rPr lang="en-US" baseline="0" dirty="0" smtClean="0"/>
              <a:t>		5.780.000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b="1" dirty="0" smtClean="0"/>
              <a:t>SHPENZIME KAPITALE TE QYTETIT</a:t>
            </a:r>
            <a:endParaRPr lang="mk-MK" b="1" baseline="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mk-MK" dirty="0" smtClean="0"/>
              <a:t> Ф1 – УРБАНИСТИЧКО ПЛАНИРАЊЕ</a:t>
            </a:r>
            <a:r>
              <a:rPr lang="en-US" dirty="0" smtClean="0"/>
              <a:t>			5.000.000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b="1" dirty="0" smtClean="0"/>
              <a:t>PLANIFIKIM URBAN</a:t>
            </a:r>
            <a:endParaRPr lang="mk-MK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mk-MK" baseline="0" dirty="0" smtClean="0"/>
              <a:t> ФА – УРЕДУВАЊЕ НА ГРАДЕЖНО ЗЕМЈИШТЕ (КАПИТАЛНИ ТРОШОЦИ)</a:t>
            </a:r>
            <a:r>
              <a:rPr lang="en-US" baseline="0" dirty="0" smtClean="0"/>
              <a:t>8.000.000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b="1" dirty="0" smtClean="0"/>
              <a:t>RREGULLIMIN E TOKES NDERTIMORE (SHPENZIME KAPITALE</a:t>
            </a:r>
            <a:endParaRPr lang="mk-MK" b="1" baseline="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mk-MK" dirty="0" smtClean="0"/>
              <a:t> </a:t>
            </a:r>
            <a:r>
              <a:rPr lang="en-US" dirty="0" smtClean="0"/>
              <a:t>FAB – </a:t>
            </a:r>
            <a:r>
              <a:rPr lang="mk-MK" dirty="0" smtClean="0"/>
              <a:t>Уредување на индустриска зона</a:t>
            </a:r>
            <a:r>
              <a:rPr lang="en-US" dirty="0" smtClean="0"/>
              <a:t>			4.000.000</a:t>
            </a:r>
            <a:endParaRPr lang="mk-MK" dirty="0" smtClean="0"/>
          </a:p>
          <a:p>
            <a:pPr lvl="1">
              <a:spcBef>
                <a:spcPct val="20000"/>
              </a:spcBef>
              <a:buFontTx/>
              <a:buChar char="-"/>
              <a:defRPr/>
            </a:pPr>
            <a:r>
              <a:rPr lang="mk-MK" dirty="0" smtClean="0"/>
              <a:t>- </a:t>
            </a:r>
            <a:r>
              <a:rPr lang="en-US" dirty="0" smtClean="0"/>
              <a:t>RREGULLIMIN E ZONES INDUSTRIALE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mk-MK" dirty="0" smtClean="0"/>
              <a:t>Г1 -  ПОДРШКА НА ЛОКАЛЕН ЕКОНОМИСКИ РАЗВОЈ</a:t>
            </a:r>
            <a:r>
              <a:rPr lang="en-US" dirty="0" smtClean="0"/>
              <a:t>		3.400.000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b="1" dirty="0" smtClean="0"/>
              <a:t> PERKRAHJE ZHVILLIMIT EKONOMIK LOKAL</a:t>
            </a:r>
            <a:endParaRPr lang="mk-MK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mk-MK" baseline="0" dirty="0" smtClean="0"/>
              <a:t> Г2 – ПОТИКУВАЊЕ НА РАЗВОЈ  ВО ТУРИЗМОТ</a:t>
            </a:r>
            <a:r>
              <a:rPr lang="en-US" baseline="0" dirty="0" smtClean="0"/>
              <a:t>		200.000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b="1" dirty="0" smtClean="0"/>
              <a:t>ZHVILLIMIN E TURIZMIT</a:t>
            </a:r>
            <a:endParaRPr lang="mk-MK" b="1" baseline="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mk-MK" b="1" dirty="0" smtClean="0"/>
              <a:t> </a:t>
            </a:r>
            <a:r>
              <a:rPr lang="mk-MK" dirty="0" smtClean="0"/>
              <a:t>Ј3 – ЈАВНО ОСВЕТЛУВАЊЕ</a:t>
            </a:r>
            <a:r>
              <a:rPr lang="en-US" dirty="0" smtClean="0"/>
              <a:t>				35.050.000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b="1" baseline="0" dirty="0" smtClean="0"/>
              <a:t> NDRICIMI PUBLIK</a:t>
            </a:r>
            <a:endParaRPr lang="mk-MK" b="1" baseline="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99592" y="119675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PROGRAMET PJESE PERBERSE E BUXHETIT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ПРОГРАМИ 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683568" y="2060848"/>
            <a:ext cx="7920880" cy="43204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mk-MK" sz="1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Ј4 – ЈАВНА ЧИСТОТА</a:t>
            </a:r>
            <a:r>
              <a:rPr kumimoji="0" lang="en-US" sz="1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			8.540.000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b="1" dirty="0" smtClean="0"/>
              <a:t> HIGJIENA PUBLIKE </a:t>
            </a:r>
            <a:endParaRPr kumimoji="0" lang="mk-MK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mk-MK" b="1" dirty="0" smtClean="0"/>
              <a:t> </a:t>
            </a:r>
            <a:r>
              <a:rPr lang="mk-MK" dirty="0" smtClean="0"/>
              <a:t>Ј6 – ОДРЖ. И ЗАШТИТА ЛОКАЛНИ ПАТИШТА, УЛИЦИ И РЕГ. НА СОБРАЌАЈ</a:t>
            </a:r>
            <a:r>
              <a:rPr lang="en-US" dirty="0" smtClean="0"/>
              <a:t>	20.350.000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b="1" dirty="0" smtClean="0"/>
              <a:t>MIRMBATJA DHE RUAJTJA E RRUGVE DHE RRUGICAVE LOKALE</a:t>
            </a:r>
            <a:endParaRPr lang="mk-MK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mk-MK" sz="1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Ј7 - ОДРЖУВАЊЕ И КОРИСТЕЊЕ НА ПАРКОВИ И ЗЕЛЕНИЛО</a:t>
            </a:r>
            <a:r>
              <a:rPr kumimoji="0" lang="en-US" sz="1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3.700.000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b="1" dirty="0" smtClean="0"/>
              <a:t> MIRMBATJA DHE SHFRYTZIMI I PARQEVE DHE GJELBERIMEVE</a:t>
            </a:r>
            <a:endParaRPr kumimoji="0" lang="mk-MK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mk-MK" dirty="0" smtClean="0"/>
              <a:t> Ј8 – ДРУГИ КОМУНАЛНИ УСЛУГИ</a:t>
            </a:r>
            <a:r>
              <a:rPr lang="en-US" dirty="0" smtClean="0"/>
              <a:t>					7.400.000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b="1" dirty="0" smtClean="0"/>
              <a:t> SHERBIME TE TJERA KOMUNALE</a:t>
            </a:r>
            <a:endParaRPr lang="mk-MK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mk-MK" dirty="0" smtClean="0"/>
              <a:t> Ј9 – ОДРЖУВАЊЕ НА ПРОСТОРИ ЗА ПАРКИРАЊЕ</a:t>
            </a:r>
            <a:r>
              <a:rPr lang="en-US" dirty="0" smtClean="0"/>
              <a:t>			1.260.000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b="1" dirty="0" smtClean="0"/>
              <a:t> MIRMBATJA E HAPSIRAVE PER PARKIM</a:t>
            </a:r>
            <a:endParaRPr lang="mk-MK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mk-MK" dirty="0" smtClean="0"/>
              <a:t> ЈА – ИЗГРАДБА НА ЈАВНО ОСВЕТЛУВАЊЕ</a:t>
            </a:r>
            <a:r>
              <a:rPr lang="en-US" dirty="0" smtClean="0"/>
              <a:t>				6.000.000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b="1" dirty="0" smtClean="0"/>
              <a:t> NDERTIMIN E NDRICIMIT PUBLIK</a:t>
            </a:r>
            <a:endParaRPr lang="mk-MK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mk-MK" dirty="0" smtClean="0"/>
              <a:t> ЈД – ИЗГРАДБА И РЕКОНСТРУКЦИЈА НА ЛОКАЛНИ ПАТИШТА И УЛИЦИ</a:t>
            </a:r>
            <a:r>
              <a:rPr lang="en-US" dirty="0" smtClean="0"/>
              <a:t>	112.3000.000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b="1" dirty="0" smtClean="0"/>
              <a:t> NDERTIMIN DHE REK. TE RRUGVE DHE RRUGICAVE LOKALE</a:t>
            </a:r>
            <a:endParaRPr lang="mk-MK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mk-MK" sz="1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ЈГ – ИЗГРАДБА НА СИСТЕМ ЗА ВОДОСНАБДУВАЊЕ</a:t>
            </a:r>
            <a:r>
              <a:rPr kumimoji="0" lang="en-US" sz="1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20.750.000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b="1" dirty="0" smtClean="0"/>
              <a:t>NDERTIMIN E SISTEMEVE TE UJSJELLSAVE</a:t>
            </a:r>
            <a:endParaRPr kumimoji="0" lang="mk-MK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99592" y="119675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PROGRAMET PJESE PERBERSE E BUXHETIT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ПРОГРАМИ 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1415</TotalTime>
  <Words>731</Words>
  <Application>Microsoft Office PowerPoint</Application>
  <PresentationFormat>On-screen Show (4:3)</PresentationFormat>
  <Paragraphs>316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MCC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124</cp:revision>
  <dcterms:created xsi:type="dcterms:W3CDTF">2014-11-11T20:07:54Z</dcterms:created>
  <dcterms:modified xsi:type="dcterms:W3CDTF">2016-11-24T12:02:22Z</dcterms:modified>
</cp:coreProperties>
</file>